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72" r:id="rId3"/>
    <p:sldId id="271" r:id="rId4"/>
    <p:sldId id="276"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2" clrIdx="0"/>
  <p:cmAuthor id="2" name="Foolproofs" initials="FP" lastIdx="4" clrIdx="1"/>
  <p:cmAuthor id="3" name="Microsoft account" initials="M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7" autoAdjust="0"/>
    <p:restoredTop sz="90823" autoAdjust="0"/>
  </p:normalViewPr>
  <p:slideViewPr>
    <p:cSldViewPr snapToGrid="0">
      <p:cViewPr varScale="1">
        <p:scale>
          <a:sx n="60" d="100"/>
          <a:sy n="60" d="100"/>
        </p:scale>
        <p:origin x="10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3F186-0D39-4906-9B8E-37C5B3CAD2A4}" type="datetimeFigureOut">
              <a:rPr lang="en-GB" smtClean="0"/>
              <a:t>26/06/2020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95BDC-9BFB-4BF8-B4DE-799E68921AB8}" type="slidenum">
              <a:rPr lang="en-GB" smtClean="0"/>
              <a:t>‹#›</a:t>
            </a:fld>
            <a:endParaRPr lang="en-GB"/>
          </a:p>
        </p:txBody>
      </p:sp>
    </p:spTree>
    <p:extLst>
      <p:ext uri="{BB962C8B-B14F-4D97-AF65-F5344CB8AC3E}">
        <p14:creationId xmlns:p14="http://schemas.microsoft.com/office/powerpoint/2010/main" val="285005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sz="1200" b="0" i="0" kern="1200" dirty="0">
                <a:solidFill>
                  <a:schemeClr val="tx1"/>
                </a:solidFill>
                <a:effectLst/>
                <a:latin typeface="+mn-lt"/>
                <a:ea typeface="+mn-ea"/>
                <a:cs typeface="+mn-cs"/>
              </a:rPr>
              <a:t>U.S. National Archives and Records Administration, https://commons.wikimedia.org/wiki/File:Stop_Criminal!_-_NARA_-_5730086.jpg</a:t>
            </a:r>
            <a:endParaRPr lang="en-US" dirty="0"/>
          </a:p>
        </p:txBody>
      </p:sp>
      <p:sp>
        <p:nvSpPr>
          <p:cNvPr id="4" name="Slide Number Placeholder 3"/>
          <p:cNvSpPr>
            <a:spLocks noGrp="1"/>
          </p:cNvSpPr>
          <p:nvPr>
            <p:ph type="sldNum" sz="quarter" idx="10"/>
          </p:nvPr>
        </p:nvSpPr>
        <p:spPr/>
        <p:txBody>
          <a:bodyPr/>
          <a:lstStyle/>
          <a:p>
            <a:fld id="{5C8927D4-ABA9-46F0-AE61-913384CB9F50}" type="slidenum">
              <a:rPr lang="en-GB" smtClean="0"/>
              <a:t>1</a:t>
            </a:fld>
            <a:endParaRPr lang="en-GB"/>
          </a:p>
        </p:txBody>
      </p:sp>
    </p:spTree>
    <p:extLst>
      <p:ext uri="{BB962C8B-B14F-4D97-AF65-F5344CB8AC3E}">
        <p14:creationId xmlns:p14="http://schemas.microsoft.com/office/powerpoint/2010/main" val="140814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Image: Credit unknown, https://nedforney.com/index.php/2018/07/03/united-nations-resolution-korean-war/</a:t>
            </a:r>
          </a:p>
          <a:p>
            <a:endParaRPr lang="en-GB"/>
          </a:p>
        </p:txBody>
      </p:sp>
      <p:sp>
        <p:nvSpPr>
          <p:cNvPr id="4" name="Slide Number Placeholder 3"/>
          <p:cNvSpPr>
            <a:spLocks noGrp="1"/>
          </p:cNvSpPr>
          <p:nvPr>
            <p:ph type="sldNum" sz="quarter" idx="5"/>
          </p:nvPr>
        </p:nvSpPr>
        <p:spPr/>
        <p:txBody>
          <a:bodyPr/>
          <a:lstStyle/>
          <a:p>
            <a:fld id="{E9895BDC-9BFB-4BF8-B4DE-799E68921AB8}" type="slidenum">
              <a:rPr lang="en-GB" smtClean="0"/>
              <a:t>2</a:t>
            </a:fld>
            <a:endParaRPr lang="en-GB"/>
          </a:p>
        </p:txBody>
      </p:sp>
    </p:spTree>
    <p:extLst>
      <p:ext uri="{BB962C8B-B14F-4D97-AF65-F5344CB8AC3E}">
        <p14:creationId xmlns:p14="http://schemas.microsoft.com/office/powerpoint/2010/main" val="185137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927D4-ABA9-46F0-AE61-913384CB9F50}" type="slidenum">
              <a:rPr lang="en-GB" smtClean="0"/>
              <a:t>3</a:t>
            </a:fld>
            <a:endParaRPr lang="en-GB"/>
          </a:p>
        </p:txBody>
      </p:sp>
    </p:spTree>
    <p:extLst>
      <p:ext uri="{BB962C8B-B14F-4D97-AF65-F5344CB8AC3E}">
        <p14:creationId xmlns:p14="http://schemas.microsoft.com/office/powerpoint/2010/main" val="36066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Helvetica Neue" pitchFamily="-93" charset="0"/>
                <a:cs typeface="Helvetica Neue" pitchFamily="-93" charset="0"/>
              </a:rPr>
              <a:t>Marshall Plan Aid, 1948-51 from The Triumph of Hope over Experience: A Marshall Plan for Sub-Saharan Africa? - Scientific Figure on ResearchGate. Available from: https://www.researchgate.net/figure/Marshall-Plan-Aid-1948-51_tbl1_228797846 [accessed 30 Dec, 2019]</a:t>
            </a:r>
            <a:endParaRPr lang="en-GB" dirty="0"/>
          </a:p>
        </p:txBody>
      </p:sp>
      <p:sp>
        <p:nvSpPr>
          <p:cNvPr id="4" name="Slide Number Placeholder 3"/>
          <p:cNvSpPr>
            <a:spLocks noGrp="1"/>
          </p:cNvSpPr>
          <p:nvPr>
            <p:ph type="sldNum" sz="quarter" idx="10"/>
          </p:nvPr>
        </p:nvSpPr>
        <p:spPr/>
        <p:txBody>
          <a:bodyPr/>
          <a:lstStyle/>
          <a:p>
            <a:fld id="{5C8927D4-ABA9-46F0-AE61-913384CB9F50}" type="slidenum">
              <a:rPr lang="en-GB" smtClean="0"/>
              <a:t>5</a:t>
            </a:fld>
            <a:endParaRPr lang="en-GB"/>
          </a:p>
        </p:txBody>
      </p:sp>
    </p:spTree>
    <p:extLst>
      <p:ext uri="{BB962C8B-B14F-4D97-AF65-F5344CB8AC3E}">
        <p14:creationId xmlns:p14="http://schemas.microsoft.com/office/powerpoint/2010/main" val="385006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348D-23BF-441C-BB79-0D631D7B5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05DBA5-4EA0-421C-97AF-1D8C930F0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4EA192-0E0D-43DC-9865-16F011B33CFF}"/>
              </a:ext>
            </a:extLst>
          </p:cNvPr>
          <p:cNvSpPr>
            <a:spLocks noGrp="1"/>
          </p:cNvSpPr>
          <p:nvPr>
            <p:ph type="dt" sz="half" idx="10"/>
          </p:nvPr>
        </p:nvSpPr>
        <p:spPr/>
        <p:txBody>
          <a:bodyPr/>
          <a:lstStyle/>
          <a:p>
            <a:fld id="{090C3F0E-35FC-4E00-A66A-0262467568B8}" type="datetimeFigureOut">
              <a:rPr lang="en-GB" smtClean="0"/>
              <a:t>26/06/2020</a:t>
            </a:fld>
            <a:endParaRPr lang="en-GB"/>
          </a:p>
        </p:txBody>
      </p:sp>
      <p:sp>
        <p:nvSpPr>
          <p:cNvPr id="5" name="Footer Placeholder 4">
            <a:extLst>
              <a:ext uri="{FF2B5EF4-FFF2-40B4-BE49-F238E27FC236}">
                <a16:creationId xmlns:a16="http://schemas.microsoft.com/office/drawing/2014/main" id="{F437DB1E-1AF1-487A-90BD-3E35E542D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93164-5D20-4228-BA9A-139D0C980EB6}"/>
              </a:ext>
            </a:extLst>
          </p:cNvPr>
          <p:cNvSpPr>
            <a:spLocks noGrp="1"/>
          </p:cNvSpPr>
          <p:nvPr>
            <p:ph type="sldNum" sz="quarter" idx="12"/>
          </p:nvPr>
        </p:nvSpPr>
        <p:spPr/>
        <p:txBody>
          <a:bodyPr/>
          <a:lstStyle/>
          <a:p>
            <a:fld id="{F649C7CE-B7AA-4373-9AF6-19A94FEE8E17}" type="slidenum">
              <a:rPr lang="en-GB" smtClean="0"/>
              <a:t>‹#›</a:t>
            </a:fld>
            <a:endParaRPr lang="en-GB"/>
          </a:p>
        </p:txBody>
      </p:sp>
    </p:spTree>
    <p:extLst>
      <p:ext uri="{BB962C8B-B14F-4D97-AF65-F5344CB8AC3E}">
        <p14:creationId xmlns:p14="http://schemas.microsoft.com/office/powerpoint/2010/main" val="179722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EE75-089D-44AA-91A5-8519C3A1A0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28848D-6296-4C2C-BB9D-4CF2C0EB4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564BD-5E57-4E56-AA3F-F98059E6AD79}"/>
              </a:ext>
            </a:extLst>
          </p:cNvPr>
          <p:cNvSpPr>
            <a:spLocks noGrp="1"/>
          </p:cNvSpPr>
          <p:nvPr>
            <p:ph type="dt" sz="half" idx="10"/>
          </p:nvPr>
        </p:nvSpPr>
        <p:spPr/>
        <p:txBody>
          <a:bodyPr/>
          <a:lstStyle/>
          <a:p>
            <a:fld id="{090C3F0E-35FC-4E00-A66A-0262467568B8}" type="datetimeFigureOut">
              <a:rPr lang="en-GB" smtClean="0"/>
              <a:t>26/06/2020</a:t>
            </a:fld>
            <a:endParaRPr lang="en-GB"/>
          </a:p>
        </p:txBody>
      </p:sp>
      <p:sp>
        <p:nvSpPr>
          <p:cNvPr id="6" name="Slide Number Placeholder 5">
            <a:extLst>
              <a:ext uri="{FF2B5EF4-FFF2-40B4-BE49-F238E27FC236}">
                <a16:creationId xmlns:a16="http://schemas.microsoft.com/office/drawing/2014/main" id="{8D1FBA2C-3229-4291-AEDE-9D742853F7AF}"/>
              </a:ext>
            </a:extLst>
          </p:cNvPr>
          <p:cNvSpPr>
            <a:spLocks noGrp="1"/>
          </p:cNvSpPr>
          <p:nvPr>
            <p:ph type="sldNum" sz="quarter" idx="12"/>
          </p:nvPr>
        </p:nvSpPr>
        <p:spPr/>
        <p:txBody>
          <a:bodyPr/>
          <a:lstStyle/>
          <a:p>
            <a:fld id="{F649C7CE-B7AA-4373-9AF6-19A94FEE8E17}" type="slidenum">
              <a:rPr lang="en-GB" smtClean="0"/>
              <a:t>‹#›</a:t>
            </a:fld>
            <a:endParaRPr lang="en-GB"/>
          </a:p>
        </p:txBody>
      </p:sp>
    </p:spTree>
    <p:extLst>
      <p:ext uri="{BB962C8B-B14F-4D97-AF65-F5344CB8AC3E}">
        <p14:creationId xmlns:p14="http://schemas.microsoft.com/office/powerpoint/2010/main" val="1686119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50571-65CF-42F1-8259-20BE82D8D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9AC1A7-B58D-45BE-8E68-3E8B31CC8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569B29A-BA42-4EFC-909E-BA64B9422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C3F0E-35FC-4E00-A66A-0262467568B8}" type="datetimeFigureOut">
              <a:rPr lang="en-GB" smtClean="0"/>
              <a:t>26/06/2020</a:t>
            </a:fld>
            <a:endParaRPr lang="en-GB"/>
          </a:p>
        </p:txBody>
      </p:sp>
      <p:sp>
        <p:nvSpPr>
          <p:cNvPr id="5" name="Footer Placeholder 4">
            <a:extLst>
              <a:ext uri="{FF2B5EF4-FFF2-40B4-BE49-F238E27FC236}">
                <a16:creationId xmlns:a16="http://schemas.microsoft.com/office/drawing/2014/main" id="{0DDBA244-2D23-4AAA-BBC6-E5949D682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667FE0-111C-4FA9-AAAC-877C76024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9C7CE-B7AA-4373-9AF6-19A94FEE8E17}" type="slidenum">
              <a:rPr lang="en-GB" smtClean="0"/>
              <a:t>‹#›</a:t>
            </a:fld>
            <a:endParaRPr lang="en-GB"/>
          </a:p>
        </p:txBody>
      </p:sp>
      <p:sp>
        <p:nvSpPr>
          <p:cNvPr id="7" name="TextBox 6">
            <a:extLst>
              <a:ext uri="{FF2B5EF4-FFF2-40B4-BE49-F238E27FC236}">
                <a16:creationId xmlns:a16="http://schemas.microsoft.com/office/drawing/2014/main" id="{78F607C7-C7F5-CB4D-B875-22B7B9DD7335}"/>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4.1</a:t>
            </a:r>
          </a:p>
        </p:txBody>
      </p:sp>
      <p:pic>
        <p:nvPicPr>
          <p:cNvPr id="8" name="Picture 7">
            <a:extLst>
              <a:ext uri="{FF2B5EF4-FFF2-40B4-BE49-F238E27FC236}">
                <a16:creationId xmlns:a16="http://schemas.microsoft.com/office/drawing/2014/main" id="{B5EA4A46-F15A-4A40-858B-9E9975C371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DB825E53-8690-054A-92C9-63A8E9E580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a:extLst>
              <a:ext uri="{FF2B5EF4-FFF2-40B4-BE49-F238E27FC236}">
                <a16:creationId xmlns:a16="http://schemas.microsoft.com/office/drawing/2014/main" id="{1516A842-1D56-4343-B122-B5A3886B7CBD}"/>
              </a:ext>
            </a:extLst>
          </p:cNvPr>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4862DAB-53E0-C74C-87AE-B5D63A31382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Tree>
    <p:extLst>
      <p:ext uri="{BB962C8B-B14F-4D97-AF65-F5344CB8AC3E}">
        <p14:creationId xmlns:p14="http://schemas.microsoft.com/office/powerpoint/2010/main" val="193238089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97641" y="683165"/>
            <a:ext cx="6264289" cy="4801506"/>
          </a:xfrm>
          <a:prstGeom prst="rect">
            <a:avLst/>
          </a:prstGeom>
        </p:spPr>
      </p:pic>
      <p:sp>
        <p:nvSpPr>
          <p:cNvPr id="2" name="Title 1"/>
          <p:cNvSpPr>
            <a:spLocks noGrp="1"/>
          </p:cNvSpPr>
          <p:nvPr>
            <p:ph type="ctrTitle"/>
          </p:nvPr>
        </p:nvSpPr>
        <p:spPr>
          <a:xfrm>
            <a:off x="720000" y="1440000"/>
            <a:ext cx="3895595" cy="1924618"/>
          </a:xfrm>
          <a:noFill/>
          <a:ln>
            <a:noFill/>
          </a:ln>
        </p:spPr>
        <p:style>
          <a:lnRef idx="2">
            <a:schemeClr val="dk1"/>
          </a:lnRef>
          <a:fillRef idx="1">
            <a:schemeClr val="lt1"/>
          </a:fillRef>
          <a:effectRef idx="0">
            <a:schemeClr val="dk1"/>
          </a:effectRef>
          <a:fontRef idx="minor">
            <a:schemeClr val="dk1"/>
          </a:fontRef>
        </p:style>
        <p:txBody>
          <a:bodyPr>
            <a:noAutofit/>
          </a:bodyPr>
          <a:lstStyle/>
          <a:p>
            <a:pPr algn="l"/>
            <a:r>
              <a:rPr lang="en-GB" sz="2000" b="1" dirty="0">
                <a:latin typeface="Arial" panose="020B0604020202020204" pitchFamily="34" charset="0"/>
                <a:cs typeface="Arial" panose="020B0604020202020204" pitchFamily="34" charset="0"/>
              </a:rPr>
              <a:t>Source 1:  </a:t>
            </a:r>
            <a:br>
              <a:rPr lang="en-GB" sz="2000" b="1" dirty="0">
                <a:latin typeface="Arial" panose="020B0604020202020204" pitchFamily="34" charset="0"/>
                <a:cs typeface="Arial" panose="020B0604020202020204" pitchFamily="34" charset="0"/>
              </a:rPr>
            </a:br>
            <a:r>
              <a:rPr lang="en-US" sz="2000" dirty="0">
                <a:solidFill>
                  <a:srgbClr val="1E3351"/>
                </a:solidFill>
                <a:latin typeface="Arial" panose="020B0604020202020204" pitchFamily="34" charset="0"/>
                <a:cs typeface="Arial" panose="020B0604020202020204" pitchFamily="34" charset="0"/>
              </a:rPr>
              <a:t>An American poster produced during the Korean War. The number ‘53’ refers to the number of countries in the UNO that condemned Chinese intervention in Korea.</a:t>
            </a:r>
            <a:endParaRPr lang="en-GB"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4310FA0-6B4D-D242-80ED-AD5104DF02E5}"/>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4.1A</a:t>
            </a:r>
          </a:p>
          <a:p>
            <a:r>
              <a:rPr lang="en-GB" sz="2400" b="1" dirty="0"/>
              <a:t>Evidence pack</a:t>
            </a:r>
            <a:endParaRPr lang="en-GB" sz="2400" b="1" dirty="0">
              <a:solidFill>
                <a:schemeClr val="accent5">
                  <a:lumMod val="75000"/>
                </a:schemeClr>
              </a:solidFill>
            </a:endParaRPr>
          </a:p>
        </p:txBody>
      </p:sp>
    </p:spTree>
    <p:extLst>
      <p:ext uri="{BB962C8B-B14F-4D97-AF65-F5344CB8AC3E}">
        <p14:creationId xmlns:p14="http://schemas.microsoft.com/office/powerpoint/2010/main" val="18549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4767E1-D1EA-4C1C-BB5C-56A4DBE347D3}"/>
              </a:ext>
            </a:extLst>
          </p:cNvPr>
          <p:cNvSpPr txBox="1">
            <a:spLocks/>
          </p:cNvSpPr>
          <p:nvPr/>
        </p:nvSpPr>
        <p:spPr>
          <a:xfrm>
            <a:off x="720000" y="1407308"/>
            <a:ext cx="2642992" cy="219295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2000" b="1" dirty="0">
                <a:latin typeface="Arial" charset="0"/>
                <a:ea typeface="Arial" charset="0"/>
                <a:cs typeface="Arial" charset="0"/>
              </a:rPr>
              <a:t>Source 2</a:t>
            </a:r>
            <a:r>
              <a:rPr lang="en-GB" sz="2000" dirty="0">
                <a:latin typeface="Arial" charset="0"/>
                <a:ea typeface="Arial" charset="0"/>
                <a:cs typeface="Arial" charset="0"/>
              </a:rPr>
              <a:t>: </a:t>
            </a:r>
            <a:br>
              <a:rPr lang="en-GB" sz="2000" dirty="0">
                <a:latin typeface="Arial" charset="0"/>
                <a:ea typeface="Arial" charset="0"/>
                <a:cs typeface="Arial" charset="0"/>
              </a:rPr>
            </a:br>
            <a:r>
              <a:rPr lang="en-GB" sz="2000" dirty="0">
                <a:latin typeface="Arial" charset="0"/>
                <a:ea typeface="Arial" charset="0"/>
                <a:cs typeface="Arial" charset="0"/>
              </a:rPr>
              <a:t>This photo shows the Security Council meeting in 1950. Can you see whose chair is empty?</a:t>
            </a:r>
          </a:p>
          <a:p>
            <a:pPr algn="l"/>
            <a:endParaRPr lang="en-GB" sz="2400" dirty="0">
              <a:latin typeface="Arial" charset="0"/>
              <a:ea typeface="Arial" charset="0"/>
              <a:cs typeface="Arial" charset="0"/>
            </a:endParaRPr>
          </a:p>
        </p:txBody>
      </p:sp>
      <p:pic>
        <p:nvPicPr>
          <p:cNvPr id="5" name="Picture 2" descr="Image result for audience">
            <a:extLst>
              <a:ext uri="{FF2B5EF4-FFF2-40B4-BE49-F238E27FC236}">
                <a16:creationId xmlns:a16="http://schemas.microsoft.com/office/drawing/2014/main" id="{056EEFC6-0BB3-4663-BE20-F30313E7F1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87" b="39790"/>
          <a:stretch/>
        </p:blipFill>
        <p:spPr bwMode="auto">
          <a:xfrm>
            <a:off x="4128218" y="1407308"/>
            <a:ext cx="7805028" cy="4155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328637-4113-6444-ABF2-0F80995D3F89}"/>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4.1A</a:t>
            </a:r>
          </a:p>
          <a:p>
            <a:r>
              <a:rPr lang="en-GB" sz="2400" b="1" dirty="0"/>
              <a:t>Evidence pack</a:t>
            </a:r>
            <a:endParaRPr lang="en-GB" sz="2400" b="1" dirty="0">
              <a:solidFill>
                <a:schemeClr val="accent5">
                  <a:lumMod val="75000"/>
                </a:schemeClr>
              </a:solidFill>
            </a:endParaRPr>
          </a:p>
        </p:txBody>
      </p:sp>
    </p:spTree>
    <p:extLst>
      <p:ext uri="{BB962C8B-B14F-4D97-AF65-F5344CB8AC3E}">
        <p14:creationId xmlns:p14="http://schemas.microsoft.com/office/powerpoint/2010/main" val="210586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440000"/>
            <a:ext cx="3147473" cy="1398190"/>
          </a:xfrm>
          <a:noFill/>
          <a:ln>
            <a:noFill/>
          </a:ln>
        </p:spPr>
        <p:style>
          <a:lnRef idx="2">
            <a:schemeClr val="dk1"/>
          </a:lnRef>
          <a:fillRef idx="1">
            <a:schemeClr val="lt1"/>
          </a:fillRef>
          <a:effectRef idx="0">
            <a:schemeClr val="dk1"/>
          </a:effectRef>
          <a:fontRef idx="minor">
            <a:schemeClr val="dk1"/>
          </a:fontRef>
        </p:style>
        <p:txBody>
          <a:bodyPr lIns="0" tIns="0" rIns="0" bIns="0" anchor="t" anchorCtr="0">
            <a:noAutofit/>
          </a:bodyPr>
          <a:lstStyle/>
          <a:p>
            <a:pPr algn="l"/>
            <a:r>
              <a:rPr lang="en-GB" sz="2000" b="1" dirty="0"/>
              <a:t>Source 3</a:t>
            </a:r>
            <a:r>
              <a:rPr lang="en-GB" sz="2000" dirty="0"/>
              <a:t>: </a:t>
            </a:r>
            <a:br>
              <a:rPr lang="en-GB" sz="2000" dirty="0"/>
            </a:br>
            <a:r>
              <a:rPr lang="en-GB" sz="2000" dirty="0"/>
              <a:t>The UN Security Council votes to intervene in the Korean War</a:t>
            </a:r>
          </a:p>
        </p:txBody>
      </p:sp>
      <p:sp>
        <p:nvSpPr>
          <p:cNvPr id="4" name="Rectangle 3">
            <a:extLst>
              <a:ext uri="{FF2B5EF4-FFF2-40B4-BE49-F238E27FC236}">
                <a16:creationId xmlns:a16="http://schemas.microsoft.com/office/drawing/2014/main" id="{23E604BC-B36A-4D32-966B-3BC1177DE4EB}"/>
              </a:ext>
            </a:extLst>
          </p:cNvPr>
          <p:cNvSpPr/>
          <p:nvPr/>
        </p:nvSpPr>
        <p:spPr>
          <a:xfrm>
            <a:off x="4052047" y="1440000"/>
            <a:ext cx="7701544" cy="3924151"/>
          </a:xfrm>
          <a:prstGeom prst="rect">
            <a:avLst/>
          </a:prstGeom>
        </p:spPr>
        <p:txBody>
          <a:bodyPr wrap="square" lIns="0" tIns="0" rIns="0" bIns="0">
            <a:spAutoFit/>
          </a:bodyPr>
          <a:lstStyle/>
          <a:p>
            <a:r>
              <a:rPr lang="en-US" sz="1700" i="1" dirty="0">
                <a:solidFill>
                  <a:srgbClr val="1E3351"/>
                </a:solidFill>
                <a:latin typeface="robotoregular"/>
              </a:rPr>
              <a:t>‘At the </a:t>
            </a:r>
            <a:r>
              <a:rPr lang="en-US" sz="1700" b="1" i="1" dirty="0">
                <a:solidFill>
                  <a:srgbClr val="1E3351"/>
                </a:solidFill>
                <a:latin typeface="robotoregular"/>
              </a:rPr>
              <a:t>State Department’s </a:t>
            </a:r>
            <a:r>
              <a:rPr lang="en-US" sz="1700" i="1" dirty="0">
                <a:solidFill>
                  <a:srgbClr val="1E3351"/>
                </a:solidFill>
                <a:latin typeface="robotoregular"/>
              </a:rPr>
              <a:t>urgent request, a special session of the UN Security Council was called by Secretary General Trygve Lie for Sunday afternoon. The Soviet Union had walked out of the Security Council in January to protest the UN decision not to admit Communist China, and it was still boycotting the Council in June.  </a:t>
            </a:r>
          </a:p>
          <a:p>
            <a:endParaRPr lang="en-US" sz="1700" i="1" dirty="0">
              <a:solidFill>
                <a:srgbClr val="1E3351"/>
              </a:solidFill>
              <a:latin typeface="robotoregular"/>
            </a:endParaRPr>
          </a:p>
          <a:p>
            <a:r>
              <a:rPr lang="en-US" sz="1700" i="1" dirty="0">
                <a:solidFill>
                  <a:srgbClr val="1E3351"/>
                </a:solidFill>
                <a:latin typeface="robotoregular"/>
              </a:rPr>
              <a:t>Under these extraordinary circumstances, the Security Council unanimously condemned North Korea’s aggression and called for a withdrawal to the 38th Parallel. Two days later, on 27 June, the UN went even further by calling on all member states to extend military aid to South Korea.</a:t>
            </a:r>
          </a:p>
          <a:p>
            <a:endParaRPr lang="en-US" sz="1700" i="1" dirty="0">
              <a:solidFill>
                <a:srgbClr val="1E3351"/>
              </a:solidFill>
              <a:latin typeface="robotoregular"/>
            </a:endParaRPr>
          </a:p>
          <a:p>
            <a:r>
              <a:rPr lang="en-US" sz="1700" b="0" i="1" dirty="0">
                <a:solidFill>
                  <a:srgbClr val="1E3351"/>
                </a:solidFill>
                <a:effectLst/>
                <a:latin typeface="robotoregular"/>
              </a:rPr>
              <a:t>With the Soviets absent from the Security Council, the UN voted for the first time to send a military force to assist one country attacked by another.’</a:t>
            </a:r>
          </a:p>
          <a:p>
            <a:endParaRPr lang="en-US" sz="1700" dirty="0">
              <a:solidFill>
                <a:srgbClr val="1E3351"/>
              </a:solidFill>
              <a:latin typeface="robotoregular"/>
            </a:endParaRPr>
          </a:p>
          <a:p>
            <a:r>
              <a:rPr lang="en-US" sz="1700" dirty="0">
                <a:solidFill>
                  <a:srgbClr val="1E3351"/>
                </a:solidFill>
                <a:latin typeface="robotoregular"/>
              </a:rPr>
              <a:t>From Isaacs, J. and Downing, T. (1998) </a:t>
            </a:r>
            <a:r>
              <a:rPr lang="en-US" sz="1700" i="1" dirty="0">
                <a:solidFill>
                  <a:srgbClr val="1E3351"/>
                </a:solidFill>
                <a:latin typeface="robotoregular"/>
              </a:rPr>
              <a:t>Cold War, Bantam Press, </a:t>
            </a:r>
            <a:r>
              <a:rPr lang="en-US" sz="1700" dirty="0">
                <a:solidFill>
                  <a:srgbClr val="1E3351"/>
                </a:solidFill>
                <a:latin typeface="robotoregular"/>
              </a:rPr>
              <a:t>pp.100–101</a:t>
            </a:r>
            <a:endParaRPr lang="en-US" sz="1700" b="0" i="0" dirty="0">
              <a:solidFill>
                <a:srgbClr val="1E3351"/>
              </a:solidFill>
              <a:effectLst/>
              <a:latin typeface="robotoregular"/>
            </a:endParaRPr>
          </a:p>
        </p:txBody>
      </p:sp>
      <p:sp>
        <p:nvSpPr>
          <p:cNvPr id="5" name="Rectangle 4">
            <a:extLst>
              <a:ext uri="{FF2B5EF4-FFF2-40B4-BE49-F238E27FC236}">
                <a16:creationId xmlns:a16="http://schemas.microsoft.com/office/drawing/2014/main" id="{23E604BC-B36A-4D32-966B-3BC1177DE4EB}"/>
              </a:ext>
            </a:extLst>
          </p:cNvPr>
          <p:cNvSpPr/>
          <p:nvPr/>
        </p:nvSpPr>
        <p:spPr>
          <a:xfrm>
            <a:off x="720000" y="4440821"/>
            <a:ext cx="2994212" cy="923330"/>
          </a:xfrm>
          <a:prstGeom prst="rect">
            <a:avLst/>
          </a:prstGeom>
        </p:spPr>
        <p:txBody>
          <a:bodyPr wrap="square" lIns="0" tIns="0" rIns="0" bIns="0">
            <a:spAutoFit/>
          </a:bodyPr>
          <a:lstStyle/>
          <a:p>
            <a:r>
              <a:rPr lang="en-US" sz="2000" b="1" dirty="0">
                <a:solidFill>
                  <a:srgbClr val="1E3351"/>
                </a:solidFill>
                <a:latin typeface="robotoregular"/>
              </a:rPr>
              <a:t>State Department </a:t>
            </a:r>
            <a:r>
              <a:rPr lang="en-US" sz="2000" dirty="0">
                <a:solidFill>
                  <a:srgbClr val="1E3351"/>
                </a:solidFill>
                <a:latin typeface="robotoregular"/>
              </a:rPr>
              <a:t>= a branch of the US government</a:t>
            </a:r>
            <a:endParaRPr lang="en-US" sz="2000" b="0" i="0" dirty="0">
              <a:solidFill>
                <a:srgbClr val="1E3351"/>
              </a:solidFill>
              <a:effectLst/>
              <a:latin typeface="robotoregular"/>
            </a:endParaRPr>
          </a:p>
        </p:txBody>
      </p:sp>
      <p:sp>
        <p:nvSpPr>
          <p:cNvPr id="8" name="TextBox 7">
            <a:extLst>
              <a:ext uri="{FF2B5EF4-FFF2-40B4-BE49-F238E27FC236}">
                <a16:creationId xmlns:a16="http://schemas.microsoft.com/office/drawing/2014/main" id="{343A3447-4B60-464C-AC98-F1D73DF7B13D}"/>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4.1A</a:t>
            </a:r>
          </a:p>
          <a:p>
            <a:r>
              <a:rPr lang="en-GB" sz="2400" b="1" dirty="0"/>
              <a:t>Evidence pack</a:t>
            </a:r>
            <a:endParaRPr lang="en-GB" sz="2400" b="1" dirty="0">
              <a:solidFill>
                <a:schemeClr val="accent5">
                  <a:lumMod val="75000"/>
                </a:schemeClr>
              </a:solidFill>
            </a:endParaRPr>
          </a:p>
        </p:txBody>
      </p:sp>
    </p:spTree>
    <p:extLst>
      <p:ext uri="{BB962C8B-B14F-4D97-AF65-F5344CB8AC3E}">
        <p14:creationId xmlns:p14="http://schemas.microsoft.com/office/powerpoint/2010/main" val="384732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2388F2-56A2-47AE-8A23-49B99F365D24}"/>
              </a:ext>
            </a:extLst>
          </p:cNvPr>
          <p:cNvGraphicFramePr>
            <a:graphicFrameLocks noGrp="1"/>
          </p:cNvGraphicFramePr>
          <p:nvPr>
            <p:extLst>
              <p:ext uri="{D42A27DB-BD31-4B8C-83A1-F6EECF244321}">
                <p14:modId xmlns:p14="http://schemas.microsoft.com/office/powerpoint/2010/main" val="220133315"/>
              </p:ext>
            </p:extLst>
          </p:nvPr>
        </p:nvGraphicFramePr>
        <p:xfrm>
          <a:off x="720000" y="1083276"/>
          <a:ext cx="10961537" cy="3769328"/>
        </p:xfrm>
        <a:graphic>
          <a:graphicData uri="http://schemas.openxmlformats.org/drawingml/2006/table">
            <a:tbl>
              <a:tblPr firstRow="1" firstCol="1" bandRow="1">
                <a:tableStyleId>{5C22544A-7EE6-4342-B048-85BDC9FD1C3A}</a:tableStyleId>
              </a:tblPr>
              <a:tblGrid>
                <a:gridCol w="928140">
                  <a:extLst>
                    <a:ext uri="{9D8B030D-6E8A-4147-A177-3AD203B41FA5}">
                      <a16:colId xmlns:a16="http://schemas.microsoft.com/office/drawing/2014/main" val="330848195"/>
                    </a:ext>
                  </a:extLst>
                </a:gridCol>
                <a:gridCol w="1218325">
                  <a:extLst>
                    <a:ext uri="{9D8B030D-6E8A-4147-A177-3AD203B41FA5}">
                      <a16:colId xmlns:a16="http://schemas.microsoft.com/office/drawing/2014/main" val="2571816812"/>
                    </a:ext>
                  </a:extLst>
                </a:gridCol>
                <a:gridCol w="3053447">
                  <a:extLst>
                    <a:ext uri="{9D8B030D-6E8A-4147-A177-3AD203B41FA5}">
                      <a16:colId xmlns:a16="http://schemas.microsoft.com/office/drawing/2014/main" val="1983631035"/>
                    </a:ext>
                  </a:extLst>
                </a:gridCol>
                <a:gridCol w="2421511">
                  <a:extLst>
                    <a:ext uri="{9D8B030D-6E8A-4147-A177-3AD203B41FA5}">
                      <a16:colId xmlns:a16="http://schemas.microsoft.com/office/drawing/2014/main" val="4208955996"/>
                    </a:ext>
                  </a:extLst>
                </a:gridCol>
                <a:gridCol w="3340114">
                  <a:extLst>
                    <a:ext uri="{9D8B030D-6E8A-4147-A177-3AD203B41FA5}">
                      <a16:colId xmlns:a16="http://schemas.microsoft.com/office/drawing/2014/main" val="1141848537"/>
                    </a:ext>
                  </a:extLst>
                </a:gridCol>
              </a:tblGrid>
              <a:tr h="189319">
                <a:tc gridSpan="5">
                  <a:txBody>
                    <a:bodyPr/>
                    <a:lstStyle/>
                    <a:p>
                      <a:pPr>
                        <a:lnSpc>
                          <a:spcPct val="107000"/>
                        </a:lnSpc>
                        <a:spcAft>
                          <a:spcPts val="0"/>
                        </a:spcAft>
                      </a:pPr>
                      <a:r>
                        <a:rPr lang="en-GB" sz="1050" dirty="0">
                          <a:solidFill>
                            <a:schemeClr val="tx1"/>
                          </a:solidFill>
                          <a:effectLst/>
                        </a:rPr>
                        <a:t>Countries that sent armed forces</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07000"/>
                        </a:lnSpc>
                        <a:spcAft>
                          <a:spcPts val="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tc>
                <a:extLst>
                  <a:ext uri="{0D108BD9-81ED-4DB2-BD59-A6C34878D82A}">
                    <a16:rowId xmlns:a16="http://schemas.microsoft.com/office/drawing/2014/main" val="3504382472"/>
                  </a:ext>
                </a:extLst>
              </a:tr>
              <a:tr h="189319">
                <a:tc>
                  <a:txBody>
                    <a:bodyPr/>
                    <a:lstStyle/>
                    <a:p>
                      <a:pPr>
                        <a:lnSpc>
                          <a:spcPct val="107000"/>
                        </a:lnSpc>
                        <a:spcAft>
                          <a:spcPts val="0"/>
                        </a:spcAft>
                      </a:pPr>
                      <a:r>
                        <a:rPr lang="en-GB" sz="1050" dirty="0">
                          <a:solidFill>
                            <a:schemeClr val="tx1"/>
                          </a:solidFill>
                          <a:effectLst/>
                        </a:rPr>
                        <a:t>Country</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bg2">
                        <a:lumMod val="9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Total man-days</a:t>
                      </a:r>
                    </a:p>
                  </a:txBody>
                  <a:tcPr marL="41795" marR="41795" marT="0" marB="0" anchor="ctr">
                    <a:solidFill>
                      <a:schemeClr val="bg2">
                        <a:lumMod val="90000"/>
                      </a:schemeClr>
                    </a:solidFill>
                  </a:tcPr>
                </a:tc>
                <a:tc>
                  <a:txBody>
                    <a:bodyPr/>
                    <a:lstStyle/>
                    <a:p>
                      <a:pPr marL="0" algn="l" defTabSz="914400" rtl="0" eaLnBrk="1" latinLnBrk="0" hangingPunct="1">
                        <a:lnSpc>
                          <a:spcPct val="107000"/>
                        </a:lnSpc>
                        <a:spcAft>
                          <a:spcPts val="0"/>
                        </a:spcAft>
                      </a:pPr>
                      <a:r>
                        <a:rPr lang="en-GB" sz="1050" b="1" kern="1200" dirty="0">
                          <a:solidFill>
                            <a:schemeClr val="tx1"/>
                          </a:solidFill>
                          <a:effectLst/>
                          <a:latin typeface="+mn-lt"/>
                          <a:ea typeface="+mn-ea"/>
                          <a:cs typeface="+mn-cs"/>
                        </a:rPr>
                        <a:t>Ground troops</a:t>
                      </a:r>
                    </a:p>
                  </a:txBody>
                  <a:tcPr marL="41795" marR="41795" marT="0" marB="0" anchor="ctr">
                    <a:solidFill>
                      <a:schemeClr val="bg2">
                        <a:lumMod val="90000"/>
                      </a:schemeClr>
                    </a:solidFill>
                  </a:tcPr>
                </a:tc>
                <a:tc>
                  <a:txBody>
                    <a:bodyPr/>
                    <a:lstStyle/>
                    <a:p>
                      <a:pPr marL="0" algn="l" defTabSz="914400" rtl="0" eaLnBrk="1" latinLnBrk="0" hangingPunct="1">
                        <a:lnSpc>
                          <a:spcPct val="107000"/>
                        </a:lnSpc>
                        <a:spcAft>
                          <a:spcPts val="0"/>
                        </a:spcAft>
                      </a:pPr>
                      <a:r>
                        <a:rPr lang="en-GB" sz="1050" b="1" kern="1200" dirty="0">
                          <a:solidFill>
                            <a:schemeClr val="tx1"/>
                          </a:solidFill>
                          <a:effectLst/>
                          <a:latin typeface="+mn-lt"/>
                          <a:ea typeface="+mn-ea"/>
                          <a:cs typeface="+mn-cs"/>
                        </a:rPr>
                        <a:t>Naval forces</a:t>
                      </a:r>
                    </a:p>
                  </a:txBody>
                  <a:tcPr marL="41795" marR="41795" marT="0" marB="0" anchor="ctr">
                    <a:solidFill>
                      <a:schemeClr val="bg2">
                        <a:lumMod val="90000"/>
                      </a:schemeClr>
                    </a:solidFill>
                  </a:tcPr>
                </a:tc>
                <a:tc>
                  <a:txBody>
                    <a:bodyPr/>
                    <a:lstStyle/>
                    <a:p>
                      <a:pPr marL="0" algn="l" defTabSz="914400" rtl="0" eaLnBrk="1" latinLnBrk="0" hangingPunct="1">
                        <a:lnSpc>
                          <a:spcPct val="107000"/>
                        </a:lnSpc>
                        <a:spcAft>
                          <a:spcPts val="0"/>
                        </a:spcAft>
                      </a:pPr>
                      <a:r>
                        <a:rPr lang="en-GB" sz="1050" b="1" kern="1200" dirty="0">
                          <a:solidFill>
                            <a:schemeClr val="tx1"/>
                          </a:solidFill>
                          <a:effectLst/>
                          <a:latin typeface="+mn-lt"/>
                          <a:ea typeface="+mn-ea"/>
                          <a:cs typeface="+mn-cs"/>
                        </a:rPr>
                        <a:t>Air forces </a:t>
                      </a:r>
                    </a:p>
                  </a:txBody>
                  <a:tcPr marL="41795" marR="41795" marT="0" marB="0" anchor="ctr">
                    <a:solidFill>
                      <a:schemeClr val="bg2">
                        <a:lumMod val="90000"/>
                      </a:schemeClr>
                    </a:solidFill>
                  </a:tcPr>
                </a:tc>
                <a:extLst>
                  <a:ext uri="{0D108BD9-81ED-4DB2-BD59-A6C34878D82A}">
                    <a16:rowId xmlns:a16="http://schemas.microsoft.com/office/drawing/2014/main" val="3597400194"/>
                  </a:ext>
                </a:extLst>
              </a:tr>
              <a:tr h="360000">
                <a:tc>
                  <a:txBody>
                    <a:bodyPr/>
                    <a:lstStyle/>
                    <a:p>
                      <a:pPr>
                        <a:lnSpc>
                          <a:spcPct val="107000"/>
                        </a:lnSpc>
                        <a:spcAft>
                          <a:spcPts val="0"/>
                        </a:spcAft>
                      </a:pPr>
                      <a:r>
                        <a:rPr lang="en-GB" sz="1050" dirty="0">
                          <a:solidFill>
                            <a:schemeClr val="tx1"/>
                          </a:solidFill>
                          <a:effectLst/>
                        </a:rPr>
                        <a:t>USA</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1,789,000</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302,483 men (8 infantry divisions; 1 marine division; 2 regiment combat units)</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Naval Forces Far East 7</a:t>
                      </a:r>
                      <a:r>
                        <a:rPr lang="en-GB" sz="1050" baseline="0" dirty="0">
                          <a:effectLst/>
                          <a:latin typeface="Arial Narrow" panose="020B0606020202030204" pitchFamily="34" charset="0"/>
                        </a:rPr>
                        <a:t>th</a:t>
                      </a:r>
                      <a:r>
                        <a:rPr lang="en-GB" sz="1050" dirty="0">
                          <a:effectLst/>
                          <a:latin typeface="Arial Narrow" panose="020B0606020202030204" pitchFamily="34" charset="0"/>
                        </a:rPr>
                        <a:t> Fleet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Air Forces Far East</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3710955637"/>
                  </a:ext>
                </a:extLst>
              </a:tr>
              <a:tr h="202046">
                <a:tc>
                  <a:txBody>
                    <a:bodyPr/>
                    <a:lstStyle/>
                    <a:p>
                      <a:pPr>
                        <a:lnSpc>
                          <a:spcPct val="107000"/>
                        </a:lnSpc>
                        <a:spcAft>
                          <a:spcPts val="0"/>
                        </a:spcAft>
                      </a:pPr>
                      <a:r>
                        <a:rPr lang="en-GB" sz="1050" dirty="0">
                          <a:solidFill>
                            <a:schemeClr val="tx1"/>
                          </a:solidFill>
                          <a:effectLst/>
                        </a:rPr>
                        <a:t>UK</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56,000</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14,198 men (2 infantry brigades; 1 marine commando)</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17 war vessels (including 1 aircraft carrier)</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3537825479"/>
                  </a:ext>
                </a:extLst>
              </a:tr>
              <a:tr h="202046">
                <a:tc>
                  <a:txBody>
                    <a:bodyPr/>
                    <a:lstStyle/>
                    <a:p>
                      <a:pPr>
                        <a:lnSpc>
                          <a:spcPct val="107000"/>
                        </a:lnSpc>
                        <a:spcAft>
                          <a:spcPts val="0"/>
                        </a:spcAft>
                      </a:pPr>
                      <a:r>
                        <a:rPr lang="en-GB" sz="1050" dirty="0">
                          <a:solidFill>
                            <a:schemeClr val="tx1"/>
                          </a:solidFill>
                          <a:effectLst/>
                        </a:rPr>
                        <a:t>Australia</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8,407</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2,882 men (2 infantry battalions)</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 aircraft carrier; 2 destroyers; 1 frigate</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 combat flying unit; 1 transport formation flying unit</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803136744"/>
                  </a:ext>
                </a:extLst>
              </a:tr>
              <a:tr h="202046">
                <a:tc>
                  <a:txBody>
                    <a:bodyPr/>
                    <a:lstStyle/>
                    <a:p>
                      <a:pPr>
                        <a:lnSpc>
                          <a:spcPct val="107000"/>
                        </a:lnSpc>
                        <a:spcAft>
                          <a:spcPts val="0"/>
                        </a:spcAft>
                      </a:pPr>
                      <a:r>
                        <a:rPr lang="en-GB" sz="1050" dirty="0">
                          <a:solidFill>
                            <a:schemeClr val="tx1"/>
                          </a:solidFill>
                          <a:effectLst/>
                        </a:rPr>
                        <a:t>Canada</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25,687</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6,614 men (1 infantry brigade)</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3 destroyers</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 transport flying unit</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1429213832"/>
                  </a:ext>
                </a:extLst>
              </a:tr>
              <a:tr h="202046">
                <a:tc>
                  <a:txBody>
                    <a:bodyPr/>
                    <a:lstStyle/>
                    <a:p>
                      <a:pPr>
                        <a:lnSpc>
                          <a:spcPct val="107000"/>
                        </a:lnSpc>
                        <a:spcAft>
                          <a:spcPts val="0"/>
                        </a:spcAft>
                      </a:pPr>
                      <a:r>
                        <a:rPr lang="en-GB" sz="1050" dirty="0">
                          <a:solidFill>
                            <a:schemeClr val="tx1"/>
                          </a:solidFill>
                          <a:effectLst/>
                        </a:rPr>
                        <a:t>Netherlands</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5,322</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819 men (1 infantry battalion)</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1 destroyer</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4285627092"/>
                  </a:ext>
                </a:extLst>
              </a:tr>
              <a:tr h="202046">
                <a:tc>
                  <a:txBody>
                    <a:bodyPr/>
                    <a:lstStyle/>
                    <a:p>
                      <a:pPr>
                        <a:lnSpc>
                          <a:spcPct val="107000"/>
                        </a:lnSpc>
                        <a:spcAft>
                          <a:spcPts val="0"/>
                        </a:spcAft>
                      </a:pPr>
                      <a:r>
                        <a:rPr lang="en-GB" sz="1050" dirty="0">
                          <a:solidFill>
                            <a:schemeClr val="tx1"/>
                          </a:solidFill>
                          <a:effectLst/>
                        </a:rPr>
                        <a:t>New Zealand</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3,794</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1,389 men (1 infantry battalion)</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1 destroyer</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3563052462"/>
                  </a:ext>
                </a:extLst>
              </a:tr>
              <a:tr h="202046">
                <a:tc>
                  <a:txBody>
                    <a:bodyPr/>
                    <a:lstStyle/>
                    <a:p>
                      <a:pPr>
                        <a:lnSpc>
                          <a:spcPct val="107000"/>
                        </a:lnSpc>
                        <a:spcAft>
                          <a:spcPts val="0"/>
                        </a:spcAft>
                      </a:pPr>
                      <a:r>
                        <a:rPr lang="en-GB" sz="1050" dirty="0">
                          <a:solidFill>
                            <a:schemeClr val="tx1"/>
                          </a:solidFill>
                          <a:effectLst/>
                        </a:rPr>
                        <a:t>France</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3,421</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1,119 men (1 infantry battalion)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1 destroyer</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3030032552"/>
                  </a:ext>
                </a:extLst>
              </a:tr>
              <a:tr h="202046">
                <a:tc>
                  <a:txBody>
                    <a:bodyPr/>
                    <a:lstStyle/>
                    <a:p>
                      <a:pPr>
                        <a:lnSpc>
                          <a:spcPct val="107000"/>
                        </a:lnSpc>
                        <a:spcAft>
                          <a:spcPts val="0"/>
                        </a:spcAft>
                      </a:pPr>
                      <a:r>
                        <a:rPr lang="en-GB" sz="1050" dirty="0">
                          <a:solidFill>
                            <a:schemeClr val="tx1"/>
                          </a:solidFill>
                          <a:effectLst/>
                        </a:rPr>
                        <a:t>Turkey</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14,936</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5,455 men (1 infantry brigade)</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1184011050"/>
                  </a:ext>
                </a:extLst>
              </a:tr>
              <a:tr h="202046">
                <a:tc>
                  <a:txBody>
                    <a:bodyPr/>
                    <a:lstStyle/>
                    <a:p>
                      <a:pPr>
                        <a:lnSpc>
                          <a:spcPct val="107000"/>
                        </a:lnSpc>
                        <a:spcAft>
                          <a:spcPts val="0"/>
                        </a:spcAft>
                      </a:pPr>
                      <a:r>
                        <a:rPr lang="en-GB" sz="1050" dirty="0">
                          <a:solidFill>
                            <a:schemeClr val="tx1"/>
                          </a:solidFill>
                          <a:effectLst/>
                        </a:rPr>
                        <a:t>Philippines</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7,420</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1,496 men (1 infantry battalion)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2001703965"/>
                  </a:ext>
                </a:extLst>
              </a:tr>
              <a:tr h="202046">
                <a:tc>
                  <a:txBody>
                    <a:bodyPr/>
                    <a:lstStyle/>
                    <a:p>
                      <a:pPr>
                        <a:lnSpc>
                          <a:spcPct val="107000"/>
                        </a:lnSpc>
                        <a:spcAft>
                          <a:spcPts val="0"/>
                        </a:spcAft>
                      </a:pPr>
                      <a:r>
                        <a:rPr lang="en-GB" sz="1050" dirty="0">
                          <a:solidFill>
                            <a:schemeClr val="tx1"/>
                          </a:solidFill>
                          <a:effectLst/>
                        </a:rPr>
                        <a:t>Thailand</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6,326</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1,294 men (or 2,274) (1 infantry battalion)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7 frigates: 1 transport ship</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 transport formation flying unit</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670256490"/>
                  </a:ext>
                </a:extLst>
              </a:tr>
              <a:tr h="202046">
                <a:tc>
                  <a:txBody>
                    <a:bodyPr/>
                    <a:lstStyle/>
                    <a:p>
                      <a:pPr>
                        <a:lnSpc>
                          <a:spcPct val="107000"/>
                        </a:lnSpc>
                        <a:spcAft>
                          <a:spcPts val="0"/>
                        </a:spcAft>
                      </a:pPr>
                      <a:r>
                        <a:rPr lang="en-GB" sz="1050" dirty="0">
                          <a:solidFill>
                            <a:schemeClr val="tx1"/>
                          </a:solidFill>
                          <a:effectLst/>
                        </a:rPr>
                        <a:t>Greece</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4,992</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1,263 men (1 infantry battalion)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 transport formation flying unit</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4267613954"/>
                  </a:ext>
                </a:extLst>
              </a:tr>
              <a:tr h="202046">
                <a:tc>
                  <a:txBody>
                    <a:bodyPr/>
                    <a:lstStyle/>
                    <a:p>
                      <a:pPr>
                        <a:lnSpc>
                          <a:spcPct val="107000"/>
                        </a:lnSpc>
                        <a:spcAft>
                          <a:spcPts val="0"/>
                        </a:spcAft>
                      </a:pPr>
                      <a:r>
                        <a:rPr lang="en-GB" sz="1050" dirty="0">
                          <a:solidFill>
                            <a:schemeClr val="tx1"/>
                          </a:solidFill>
                          <a:effectLst/>
                        </a:rPr>
                        <a:t>South Africa</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a:effectLst/>
                          <a:latin typeface="Arial Narrow" panose="020B0606020202030204" pitchFamily="34" charset="0"/>
                        </a:rPr>
                        <a:t>826</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 combat flying unit</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448101035"/>
                  </a:ext>
                </a:extLst>
              </a:tr>
              <a:tr h="202046">
                <a:tc>
                  <a:txBody>
                    <a:bodyPr/>
                    <a:lstStyle/>
                    <a:p>
                      <a:pPr>
                        <a:lnSpc>
                          <a:spcPct val="107000"/>
                        </a:lnSpc>
                        <a:spcAft>
                          <a:spcPts val="0"/>
                        </a:spcAft>
                      </a:pPr>
                      <a:r>
                        <a:rPr lang="en-GB" sz="1050" dirty="0">
                          <a:solidFill>
                            <a:schemeClr val="tx1"/>
                          </a:solidFill>
                          <a:effectLst/>
                        </a:rPr>
                        <a:t>Ethiopia</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a:effectLst/>
                          <a:latin typeface="Arial Narrow" panose="020B0606020202030204" pitchFamily="34" charset="0"/>
                        </a:rPr>
                        <a:t>3,518</a:t>
                      </a:r>
                      <a:endParaRPr lang="en-GB" sz="105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1,271 men (1 infantry battalion)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950999672"/>
                  </a:ext>
                </a:extLst>
              </a:tr>
              <a:tr h="202046">
                <a:tc>
                  <a:txBody>
                    <a:bodyPr/>
                    <a:lstStyle/>
                    <a:p>
                      <a:pPr>
                        <a:lnSpc>
                          <a:spcPct val="107000"/>
                        </a:lnSpc>
                        <a:spcAft>
                          <a:spcPts val="0"/>
                        </a:spcAft>
                      </a:pPr>
                      <a:r>
                        <a:rPr lang="en-GB" sz="1050" dirty="0">
                          <a:solidFill>
                            <a:schemeClr val="tx1"/>
                          </a:solidFill>
                          <a:effectLst/>
                        </a:rPr>
                        <a:t>Colombia</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5,100</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1,068 men (1 infantry battalion)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1 frigate</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174008833"/>
                  </a:ext>
                </a:extLst>
              </a:tr>
              <a:tr h="202046">
                <a:tc>
                  <a:txBody>
                    <a:bodyPr/>
                    <a:lstStyle/>
                    <a:p>
                      <a:pPr>
                        <a:lnSpc>
                          <a:spcPct val="107000"/>
                        </a:lnSpc>
                        <a:spcAft>
                          <a:spcPts val="0"/>
                        </a:spcAft>
                      </a:pPr>
                      <a:r>
                        <a:rPr lang="en-GB" sz="1050" dirty="0">
                          <a:solidFill>
                            <a:schemeClr val="tx1"/>
                          </a:solidFill>
                          <a:effectLst/>
                        </a:rPr>
                        <a:t>Belgium</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3,498</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900 men (1 infantry battalion)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702197"/>
                  </a:ext>
                </a:extLst>
              </a:tr>
              <a:tr h="202046">
                <a:tc>
                  <a:txBody>
                    <a:bodyPr/>
                    <a:lstStyle/>
                    <a:p>
                      <a:pPr>
                        <a:lnSpc>
                          <a:spcPct val="107000"/>
                        </a:lnSpc>
                        <a:spcAft>
                          <a:spcPts val="0"/>
                        </a:spcAft>
                      </a:pPr>
                      <a:r>
                        <a:rPr lang="en-GB" sz="1050" dirty="0">
                          <a:solidFill>
                            <a:schemeClr val="tx1"/>
                          </a:solidFill>
                          <a:effectLst/>
                        </a:rPr>
                        <a:t>Luxemburg</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gn="r">
                        <a:lnSpc>
                          <a:spcPct val="107000"/>
                        </a:lnSpc>
                        <a:spcAft>
                          <a:spcPts val="0"/>
                        </a:spcAft>
                      </a:pPr>
                      <a:r>
                        <a:rPr lang="en-GB" sz="1050" dirty="0">
                          <a:effectLst/>
                          <a:latin typeface="Arial Narrow" panose="020B0606020202030204" pitchFamily="34" charset="0"/>
                        </a:rPr>
                        <a:t>83</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44 men (1 infantry platoon)</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tc>
                  <a:txBody>
                    <a:bodyPr/>
                    <a:lstStyle/>
                    <a:p>
                      <a:pPr>
                        <a:lnSpc>
                          <a:spcPct val="107000"/>
                        </a:lnSpc>
                        <a:spcAft>
                          <a:spcPts val="0"/>
                        </a:spcAft>
                      </a:pPr>
                      <a:r>
                        <a:rPr lang="en-GB" sz="1050" dirty="0">
                          <a:effectLst/>
                          <a:highlight>
                            <a:srgbClr val="FFFF00"/>
                          </a:highlight>
                          <a:latin typeface="Arial Narrow" panose="020B0606020202030204" pitchFamily="34" charset="0"/>
                        </a:rPr>
                        <a:t> </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5">
                        <a:lumMod val="20000"/>
                        <a:lumOff val="80000"/>
                      </a:schemeClr>
                    </a:solidFill>
                  </a:tcPr>
                </a:tc>
                <a:extLst>
                  <a:ext uri="{0D108BD9-81ED-4DB2-BD59-A6C34878D82A}">
                    <a16:rowId xmlns:a16="http://schemas.microsoft.com/office/drawing/2014/main" val="1098788692"/>
                  </a:ext>
                </a:extLst>
              </a:tr>
            </a:tbl>
          </a:graphicData>
        </a:graphic>
      </p:graphicFrame>
      <p:sp>
        <p:nvSpPr>
          <p:cNvPr id="8" name="Title 1">
            <a:extLst>
              <a:ext uri="{FF2B5EF4-FFF2-40B4-BE49-F238E27FC236}">
                <a16:creationId xmlns:a16="http://schemas.microsoft.com/office/drawing/2014/main" id="{67C59A31-C8C5-4EC3-AEC1-843F0664701C}"/>
              </a:ext>
            </a:extLst>
          </p:cNvPr>
          <p:cNvSpPr txBox="1">
            <a:spLocks/>
          </p:cNvSpPr>
          <p:nvPr/>
        </p:nvSpPr>
        <p:spPr>
          <a:xfrm>
            <a:off x="3207370" y="673371"/>
            <a:ext cx="8866625" cy="400110"/>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t>Source 4: </a:t>
            </a:r>
            <a:r>
              <a:rPr lang="en-GB" sz="2000" dirty="0"/>
              <a:t>UN Members that contributed to the UN force in the  Korean War</a:t>
            </a:r>
          </a:p>
        </p:txBody>
      </p:sp>
      <p:sp>
        <p:nvSpPr>
          <p:cNvPr id="9" name="TextBox 8">
            <a:extLst>
              <a:ext uri="{FF2B5EF4-FFF2-40B4-BE49-F238E27FC236}">
                <a16:creationId xmlns:a16="http://schemas.microsoft.com/office/drawing/2014/main" id="{2C23459D-4983-3541-894C-D9794F7B08B4}"/>
              </a:ext>
            </a:extLst>
          </p:cNvPr>
          <p:cNvSpPr txBox="1"/>
          <p:nvPr/>
        </p:nvSpPr>
        <p:spPr>
          <a:xfrm>
            <a:off x="720000" y="360000"/>
            <a:ext cx="2783221" cy="646331"/>
          </a:xfrm>
          <a:prstGeom prst="rect">
            <a:avLst/>
          </a:prstGeom>
          <a:noFill/>
        </p:spPr>
        <p:txBody>
          <a:bodyPr wrap="square" lIns="0" tIns="0" rIns="0" bIns="0" rtlCol="0">
            <a:spAutoFit/>
          </a:bodyPr>
          <a:lstStyle/>
          <a:p>
            <a:r>
              <a:rPr lang="en-GB" b="1" dirty="0">
                <a:solidFill>
                  <a:schemeClr val="accent5">
                    <a:lumMod val="75000"/>
                  </a:schemeClr>
                </a:solidFill>
              </a:rPr>
              <a:t>Resource sheet 4.1A</a:t>
            </a:r>
          </a:p>
          <a:p>
            <a:r>
              <a:rPr lang="en-GB" sz="2400" b="1" dirty="0"/>
              <a:t>Evidence pack</a:t>
            </a:r>
            <a:endParaRPr lang="en-GB" sz="2400" b="1" dirty="0">
              <a:solidFill>
                <a:schemeClr val="accent5">
                  <a:lumMod val="75000"/>
                </a:schemeClr>
              </a:solidFill>
            </a:endParaRPr>
          </a:p>
        </p:txBody>
      </p:sp>
      <p:graphicFrame>
        <p:nvGraphicFramePr>
          <p:cNvPr id="2" name="Table 1">
            <a:extLst>
              <a:ext uri="{FF2B5EF4-FFF2-40B4-BE49-F238E27FC236}">
                <a16:creationId xmlns:a16="http://schemas.microsoft.com/office/drawing/2014/main" id="{B7CA9726-A1B8-BF4B-B0F1-1B6D3D2085F4}"/>
              </a:ext>
            </a:extLst>
          </p:cNvPr>
          <p:cNvGraphicFramePr>
            <a:graphicFrameLocks noGrp="1"/>
          </p:cNvGraphicFramePr>
          <p:nvPr>
            <p:extLst>
              <p:ext uri="{D42A27DB-BD31-4B8C-83A1-F6EECF244321}">
                <p14:modId xmlns:p14="http://schemas.microsoft.com/office/powerpoint/2010/main" val="2465724910"/>
              </p:ext>
            </p:extLst>
          </p:nvPr>
        </p:nvGraphicFramePr>
        <p:xfrm>
          <a:off x="720000" y="4910878"/>
          <a:ext cx="5203429" cy="1411200"/>
        </p:xfrm>
        <a:graphic>
          <a:graphicData uri="http://schemas.openxmlformats.org/drawingml/2006/table">
            <a:tbl>
              <a:tblPr firstRow="1" bandRow="1">
                <a:tableStyleId>{5C22544A-7EE6-4342-B048-85BDC9FD1C3A}</a:tableStyleId>
              </a:tblPr>
              <a:tblGrid>
                <a:gridCol w="1606341">
                  <a:extLst>
                    <a:ext uri="{9D8B030D-6E8A-4147-A177-3AD203B41FA5}">
                      <a16:colId xmlns:a16="http://schemas.microsoft.com/office/drawing/2014/main" val="2505347352"/>
                    </a:ext>
                  </a:extLst>
                </a:gridCol>
                <a:gridCol w="1317812">
                  <a:extLst>
                    <a:ext uri="{9D8B030D-6E8A-4147-A177-3AD203B41FA5}">
                      <a16:colId xmlns:a16="http://schemas.microsoft.com/office/drawing/2014/main" val="1744289082"/>
                    </a:ext>
                  </a:extLst>
                </a:gridCol>
                <a:gridCol w="2279276">
                  <a:extLst>
                    <a:ext uri="{9D8B030D-6E8A-4147-A177-3AD203B41FA5}">
                      <a16:colId xmlns:a16="http://schemas.microsoft.com/office/drawing/2014/main" val="553227777"/>
                    </a:ext>
                  </a:extLst>
                </a:gridCol>
              </a:tblGrid>
              <a:tr h="201600">
                <a:tc gridSpan="3">
                  <a:txBody>
                    <a:bodyPr/>
                    <a:lstStyle/>
                    <a:p>
                      <a:pPr>
                        <a:lnSpc>
                          <a:spcPct val="107000"/>
                        </a:lnSpc>
                        <a:spcAft>
                          <a:spcPts val="0"/>
                        </a:spcAft>
                      </a:pPr>
                      <a:r>
                        <a:rPr lang="en-GB" sz="1050" dirty="0">
                          <a:solidFill>
                            <a:schemeClr val="tx1"/>
                          </a:solidFill>
                          <a:effectLst/>
                        </a:rPr>
                        <a:t>Countries that sent units in charge of medical treatments</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8760859"/>
                  </a:ext>
                </a:extLst>
              </a:tr>
              <a:tr h="201600">
                <a:tc>
                  <a:txBody>
                    <a:bodyPr/>
                    <a:lstStyle/>
                    <a:p>
                      <a:pPr>
                        <a:lnSpc>
                          <a:spcPct val="107000"/>
                        </a:lnSpc>
                        <a:spcAft>
                          <a:spcPts val="0"/>
                        </a:spcAft>
                      </a:pPr>
                      <a:r>
                        <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Country</a:t>
                      </a:r>
                    </a:p>
                  </a:txBody>
                  <a:tcPr marL="41795" marR="41795" marT="0" marB="0" anchor="ctr">
                    <a:solidFill>
                      <a:schemeClr val="bg2">
                        <a:lumMod val="90000"/>
                      </a:schemeClr>
                    </a:solidFill>
                  </a:tcPr>
                </a:tc>
                <a:tc>
                  <a:txBody>
                    <a:bodyPr/>
                    <a:lstStyle/>
                    <a:p>
                      <a:pPr>
                        <a:lnSpc>
                          <a:spcPct val="107000"/>
                        </a:lnSpc>
                        <a:spcAft>
                          <a:spcPts val="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Total man-days</a:t>
                      </a:r>
                    </a:p>
                  </a:txBody>
                  <a:tcPr marL="41795" marR="41795" marT="0" marB="0" anchor="ctr">
                    <a:solidFill>
                      <a:schemeClr val="bg2">
                        <a:lumMod val="90000"/>
                      </a:schemeClr>
                    </a:solidFill>
                  </a:tcPr>
                </a:tc>
                <a:tc>
                  <a:txBody>
                    <a:bodyPr/>
                    <a:lstStyle/>
                    <a:p>
                      <a:pPr>
                        <a:lnSpc>
                          <a:spcPct val="107000"/>
                        </a:lnSpc>
                        <a:spcAft>
                          <a:spcPts val="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Personnel and supporting units</a:t>
                      </a:r>
                    </a:p>
                  </a:txBody>
                  <a:tcPr marL="41795" marR="41795" marT="0" marB="0" anchor="ctr">
                    <a:solidFill>
                      <a:schemeClr val="bg2">
                        <a:lumMod val="90000"/>
                      </a:schemeClr>
                    </a:solidFill>
                  </a:tcPr>
                </a:tc>
                <a:extLst>
                  <a:ext uri="{0D108BD9-81ED-4DB2-BD59-A6C34878D82A}">
                    <a16:rowId xmlns:a16="http://schemas.microsoft.com/office/drawing/2014/main" val="2292674700"/>
                  </a:ext>
                </a:extLst>
              </a:tr>
              <a:tr h="201600">
                <a:tc>
                  <a:txBody>
                    <a:bodyPr/>
                    <a:lstStyle/>
                    <a:p>
                      <a:pPr>
                        <a:lnSpc>
                          <a:spcPct val="107000"/>
                        </a:lnSpc>
                        <a:spcAft>
                          <a:spcPts val="0"/>
                        </a:spcAft>
                      </a:pPr>
                      <a:r>
                        <a:rPr lang="en-GB" sz="1050" b="1" dirty="0">
                          <a:solidFill>
                            <a:schemeClr val="tx1"/>
                          </a:solidFill>
                          <a:effectLst/>
                        </a:rPr>
                        <a:t>Sweden</a:t>
                      </a:r>
                      <a:endPar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gn="r">
                        <a:lnSpc>
                          <a:spcPct val="107000"/>
                        </a:lnSpc>
                        <a:spcAft>
                          <a:spcPts val="0"/>
                        </a:spcAft>
                      </a:pPr>
                      <a:r>
                        <a:rPr lang="en-GB" sz="1050" dirty="0">
                          <a:effectLst/>
                          <a:latin typeface="Arial Narrow" panose="020B0606020202030204" pitchFamily="34" charset="0"/>
                        </a:rPr>
                        <a:t>160</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nSpc>
                          <a:spcPct val="107000"/>
                        </a:lnSpc>
                        <a:spcAft>
                          <a:spcPts val="0"/>
                        </a:spcAft>
                      </a:pPr>
                      <a:r>
                        <a:rPr lang="en-GB" sz="1050" dirty="0">
                          <a:effectLst/>
                          <a:latin typeface="Arial Narrow" panose="020B0606020202030204" pitchFamily="34" charset="0"/>
                        </a:rPr>
                        <a:t>154 personnel; Red Cross hospital</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extLst>
                  <a:ext uri="{0D108BD9-81ED-4DB2-BD59-A6C34878D82A}">
                    <a16:rowId xmlns:a16="http://schemas.microsoft.com/office/drawing/2014/main" val="350262685"/>
                  </a:ext>
                </a:extLst>
              </a:tr>
              <a:tr h="201600">
                <a:tc>
                  <a:txBody>
                    <a:bodyPr/>
                    <a:lstStyle/>
                    <a:p>
                      <a:pPr>
                        <a:lnSpc>
                          <a:spcPct val="107000"/>
                        </a:lnSpc>
                        <a:spcAft>
                          <a:spcPts val="0"/>
                        </a:spcAft>
                      </a:pPr>
                      <a:r>
                        <a:rPr lang="en-GB" sz="1050" b="1">
                          <a:solidFill>
                            <a:schemeClr val="tx1"/>
                          </a:solidFill>
                          <a:effectLst/>
                        </a:rPr>
                        <a:t>India</a:t>
                      </a:r>
                      <a:endParaRPr lang="en-GB" sz="10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gn="r">
                        <a:lnSpc>
                          <a:spcPct val="107000"/>
                        </a:lnSpc>
                        <a:spcAft>
                          <a:spcPts val="0"/>
                        </a:spcAft>
                      </a:pPr>
                      <a:r>
                        <a:rPr lang="en-GB" sz="1050" dirty="0">
                          <a:effectLst/>
                          <a:latin typeface="Arial Narrow" panose="020B0606020202030204" pitchFamily="34" charset="0"/>
                        </a:rPr>
                        <a:t>627</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nSpc>
                          <a:spcPct val="107000"/>
                        </a:lnSpc>
                        <a:spcAft>
                          <a:spcPts val="0"/>
                        </a:spcAft>
                      </a:pPr>
                      <a:r>
                        <a:rPr lang="en-GB" sz="1050" dirty="0">
                          <a:effectLst/>
                          <a:latin typeface="Arial Narrow" panose="020B0606020202030204" pitchFamily="34" charset="0"/>
                        </a:rPr>
                        <a:t>70 personnel; 60th field hospital</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extLst>
                  <a:ext uri="{0D108BD9-81ED-4DB2-BD59-A6C34878D82A}">
                    <a16:rowId xmlns:a16="http://schemas.microsoft.com/office/drawing/2014/main" val="344422533"/>
                  </a:ext>
                </a:extLst>
              </a:tr>
              <a:tr h="201600">
                <a:tc>
                  <a:txBody>
                    <a:bodyPr/>
                    <a:lstStyle/>
                    <a:p>
                      <a:pPr>
                        <a:lnSpc>
                          <a:spcPct val="107000"/>
                        </a:lnSpc>
                        <a:spcAft>
                          <a:spcPts val="0"/>
                        </a:spcAft>
                      </a:pPr>
                      <a:r>
                        <a:rPr lang="en-GB" sz="1050" b="1" dirty="0">
                          <a:solidFill>
                            <a:schemeClr val="tx1"/>
                          </a:solidFill>
                          <a:effectLst/>
                        </a:rPr>
                        <a:t>Denmark</a:t>
                      </a:r>
                      <a:endPar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gn="r">
                        <a:lnSpc>
                          <a:spcPct val="107000"/>
                        </a:lnSpc>
                        <a:spcAft>
                          <a:spcPts val="0"/>
                        </a:spcAft>
                      </a:pPr>
                      <a:r>
                        <a:rPr lang="en-GB" sz="1050" dirty="0">
                          <a:effectLst/>
                          <a:latin typeface="Arial Narrow" panose="020B0606020202030204" pitchFamily="34" charset="0"/>
                        </a:rPr>
                        <a:t>630</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nSpc>
                          <a:spcPct val="107000"/>
                        </a:lnSpc>
                        <a:spcAft>
                          <a:spcPts val="0"/>
                        </a:spcAft>
                      </a:pPr>
                      <a:r>
                        <a:rPr lang="en-GB" sz="1050" dirty="0">
                          <a:effectLst/>
                          <a:latin typeface="Arial Narrow" panose="020B0606020202030204" pitchFamily="34" charset="0"/>
                        </a:rPr>
                        <a:t>100 personnel; hospital ship</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extLst>
                  <a:ext uri="{0D108BD9-81ED-4DB2-BD59-A6C34878D82A}">
                    <a16:rowId xmlns:a16="http://schemas.microsoft.com/office/drawing/2014/main" val="1886147357"/>
                  </a:ext>
                </a:extLst>
              </a:tr>
              <a:tr h="201600">
                <a:tc>
                  <a:txBody>
                    <a:bodyPr/>
                    <a:lstStyle/>
                    <a:p>
                      <a:pPr>
                        <a:lnSpc>
                          <a:spcPct val="107000"/>
                        </a:lnSpc>
                        <a:spcAft>
                          <a:spcPts val="0"/>
                        </a:spcAft>
                      </a:pPr>
                      <a:r>
                        <a:rPr lang="en-GB" sz="1050" b="1" dirty="0">
                          <a:solidFill>
                            <a:schemeClr val="tx1"/>
                          </a:solidFill>
                          <a:effectLst/>
                        </a:rPr>
                        <a:t>Norway</a:t>
                      </a:r>
                      <a:endPar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gn="r">
                        <a:lnSpc>
                          <a:spcPct val="107000"/>
                        </a:lnSpc>
                        <a:spcAft>
                          <a:spcPts val="0"/>
                        </a:spcAft>
                      </a:pPr>
                      <a:r>
                        <a:rPr lang="en-GB" sz="1050" dirty="0">
                          <a:effectLst/>
                          <a:latin typeface="Arial Narrow" panose="020B0606020202030204" pitchFamily="34" charset="0"/>
                        </a:rPr>
                        <a:t>623</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nSpc>
                          <a:spcPct val="107000"/>
                        </a:lnSpc>
                        <a:spcAft>
                          <a:spcPts val="0"/>
                        </a:spcAft>
                      </a:pPr>
                      <a:r>
                        <a:rPr lang="en-GB" sz="1050" dirty="0">
                          <a:effectLst/>
                          <a:latin typeface="Arial Narrow" panose="020B0606020202030204" pitchFamily="34" charset="0"/>
                        </a:rPr>
                        <a:t>105 personnel; mobile surgery</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extLst>
                  <a:ext uri="{0D108BD9-81ED-4DB2-BD59-A6C34878D82A}">
                    <a16:rowId xmlns:a16="http://schemas.microsoft.com/office/drawing/2014/main" val="419682070"/>
                  </a:ext>
                </a:extLst>
              </a:tr>
              <a:tr h="201600">
                <a:tc>
                  <a:txBody>
                    <a:bodyPr/>
                    <a:lstStyle/>
                    <a:p>
                      <a:pPr>
                        <a:lnSpc>
                          <a:spcPct val="107000"/>
                        </a:lnSpc>
                        <a:spcAft>
                          <a:spcPts val="0"/>
                        </a:spcAft>
                      </a:pPr>
                      <a:r>
                        <a:rPr lang="en-GB" sz="1050" b="1" dirty="0">
                          <a:solidFill>
                            <a:schemeClr val="tx1"/>
                          </a:solidFill>
                          <a:effectLst/>
                        </a:rPr>
                        <a:t>Italy</a:t>
                      </a:r>
                      <a:endPar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gn="r">
                        <a:lnSpc>
                          <a:spcPct val="107000"/>
                        </a:lnSpc>
                        <a:spcAft>
                          <a:spcPts val="0"/>
                        </a:spcAft>
                      </a:pPr>
                      <a:r>
                        <a:rPr lang="en-GB" sz="1050" dirty="0">
                          <a:effectLst/>
                          <a:latin typeface="Arial Narrow" panose="020B0606020202030204" pitchFamily="34" charset="0"/>
                        </a:rPr>
                        <a:t>128</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tc>
                  <a:txBody>
                    <a:bodyPr/>
                    <a:lstStyle/>
                    <a:p>
                      <a:pPr>
                        <a:lnSpc>
                          <a:spcPct val="107000"/>
                        </a:lnSpc>
                        <a:spcAft>
                          <a:spcPts val="0"/>
                        </a:spcAft>
                      </a:pPr>
                      <a:r>
                        <a:rPr lang="en-GB" sz="1050" dirty="0">
                          <a:effectLst/>
                          <a:latin typeface="Arial Narrow" panose="020B0606020202030204" pitchFamily="34" charset="0"/>
                        </a:rPr>
                        <a:t>72 personnel; 68th Red Cross hospital</a:t>
                      </a:r>
                      <a:endParaRPr lang="en-GB"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1795" marR="41795" marT="0" marB="0" anchor="ctr">
                    <a:solidFill>
                      <a:schemeClr val="accent2">
                        <a:lumMod val="40000"/>
                        <a:lumOff val="60000"/>
                      </a:schemeClr>
                    </a:solidFill>
                  </a:tcPr>
                </a:tc>
                <a:extLst>
                  <a:ext uri="{0D108BD9-81ED-4DB2-BD59-A6C34878D82A}">
                    <a16:rowId xmlns:a16="http://schemas.microsoft.com/office/drawing/2014/main" val="45951607"/>
                  </a:ext>
                </a:extLst>
              </a:tr>
            </a:tbl>
          </a:graphicData>
        </a:graphic>
      </p:graphicFrame>
    </p:spTree>
    <p:extLst>
      <p:ext uri="{BB962C8B-B14F-4D97-AF65-F5344CB8AC3E}">
        <p14:creationId xmlns:p14="http://schemas.microsoft.com/office/powerpoint/2010/main" val="176900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1" y="1425566"/>
            <a:ext cx="2964494" cy="959793"/>
          </a:xfrm>
          <a:noFill/>
          <a:ln>
            <a:noFill/>
          </a:ln>
        </p:spPr>
        <p:style>
          <a:lnRef idx="2">
            <a:schemeClr val="dk1"/>
          </a:lnRef>
          <a:fillRef idx="1">
            <a:schemeClr val="lt1"/>
          </a:fillRef>
          <a:effectRef idx="0">
            <a:schemeClr val="dk1"/>
          </a:effectRef>
          <a:fontRef idx="minor">
            <a:schemeClr val="dk1"/>
          </a:fontRef>
        </p:style>
        <p:txBody>
          <a:bodyPr lIns="0" tIns="0" rIns="0" bIns="46800" anchor="t" anchorCtr="0">
            <a:noAutofit/>
          </a:bodyPr>
          <a:lstStyle/>
          <a:p>
            <a:pPr algn="l"/>
            <a:r>
              <a:rPr lang="en-GB" sz="2000" b="1" dirty="0"/>
              <a:t>Source 5: </a:t>
            </a:r>
            <a:br>
              <a:rPr lang="en-GB" sz="2000" b="1" dirty="0"/>
            </a:br>
            <a:r>
              <a:rPr lang="en-GB" sz="2000" dirty="0"/>
              <a:t>The funds that countries received in Marshall Aid </a:t>
            </a:r>
            <a:br>
              <a:rPr lang="en-GB" sz="2000" dirty="0"/>
            </a:br>
            <a:r>
              <a:rPr lang="en-GB" sz="2000" dirty="0"/>
              <a:t>from 1948–1951</a:t>
            </a:r>
          </a:p>
        </p:txBody>
      </p:sp>
      <p:pic>
        <p:nvPicPr>
          <p:cNvPr id="5" name="Picture 4">
            <a:extLst>
              <a:ext uri="{FF2B5EF4-FFF2-40B4-BE49-F238E27FC236}">
                <a16:creationId xmlns:a16="http://schemas.microsoft.com/office/drawing/2014/main" id="{7DA1E6B0-F417-4F53-BF79-2C5D004CC8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0844" y="215672"/>
            <a:ext cx="5900321" cy="57467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51E14B-9704-B347-8058-488DDF1F7CA1}"/>
              </a:ext>
            </a:extLst>
          </p:cNvPr>
          <p:cNvSpPr txBox="1"/>
          <p:nvPr/>
        </p:nvSpPr>
        <p:spPr>
          <a:xfrm>
            <a:off x="720000" y="360000"/>
            <a:ext cx="2783221" cy="646331"/>
          </a:xfrm>
          <a:prstGeom prst="rect">
            <a:avLst/>
          </a:prstGeom>
          <a:noFill/>
        </p:spPr>
        <p:txBody>
          <a:bodyPr wrap="square" lIns="0" tIns="0" rIns="0" bIns="0" rtlCol="0">
            <a:spAutoFit/>
          </a:bodyPr>
          <a:lstStyle/>
          <a:p>
            <a:r>
              <a:rPr lang="en-GB" b="1" dirty="0">
                <a:solidFill>
                  <a:schemeClr val="accent5">
                    <a:lumMod val="75000"/>
                  </a:schemeClr>
                </a:solidFill>
              </a:rPr>
              <a:t>Resource sheet 4.1A</a:t>
            </a:r>
          </a:p>
          <a:p>
            <a:r>
              <a:rPr lang="en-GB" sz="2400" b="1" dirty="0"/>
              <a:t>Evidence pack</a:t>
            </a:r>
            <a:endParaRPr lang="en-GB" sz="2400" b="1" dirty="0">
              <a:solidFill>
                <a:schemeClr val="accent5">
                  <a:lumMod val="75000"/>
                </a:schemeClr>
              </a:solidFill>
            </a:endParaRPr>
          </a:p>
        </p:txBody>
      </p:sp>
    </p:spTree>
    <p:extLst>
      <p:ext uri="{BB962C8B-B14F-4D97-AF65-F5344CB8AC3E}">
        <p14:creationId xmlns:p14="http://schemas.microsoft.com/office/powerpoint/2010/main" val="3183732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716</Words>
  <Application>Microsoft Office PowerPoint</Application>
  <PresentationFormat>Widescreen</PresentationFormat>
  <Paragraphs>135</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Narrow</vt:lpstr>
      <vt:lpstr>Arial Rounded MT</vt:lpstr>
      <vt:lpstr>Calibri</vt:lpstr>
      <vt:lpstr>Helvetica Neue</vt:lpstr>
      <vt:lpstr>robotoregular</vt:lpstr>
      <vt:lpstr>Office Theme</vt:lpstr>
      <vt:lpstr>Source 1:   An American poster produced during the Korean War. The number ‘53’ refers to the number of countries in the UNO that condemned Chinese intervention in Korea.</vt:lpstr>
      <vt:lpstr>PowerPoint Presentation</vt:lpstr>
      <vt:lpstr>Source 3:  The UN Security Council votes to intervene in the Korean War</vt:lpstr>
      <vt:lpstr>PowerPoint Presentation</vt:lpstr>
      <vt:lpstr>Source 5:  The funds that countries received in Marshall Aid  from 1948–1951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1:  An American poster produced during the Korean War.  The number ’53’ refers to the number of countries in the UNO that condemned Chinese intervention in Korea.</dc:title>
  <dc:creator>Jim Belben</dc:creator>
  <cp:lastModifiedBy>Maheema Chanrai</cp:lastModifiedBy>
  <cp:revision>22</cp:revision>
  <dcterms:created xsi:type="dcterms:W3CDTF">2020-02-16T15:18:16Z</dcterms:created>
  <dcterms:modified xsi:type="dcterms:W3CDTF">2020-06-26T11:40:27Z</dcterms:modified>
</cp:coreProperties>
</file>