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59" r:id="rId3"/>
    <p:sldId id="260" r:id="rId4"/>
    <p:sldId id="261" r:id="rId5"/>
    <p:sldId id="262" r:id="rId6"/>
    <p:sldId id="263"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Belben" initials="J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17" autoAdjust="0"/>
    <p:restoredTop sz="90413" autoAdjust="0"/>
  </p:normalViewPr>
  <p:slideViewPr>
    <p:cSldViewPr snapToGrid="0">
      <p:cViewPr varScale="1">
        <p:scale>
          <a:sx n="60" d="100"/>
          <a:sy n="60" d="100"/>
        </p:scale>
        <p:origin x="924"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5A9F7A-D2FF-45C2-8616-E76B87DBAB0F}" type="datetimeFigureOut">
              <a:rPr lang="en-GB" smtClean="0"/>
              <a:t>26/06/2020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D63907-CFB0-4422-AA6E-6815A8A557DE}" type="slidenum">
              <a:rPr lang="en-GB" smtClean="0"/>
              <a:t>‹#›</a:t>
            </a:fld>
            <a:endParaRPr lang="en-GB"/>
          </a:p>
        </p:txBody>
      </p:sp>
    </p:spTree>
    <p:extLst>
      <p:ext uri="{BB962C8B-B14F-4D97-AF65-F5344CB8AC3E}">
        <p14:creationId xmlns:p14="http://schemas.microsoft.com/office/powerpoint/2010/main" val="18546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koreanwaronline.com/arms/jutland.htm"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a:t>
            </a:r>
            <a:r>
              <a:rPr lang="en-US" u="none" dirty="0"/>
              <a:t>US Navy, https://commons.wikimedia.org/wiki/File:Danish_hospital_ship_Jutlandia_in_Korea_1951.jpg</a:t>
            </a:r>
            <a:endParaRPr lang="en-GB" dirty="0"/>
          </a:p>
        </p:txBody>
      </p:sp>
      <p:sp>
        <p:nvSpPr>
          <p:cNvPr id="4" name="Slide Number Placeholder 3"/>
          <p:cNvSpPr>
            <a:spLocks noGrp="1"/>
          </p:cNvSpPr>
          <p:nvPr>
            <p:ph type="sldNum" sz="quarter" idx="10"/>
          </p:nvPr>
        </p:nvSpPr>
        <p:spPr/>
        <p:txBody>
          <a:bodyPr/>
          <a:lstStyle/>
          <a:p>
            <a:fld id="{43D63907-CFB0-4422-AA6E-6815A8A557DE}" type="slidenum">
              <a:rPr lang="en-GB" smtClean="0"/>
              <a:t>3</a:t>
            </a:fld>
            <a:endParaRPr lang="en-GB"/>
          </a:p>
        </p:txBody>
      </p:sp>
    </p:spTree>
    <p:extLst>
      <p:ext uri="{BB962C8B-B14F-4D97-AF65-F5344CB8AC3E}">
        <p14:creationId xmlns:p14="http://schemas.microsoft.com/office/powerpoint/2010/main" val="3839921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Helvetica Neue" pitchFamily="-93" charset="0"/>
                <a:cs typeface="Helvetica Neue" pitchFamily="-93" charset="0"/>
                <a:hlinkClick r:id="rId3"/>
              </a:rPr>
              <a:t>www.koreanwaronline.com/arms/jutland.htm</a:t>
            </a:r>
            <a:endParaRPr lang="en-GB" altLang="en-US" dirty="0">
              <a:latin typeface="Helvetica Neue" pitchFamily="-93" charset="0"/>
              <a:cs typeface="Helvetica Neue" pitchFamily="-93" charset="0"/>
            </a:endParaRPr>
          </a:p>
          <a:p>
            <a:endParaRPr lang="en-GB" dirty="0"/>
          </a:p>
        </p:txBody>
      </p:sp>
      <p:sp>
        <p:nvSpPr>
          <p:cNvPr id="4" name="Slide Number Placeholder 3"/>
          <p:cNvSpPr>
            <a:spLocks noGrp="1"/>
          </p:cNvSpPr>
          <p:nvPr>
            <p:ph type="sldNum" sz="quarter" idx="10"/>
          </p:nvPr>
        </p:nvSpPr>
        <p:spPr/>
        <p:txBody>
          <a:bodyPr/>
          <a:lstStyle/>
          <a:p>
            <a:fld id="{43D63907-CFB0-4422-AA6E-6815A8A557DE}" type="slidenum">
              <a:rPr lang="en-GB" smtClean="0"/>
              <a:t>5</a:t>
            </a:fld>
            <a:endParaRPr lang="en-GB"/>
          </a:p>
        </p:txBody>
      </p:sp>
    </p:spTree>
    <p:extLst>
      <p:ext uri="{BB962C8B-B14F-4D97-AF65-F5344CB8AC3E}">
        <p14:creationId xmlns:p14="http://schemas.microsoft.com/office/powerpoint/2010/main" val="115711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Helvetica Neue" pitchFamily="-93" charset="0"/>
                <a:cs typeface="Helvetica Neue" pitchFamily="-93" charset="0"/>
              </a:rPr>
              <a:t>Video: http://euscreen.eu/item.html?id=EUS_C7D2B053249F463EA19D420490D10E1B</a:t>
            </a:r>
          </a:p>
          <a:p>
            <a:endParaRPr lang="en-GB" dirty="0"/>
          </a:p>
        </p:txBody>
      </p:sp>
      <p:sp>
        <p:nvSpPr>
          <p:cNvPr id="4" name="Slide Number Placeholder 3"/>
          <p:cNvSpPr>
            <a:spLocks noGrp="1"/>
          </p:cNvSpPr>
          <p:nvPr>
            <p:ph type="sldNum" sz="quarter" idx="10"/>
          </p:nvPr>
        </p:nvSpPr>
        <p:spPr/>
        <p:txBody>
          <a:bodyPr/>
          <a:lstStyle/>
          <a:p>
            <a:fld id="{43D63907-CFB0-4422-AA6E-6815A8A557DE}" type="slidenum">
              <a:rPr lang="en-GB" smtClean="0"/>
              <a:t>6</a:t>
            </a:fld>
            <a:endParaRPr lang="en-GB"/>
          </a:p>
        </p:txBody>
      </p:sp>
    </p:spTree>
    <p:extLst>
      <p:ext uri="{BB962C8B-B14F-4D97-AF65-F5344CB8AC3E}">
        <p14:creationId xmlns:p14="http://schemas.microsoft.com/office/powerpoint/2010/main" val="4169463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p:cNvSpPr>
            <a:spLocks noGrp="1"/>
          </p:cNvSpPr>
          <p:nvPr>
            <p:ph type="sldNum" sz="quarter" idx="12"/>
          </p:nvPr>
        </p:nvSpPr>
        <p:spPr>
          <a:xfrm>
            <a:off x="4195482" y="6356350"/>
            <a:ext cx="4361329" cy="365125"/>
          </a:xfrm>
          <a:prstGeom prst="rect">
            <a:avLst/>
          </a:prstGeom>
        </p:spPr>
        <p:txBody>
          <a:bodyPr/>
          <a:lstStyle/>
          <a:p>
            <a:fld id="{013F8177-B1B5-407B-8F40-DA360D0BDC94}" type="slidenum">
              <a:rPr lang="en-GB" smtClean="0"/>
              <a:t>‹#›</a:t>
            </a:fld>
            <a:endParaRPr lang="en-GB"/>
          </a:p>
        </p:txBody>
      </p:sp>
    </p:spTree>
    <p:extLst>
      <p:ext uri="{BB962C8B-B14F-4D97-AF65-F5344CB8AC3E}">
        <p14:creationId xmlns:p14="http://schemas.microsoft.com/office/powerpoint/2010/main" val="3649798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013F8177-B1B5-407B-8F40-DA360D0BDC94}" type="slidenum">
              <a:rPr lang="en-GB" smtClean="0"/>
              <a:t>‹#›</a:t>
            </a:fld>
            <a:endParaRPr lang="en-GB"/>
          </a:p>
        </p:txBody>
      </p:sp>
    </p:spTree>
    <p:extLst>
      <p:ext uri="{BB962C8B-B14F-4D97-AF65-F5344CB8AC3E}">
        <p14:creationId xmlns:p14="http://schemas.microsoft.com/office/powerpoint/2010/main" val="2435276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013F8177-B1B5-407B-8F40-DA360D0BDC94}" type="slidenum">
              <a:rPr lang="en-GB" smtClean="0"/>
              <a:t>‹#›</a:t>
            </a:fld>
            <a:endParaRPr lang="en-GB"/>
          </a:p>
        </p:txBody>
      </p:sp>
    </p:spTree>
    <p:extLst>
      <p:ext uri="{BB962C8B-B14F-4D97-AF65-F5344CB8AC3E}">
        <p14:creationId xmlns:p14="http://schemas.microsoft.com/office/powerpoint/2010/main" val="2286700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79345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013F8177-B1B5-407B-8F40-DA360D0BDC94}" type="slidenum">
              <a:rPr lang="en-GB" smtClean="0"/>
              <a:t>‹#›</a:t>
            </a:fld>
            <a:endParaRPr lang="en-GB"/>
          </a:p>
        </p:txBody>
      </p:sp>
    </p:spTree>
    <p:extLst>
      <p:ext uri="{BB962C8B-B14F-4D97-AF65-F5344CB8AC3E}">
        <p14:creationId xmlns:p14="http://schemas.microsoft.com/office/powerpoint/2010/main" val="1831094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013F8177-B1B5-407B-8F40-DA360D0BDC94}" type="slidenum">
              <a:rPr lang="en-GB" smtClean="0"/>
              <a:t>‹#›</a:t>
            </a:fld>
            <a:endParaRPr lang="en-GB"/>
          </a:p>
        </p:txBody>
      </p:sp>
    </p:spTree>
    <p:extLst>
      <p:ext uri="{BB962C8B-B14F-4D97-AF65-F5344CB8AC3E}">
        <p14:creationId xmlns:p14="http://schemas.microsoft.com/office/powerpoint/2010/main" val="218403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356350"/>
            <a:ext cx="2743200" cy="365125"/>
          </a:xfrm>
          <a:prstGeom prst="rect">
            <a:avLst/>
          </a:prstGeom>
        </p:spPr>
        <p:txBody>
          <a:bodyPr/>
          <a:lstStyle/>
          <a:p>
            <a:endParaRPr lang="en-GB"/>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013F8177-B1B5-407B-8F40-DA360D0BDC94}" type="slidenum">
              <a:rPr lang="en-GB" smtClean="0"/>
              <a:t>‹#›</a:t>
            </a:fld>
            <a:endParaRPr lang="en-GB"/>
          </a:p>
        </p:txBody>
      </p:sp>
    </p:spTree>
    <p:extLst>
      <p:ext uri="{BB962C8B-B14F-4D97-AF65-F5344CB8AC3E}">
        <p14:creationId xmlns:p14="http://schemas.microsoft.com/office/powerpoint/2010/main" val="3452794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838200" y="6356350"/>
            <a:ext cx="2743200" cy="365125"/>
          </a:xfrm>
          <a:prstGeom prst="rect">
            <a:avLst/>
          </a:prstGeom>
        </p:spPr>
        <p:txBody>
          <a:bodyPr/>
          <a:lstStyle/>
          <a:p>
            <a:endParaRPr lang="en-GB"/>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013F8177-B1B5-407B-8F40-DA360D0BDC94}" type="slidenum">
              <a:rPr lang="en-GB" smtClean="0"/>
              <a:t>‹#›</a:t>
            </a:fld>
            <a:endParaRPr lang="en-GB"/>
          </a:p>
        </p:txBody>
      </p:sp>
    </p:spTree>
    <p:extLst>
      <p:ext uri="{BB962C8B-B14F-4D97-AF65-F5344CB8AC3E}">
        <p14:creationId xmlns:p14="http://schemas.microsoft.com/office/powerpoint/2010/main" val="3631962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endParaRPr lang="en-GB"/>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013F8177-B1B5-407B-8F40-DA360D0BDC94}" type="slidenum">
              <a:rPr lang="en-GB" smtClean="0"/>
              <a:t>‹#›</a:t>
            </a:fld>
            <a:endParaRPr lang="en-GB"/>
          </a:p>
        </p:txBody>
      </p:sp>
    </p:spTree>
    <p:extLst>
      <p:ext uri="{BB962C8B-B14F-4D97-AF65-F5344CB8AC3E}">
        <p14:creationId xmlns:p14="http://schemas.microsoft.com/office/powerpoint/2010/main" val="1482747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013F8177-B1B5-407B-8F40-DA360D0BDC94}" type="slidenum">
              <a:rPr lang="en-GB" smtClean="0"/>
              <a:t>‹#›</a:t>
            </a:fld>
            <a:endParaRPr lang="en-GB"/>
          </a:p>
        </p:txBody>
      </p:sp>
    </p:spTree>
    <p:extLst>
      <p:ext uri="{BB962C8B-B14F-4D97-AF65-F5344CB8AC3E}">
        <p14:creationId xmlns:p14="http://schemas.microsoft.com/office/powerpoint/2010/main" val="2419891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013F8177-B1B5-407B-8F40-DA360D0BDC94}" type="slidenum">
              <a:rPr lang="en-GB" smtClean="0"/>
              <a:t>‹#›</a:t>
            </a:fld>
            <a:endParaRPr lang="en-GB"/>
          </a:p>
        </p:txBody>
      </p:sp>
    </p:spTree>
    <p:extLst>
      <p:ext uri="{BB962C8B-B14F-4D97-AF65-F5344CB8AC3E}">
        <p14:creationId xmlns:p14="http://schemas.microsoft.com/office/powerpoint/2010/main" val="47323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Box 11">
            <a:extLst>
              <a:ext uri="{FF2B5EF4-FFF2-40B4-BE49-F238E27FC236}">
                <a16:creationId xmlns:a16="http://schemas.microsoft.com/office/drawing/2014/main" id="{406E9D95-D9CA-3D42-8E74-443C86E7F4AD}"/>
              </a:ext>
            </a:extLst>
          </p:cNvPr>
          <p:cNvSpPr txBox="1"/>
          <p:nvPr userDrawn="1"/>
        </p:nvSpPr>
        <p:spPr>
          <a:xfrm>
            <a:off x="140434" y="6394536"/>
            <a:ext cx="7148946" cy="276999"/>
          </a:xfrm>
          <a:prstGeom prst="rect">
            <a:avLst/>
          </a:prstGeom>
          <a:noFill/>
        </p:spPr>
        <p:txBody>
          <a:bodyPr wrap="square" rtlCol="0">
            <a:spAutoFit/>
          </a:bodyPr>
          <a:lstStyle/>
          <a:p>
            <a:r>
              <a:rPr lang="en-US" sz="1200" dirty="0">
                <a:latin typeface="Arial Rounded MT" charset="0"/>
                <a:ea typeface="Arial Rounded MT" charset="0"/>
                <a:cs typeface="Arial Rounded MT" charset="0"/>
              </a:rPr>
              <a:t>Exploring and Teaching the Korean War </a:t>
            </a:r>
            <a:r>
              <a:rPr lang="en-US" sz="1200" dirty="0">
                <a:solidFill>
                  <a:schemeClr val="accent5">
                    <a:lumMod val="75000"/>
                  </a:schemeClr>
                </a:solidFill>
                <a:latin typeface="Arial Rounded MT" charset="0"/>
                <a:ea typeface="Arial Rounded MT" charset="0"/>
                <a:cs typeface="Arial Rounded MT" charset="0"/>
              </a:rPr>
              <a:t>| Resource sheet 4.2A</a:t>
            </a:r>
          </a:p>
        </p:txBody>
      </p:sp>
      <p:pic>
        <p:nvPicPr>
          <p:cNvPr id="13" name="Picture 12">
            <a:extLst>
              <a:ext uri="{FF2B5EF4-FFF2-40B4-BE49-F238E27FC236}">
                <a16:creationId xmlns:a16="http://schemas.microsoft.com/office/drawing/2014/main" id="{EC92528C-32B1-2C4D-A88E-7757757F6877}"/>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597553" y="6155943"/>
            <a:ext cx="1244600" cy="413502"/>
          </a:xfrm>
          <a:prstGeom prst="rect">
            <a:avLst/>
          </a:prstGeom>
        </p:spPr>
      </p:pic>
      <p:sp>
        <p:nvSpPr>
          <p:cNvPr id="14" name="Rectangle 13">
            <a:extLst>
              <a:ext uri="{FF2B5EF4-FFF2-40B4-BE49-F238E27FC236}">
                <a16:creationId xmlns:a16="http://schemas.microsoft.com/office/drawing/2014/main" id="{208C4519-745E-E14B-B3E4-03C892D8B573}"/>
              </a:ext>
            </a:extLst>
          </p:cNvPr>
          <p:cNvSpPr/>
          <p:nvPr userDrawn="1"/>
        </p:nvSpPr>
        <p:spPr>
          <a:xfrm>
            <a:off x="0" y="6729881"/>
            <a:ext cx="12192000" cy="13349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F3729970-04C7-EB45-B7A4-ADC55FBA8A8B}"/>
              </a:ext>
            </a:extLst>
          </p:cNvPr>
          <p:cNvPicPr>
            <a:picLocks noChangeAspect="1"/>
          </p:cNvPicPr>
          <p:nvPr userDrawn="1"/>
        </p:nvPicPr>
        <p:blipFill>
          <a:blip r:embed="rId14"/>
          <a:stretch>
            <a:fillRect/>
          </a:stretch>
        </p:blipFill>
        <p:spPr>
          <a:xfrm>
            <a:off x="10051072" y="5863414"/>
            <a:ext cx="1087384" cy="713231"/>
          </a:xfrm>
          <a:prstGeom prst="rect">
            <a:avLst/>
          </a:prstGeom>
        </p:spPr>
      </p:pic>
      <p:pic>
        <p:nvPicPr>
          <p:cNvPr id="17" name="Picture 16">
            <a:extLst>
              <a:ext uri="{FF2B5EF4-FFF2-40B4-BE49-F238E27FC236}">
                <a16:creationId xmlns:a16="http://schemas.microsoft.com/office/drawing/2014/main" id="{34B29276-E0AE-A44C-9C68-7ED3CA4F26B5}"/>
              </a:ext>
            </a:extLst>
          </p:cNvPr>
          <p:cNvPicPr>
            <a:picLocks noChangeAspect="1"/>
          </p:cNvPicPr>
          <p:nvPr userDrawn="1"/>
        </p:nvPicPr>
        <p:blipFill>
          <a:blip r:embed="rId15"/>
          <a:stretch>
            <a:fillRect/>
          </a:stretch>
        </p:blipFill>
        <p:spPr>
          <a:xfrm>
            <a:off x="11396558" y="5888677"/>
            <a:ext cx="568569" cy="687968"/>
          </a:xfrm>
          <a:prstGeom prst="rect">
            <a:avLst/>
          </a:prstGeom>
        </p:spPr>
      </p:pic>
    </p:spTree>
    <p:extLst>
      <p:ext uri="{BB962C8B-B14F-4D97-AF65-F5344CB8AC3E}">
        <p14:creationId xmlns:p14="http://schemas.microsoft.com/office/powerpoint/2010/main" val="3082276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euscreen.eu/item.html?id=EUS_C7D2B053249F463EA19D420490D10E1B"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817185" y="1539240"/>
            <a:ext cx="6375399" cy="1889760"/>
          </a:xfrm>
          <a:prstGeom prst="rect">
            <a:avLst/>
          </a:prstGeom>
          <a:noFill/>
          <a:ln w="6350">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GB" b="1" dirty="0"/>
              <a:t>Case study 1</a:t>
            </a:r>
          </a:p>
          <a:p>
            <a:pPr algn="ctr"/>
            <a:r>
              <a:rPr lang="en-GB" b="1" dirty="0"/>
              <a:t>Denmark</a:t>
            </a:r>
          </a:p>
        </p:txBody>
      </p:sp>
      <p:graphicFrame>
        <p:nvGraphicFramePr>
          <p:cNvPr id="5" name="Table 4"/>
          <p:cNvGraphicFramePr>
            <a:graphicFrameLocks noGrp="1"/>
          </p:cNvGraphicFramePr>
          <p:nvPr>
            <p:extLst>
              <p:ext uri="{D42A27DB-BD31-4B8C-83A1-F6EECF244321}">
                <p14:modId xmlns:p14="http://schemas.microsoft.com/office/powerpoint/2010/main" val="2901575634"/>
              </p:ext>
            </p:extLst>
          </p:nvPr>
        </p:nvGraphicFramePr>
        <p:xfrm>
          <a:off x="720000" y="3542852"/>
          <a:ext cx="10690602" cy="1692006"/>
        </p:xfrm>
        <a:graphic>
          <a:graphicData uri="http://schemas.openxmlformats.org/drawingml/2006/table">
            <a:tbl>
              <a:tblPr firstRow="1" bandRow="1">
                <a:tableStyleId>{5940675A-B579-460E-94D1-54222C63F5DA}</a:tableStyleId>
              </a:tblPr>
              <a:tblGrid>
                <a:gridCol w="2702395">
                  <a:extLst>
                    <a:ext uri="{9D8B030D-6E8A-4147-A177-3AD203B41FA5}">
                      <a16:colId xmlns:a16="http://schemas.microsoft.com/office/drawing/2014/main" val="2245825272"/>
                    </a:ext>
                  </a:extLst>
                </a:gridCol>
                <a:gridCol w="3518212">
                  <a:extLst>
                    <a:ext uri="{9D8B030D-6E8A-4147-A177-3AD203B41FA5}">
                      <a16:colId xmlns:a16="http://schemas.microsoft.com/office/drawing/2014/main" val="2217581202"/>
                    </a:ext>
                  </a:extLst>
                </a:gridCol>
                <a:gridCol w="4469995">
                  <a:extLst>
                    <a:ext uri="{9D8B030D-6E8A-4147-A177-3AD203B41FA5}">
                      <a16:colId xmlns:a16="http://schemas.microsoft.com/office/drawing/2014/main" val="2225970263"/>
                    </a:ext>
                  </a:extLst>
                </a:gridCol>
              </a:tblGrid>
              <a:tr h="598676">
                <a:tc>
                  <a:txBody>
                    <a:bodyPr/>
                    <a:lstStyle/>
                    <a:p>
                      <a:pPr algn="ctr"/>
                      <a:r>
                        <a:rPr lang="en-GB" sz="2400" b="1" dirty="0"/>
                        <a:t>Total man-days contributed</a:t>
                      </a:r>
                    </a:p>
                  </a:txBody>
                  <a:tcPr/>
                </a:tc>
                <a:tc>
                  <a:txBody>
                    <a:bodyPr/>
                    <a:lstStyle/>
                    <a:p>
                      <a:pPr algn="ctr"/>
                      <a:r>
                        <a:rPr lang="en-GB" sz="2400" b="1" dirty="0"/>
                        <a:t>Number of people</a:t>
                      </a:r>
                      <a:r>
                        <a:rPr lang="en-GB" sz="2400" b="1" baseline="0" dirty="0"/>
                        <a:t> sent to Korea</a:t>
                      </a:r>
                      <a:endParaRPr lang="en-GB" sz="2400" b="1" dirty="0"/>
                    </a:p>
                  </a:txBody>
                  <a:tcPr/>
                </a:tc>
                <a:tc>
                  <a:txBody>
                    <a:bodyPr/>
                    <a:lstStyle/>
                    <a:p>
                      <a:pPr algn="ctr"/>
                      <a:r>
                        <a:rPr lang="en-GB" sz="2400" b="1" dirty="0"/>
                        <a:t>Supporting</a:t>
                      </a:r>
                      <a:r>
                        <a:rPr lang="en-GB" sz="2400" b="1" baseline="0" dirty="0"/>
                        <a:t> units sent</a:t>
                      </a:r>
                      <a:endParaRPr lang="en-GB" sz="2400" b="1" dirty="0"/>
                    </a:p>
                  </a:txBody>
                  <a:tcPr/>
                </a:tc>
                <a:extLst>
                  <a:ext uri="{0D108BD9-81ED-4DB2-BD59-A6C34878D82A}">
                    <a16:rowId xmlns:a16="http://schemas.microsoft.com/office/drawing/2014/main" val="3483424579"/>
                  </a:ext>
                </a:extLst>
              </a:tr>
              <a:tr h="869046">
                <a:tc>
                  <a:txBody>
                    <a:bodyPr/>
                    <a:lstStyle/>
                    <a:p>
                      <a:pPr algn="ctr"/>
                      <a:r>
                        <a:rPr lang="en-GB" sz="2400" dirty="0"/>
                        <a:t>630</a:t>
                      </a:r>
                    </a:p>
                  </a:txBody>
                  <a:tcPr/>
                </a:tc>
                <a:tc>
                  <a:txBody>
                    <a:bodyPr/>
                    <a:lstStyle/>
                    <a:p>
                      <a:pPr algn="ctr"/>
                      <a:r>
                        <a:rPr lang="en-GB" sz="2400" baseline="0" dirty="0"/>
                        <a:t>100</a:t>
                      </a:r>
                      <a:endParaRPr lang="en-GB" sz="2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aseline="0" dirty="0"/>
                        <a:t>1 hospital ship, the </a:t>
                      </a:r>
                      <a:r>
                        <a:rPr lang="en-GB" sz="2400" i="1" baseline="0" dirty="0" err="1"/>
                        <a:t>Jutlandia</a:t>
                      </a:r>
                      <a:endParaRPr lang="en-GB" sz="2400" i="1" dirty="0"/>
                    </a:p>
                    <a:p>
                      <a:pPr algn="ctr"/>
                      <a:endParaRPr lang="en-GB" sz="2400" dirty="0"/>
                    </a:p>
                  </a:txBody>
                  <a:tcPr/>
                </a:tc>
                <a:extLst>
                  <a:ext uri="{0D108BD9-81ED-4DB2-BD59-A6C34878D82A}">
                    <a16:rowId xmlns:a16="http://schemas.microsoft.com/office/drawing/2014/main" val="3733470351"/>
                  </a:ext>
                </a:extLst>
              </a:tr>
            </a:tbl>
          </a:graphicData>
        </a:graphic>
      </p:graphicFrame>
      <p:sp>
        <p:nvSpPr>
          <p:cNvPr id="6" name="Title 1">
            <a:extLst>
              <a:ext uri="{FF2B5EF4-FFF2-40B4-BE49-F238E27FC236}">
                <a16:creationId xmlns:a16="http://schemas.microsoft.com/office/drawing/2014/main" id="{8832B2FD-AEEB-4AA4-8742-CE36CC13AADB}"/>
              </a:ext>
            </a:extLst>
          </p:cNvPr>
          <p:cNvSpPr txBox="1">
            <a:spLocks/>
          </p:cNvSpPr>
          <p:nvPr/>
        </p:nvSpPr>
        <p:spPr>
          <a:xfrm>
            <a:off x="720000" y="486001"/>
            <a:ext cx="10692972" cy="786988"/>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2400" b="1" dirty="0"/>
              <a:t>Enquiry question: How significant a role did members of the UN </a:t>
            </a:r>
            <a:br>
              <a:rPr lang="en-GB" sz="2400" b="1" dirty="0"/>
            </a:br>
            <a:r>
              <a:rPr lang="en-GB" sz="2400" b="1" dirty="0"/>
              <a:t>play in the Korean War?</a:t>
            </a:r>
          </a:p>
        </p:txBody>
      </p:sp>
      <p:pic>
        <p:nvPicPr>
          <p:cNvPr id="7" name="Picture 6">
            <a:extLst>
              <a:ext uri="{FF2B5EF4-FFF2-40B4-BE49-F238E27FC236}">
                <a16:creationId xmlns:a16="http://schemas.microsoft.com/office/drawing/2014/main" id="{281B4BC4-C028-4A89-98A9-8E648CA4B896}"/>
              </a:ext>
            </a:extLst>
          </p:cNvPr>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86047" y="1670269"/>
            <a:ext cx="2024555" cy="1287045"/>
          </a:xfrm>
          <a:prstGeom prst="rect">
            <a:avLst/>
          </a:prstGeom>
          <a:solidFill>
            <a:schemeClr val="accent5">
              <a:lumMod val="75000"/>
            </a:schemeClr>
          </a:solidFill>
          <a:ln>
            <a:noFill/>
          </a:ln>
        </p:spPr>
      </p:pic>
      <p:sp>
        <p:nvSpPr>
          <p:cNvPr id="8" name="TextBox 7">
            <a:extLst>
              <a:ext uri="{FF2B5EF4-FFF2-40B4-BE49-F238E27FC236}">
                <a16:creationId xmlns:a16="http://schemas.microsoft.com/office/drawing/2014/main" id="{8EAF2B0F-8C3E-4DC3-966F-4D78E7DFCDB2}"/>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4.2A</a:t>
            </a:r>
          </a:p>
        </p:txBody>
      </p:sp>
    </p:spTree>
    <p:extLst>
      <p:ext uri="{BB962C8B-B14F-4D97-AF65-F5344CB8AC3E}">
        <p14:creationId xmlns:p14="http://schemas.microsoft.com/office/powerpoint/2010/main" val="1349693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0000" y="486000"/>
            <a:ext cx="11834037" cy="464259"/>
          </a:xfrm>
          <a:noFill/>
          <a:ln>
            <a:noFill/>
          </a:ln>
        </p:spPr>
        <p:style>
          <a:lnRef idx="2">
            <a:schemeClr val="dk1"/>
          </a:lnRef>
          <a:fillRef idx="1">
            <a:schemeClr val="lt1"/>
          </a:fillRef>
          <a:effectRef idx="0">
            <a:schemeClr val="dk1"/>
          </a:effectRef>
          <a:fontRef idx="minor">
            <a:schemeClr val="dk1"/>
          </a:fontRef>
        </p:style>
        <p:txBody>
          <a:bodyPr lIns="0" tIns="0" rIns="0" bIns="0" anchor="t" anchorCtr="0">
            <a:noAutofit/>
          </a:bodyPr>
          <a:lstStyle/>
          <a:p>
            <a:pPr algn="l"/>
            <a:r>
              <a:rPr lang="en-GB" sz="2400" b="1" dirty="0"/>
              <a:t>Case study 1: Denmark</a:t>
            </a:r>
          </a:p>
        </p:txBody>
      </p:sp>
      <p:sp>
        <p:nvSpPr>
          <p:cNvPr id="5" name="Title 1"/>
          <p:cNvSpPr txBox="1">
            <a:spLocks/>
          </p:cNvSpPr>
          <p:nvPr/>
        </p:nvSpPr>
        <p:spPr>
          <a:xfrm>
            <a:off x="720000" y="1080000"/>
            <a:ext cx="11637062" cy="5486400"/>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t>Guiding questions:</a:t>
            </a:r>
          </a:p>
          <a:p>
            <a:pPr algn="l"/>
            <a:endParaRPr lang="en-GB" sz="2400" b="1" dirty="0"/>
          </a:p>
          <a:p>
            <a:pPr marL="514350" indent="-514350" algn="l">
              <a:buAutoNum type="arabicParenR"/>
            </a:pPr>
            <a:r>
              <a:rPr lang="en-GB" sz="2400" dirty="0"/>
              <a:t>Read Source 2. From the first paragraph, what can you infer from the source about Danish people’s reaction to the Korean War?</a:t>
            </a:r>
          </a:p>
          <a:p>
            <a:pPr marL="514350" indent="-514350" algn="l">
              <a:buAutoNum type="arabicParenR"/>
            </a:pPr>
            <a:endParaRPr lang="en-GB" sz="2400" dirty="0"/>
          </a:p>
          <a:p>
            <a:pPr marL="514350" indent="-514350" algn="l">
              <a:buAutoNum type="arabicParenR"/>
            </a:pPr>
            <a:r>
              <a:rPr lang="en-GB" sz="2400" dirty="0"/>
              <a:t>According to Sources 2 and 5, in what ways did the </a:t>
            </a:r>
            <a:r>
              <a:rPr lang="en-GB" sz="2400" i="1" dirty="0" err="1"/>
              <a:t>Jutlandia</a:t>
            </a:r>
            <a:r>
              <a:rPr lang="en-GB" sz="2400" i="1" dirty="0"/>
              <a:t> </a:t>
            </a:r>
            <a:r>
              <a:rPr lang="en-GB" sz="2400" dirty="0"/>
              <a:t>serve soldiers fighting in the Korean War?</a:t>
            </a:r>
          </a:p>
          <a:p>
            <a:pPr marL="514350" indent="-514350" algn="l">
              <a:buAutoNum type="arabicParenR"/>
            </a:pPr>
            <a:endParaRPr lang="en-GB" sz="2400" dirty="0"/>
          </a:p>
          <a:p>
            <a:pPr marL="514350" indent="-514350" algn="l">
              <a:buAutoNum type="arabicParenR"/>
            </a:pPr>
            <a:r>
              <a:rPr lang="en-GB" sz="2400" dirty="0"/>
              <a:t>Why do you think that the author of Source 2 describes the </a:t>
            </a:r>
            <a:r>
              <a:rPr lang="en-GB" sz="2400" i="1" dirty="0" err="1"/>
              <a:t>Jutlandia</a:t>
            </a:r>
            <a:r>
              <a:rPr lang="en-GB" sz="2400" i="1" dirty="0"/>
              <a:t> as </a:t>
            </a:r>
            <a:br>
              <a:rPr lang="en-GB" sz="2400" i="1" dirty="0"/>
            </a:br>
            <a:r>
              <a:rPr lang="en-GB" sz="2400" i="1" dirty="0"/>
              <a:t>‘</a:t>
            </a:r>
            <a:r>
              <a:rPr lang="en-GB" sz="2400" dirty="0"/>
              <a:t>a memorable chapter in history that Danes are proud of’? Hint: Look at the provenance of the source to help you to answer this question.</a:t>
            </a:r>
          </a:p>
          <a:p>
            <a:pPr marL="514350" indent="-514350" algn="l">
              <a:buAutoNum type="arabicParenR"/>
            </a:pPr>
            <a:endParaRPr lang="en-GB" sz="2400" dirty="0"/>
          </a:p>
          <a:p>
            <a:pPr marL="514350" indent="-514350" algn="l">
              <a:buAutoNum type="arabicParenR"/>
            </a:pPr>
            <a:r>
              <a:rPr lang="en-GB" sz="2400" dirty="0"/>
              <a:t>How significant was the Danish contribution to the Korean War? Use all of the sources and your own knowledge to help you to answer this question.</a:t>
            </a:r>
          </a:p>
        </p:txBody>
      </p:sp>
      <p:sp>
        <p:nvSpPr>
          <p:cNvPr id="12" name="TextBox 11">
            <a:extLst>
              <a:ext uri="{FF2B5EF4-FFF2-40B4-BE49-F238E27FC236}">
                <a16:creationId xmlns:a16="http://schemas.microsoft.com/office/drawing/2014/main" id="{6F0235E5-5D92-6C4E-BD77-7826F0C75FC6}"/>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4.2A</a:t>
            </a:r>
          </a:p>
        </p:txBody>
      </p:sp>
    </p:spTree>
    <p:extLst>
      <p:ext uri="{BB962C8B-B14F-4D97-AF65-F5344CB8AC3E}">
        <p14:creationId xmlns:p14="http://schemas.microsoft.com/office/powerpoint/2010/main" val="1095988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0000" y="1192306"/>
            <a:ext cx="6113648" cy="4461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4"/>
          <p:cNvSpPr>
            <a:spLocks noChangeArrowheads="1"/>
          </p:cNvSpPr>
          <p:nvPr/>
        </p:nvSpPr>
        <p:spPr bwMode="auto">
          <a:xfrm>
            <a:off x="6905365" y="1192306"/>
            <a:ext cx="384331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GB" altLang="en-US" sz="1600" b="1" dirty="0">
                <a:solidFill>
                  <a:srgbClr val="000000"/>
                </a:solidFill>
                <a:latin typeface="Arial" panose="020B0604020202020204" pitchFamily="34" charset="0"/>
              </a:rPr>
              <a:t>Source 1: </a:t>
            </a:r>
            <a:r>
              <a:rPr lang="en-GB" altLang="en-US" sz="1600" dirty="0">
                <a:solidFill>
                  <a:srgbClr val="000000"/>
                </a:solidFill>
                <a:latin typeface="Arial" panose="020B0604020202020204" pitchFamily="34" charset="0"/>
              </a:rPr>
              <a:t>Photo of the Danish medical ship </a:t>
            </a:r>
            <a:r>
              <a:rPr lang="en-GB" altLang="en-US" sz="1600" i="1" dirty="0" err="1">
                <a:solidFill>
                  <a:srgbClr val="000000"/>
                </a:solidFill>
                <a:latin typeface="Arial" panose="020B0604020202020204" pitchFamily="34" charset="0"/>
              </a:rPr>
              <a:t>Jutlandia</a:t>
            </a:r>
            <a:r>
              <a:rPr lang="en-GB" altLang="en-US" sz="1600" dirty="0">
                <a:solidFill>
                  <a:srgbClr val="000000"/>
                </a:solidFill>
                <a:latin typeface="Arial" panose="020B0604020202020204" pitchFamily="34" charset="0"/>
              </a:rPr>
              <a:t> in Korea, 1951</a:t>
            </a:r>
          </a:p>
        </p:txBody>
      </p:sp>
      <p:sp>
        <p:nvSpPr>
          <p:cNvPr id="8" name="Title 1">
            <a:extLst>
              <a:ext uri="{FF2B5EF4-FFF2-40B4-BE49-F238E27FC236}">
                <a16:creationId xmlns:a16="http://schemas.microsoft.com/office/drawing/2014/main" id="{7B7C12CE-B4D7-B84B-B73E-B674F28448D0}"/>
              </a:ext>
            </a:extLst>
          </p:cNvPr>
          <p:cNvSpPr txBox="1">
            <a:spLocks/>
          </p:cNvSpPr>
          <p:nvPr/>
        </p:nvSpPr>
        <p:spPr>
          <a:xfrm>
            <a:off x="720000" y="486000"/>
            <a:ext cx="11834037"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a:t>Case study 1: Denmark</a:t>
            </a:r>
            <a:endParaRPr lang="en-GB" sz="2400" b="1" dirty="0"/>
          </a:p>
        </p:txBody>
      </p:sp>
      <p:sp>
        <p:nvSpPr>
          <p:cNvPr id="9" name="TextBox 8">
            <a:extLst>
              <a:ext uri="{FF2B5EF4-FFF2-40B4-BE49-F238E27FC236}">
                <a16:creationId xmlns:a16="http://schemas.microsoft.com/office/drawing/2014/main" id="{3546A130-401E-4442-8C09-A93EA83E7CA2}"/>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4.2A</a:t>
            </a:r>
          </a:p>
        </p:txBody>
      </p:sp>
    </p:spTree>
    <p:extLst>
      <p:ext uri="{BB962C8B-B14F-4D97-AF65-F5344CB8AC3E}">
        <p14:creationId xmlns:p14="http://schemas.microsoft.com/office/powerpoint/2010/main" val="588179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20000" y="1080000"/>
            <a:ext cx="11086518"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a:spAutoFit/>
          </a:bodyPr>
          <a:lstStyle/>
          <a:p>
            <a:pPr eaLnBrk="1" hangingPunct="1"/>
            <a:r>
              <a:rPr lang="en-GB" altLang="en-US" sz="2000" dirty="0"/>
              <a:t>The </a:t>
            </a:r>
            <a:r>
              <a:rPr lang="en-GB" altLang="en-US" sz="2000" i="1" dirty="0" err="1"/>
              <a:t>Jutlandia</a:t>
            </a:r>
            <a:r>
              <a:rPr lang="en-GB" altLang="en-US" sz="2000" dirty="0"/>
              <a:t> is a memorable chapter in history that Danes are proud of. When the Danish government published advertisements to recruit medical personnel for the Korea mission, they were deluged with applications from across the country. For instance, when they needed to hire 42 nurses, 4,000 nurses applied nationwide. It was also the case for doctors. As a result, they were able to dispatch the best medical team with the most successful treatment rate among all the other multinational medical teams dispatched to Korea at the time.</a:t>
            </a:r>
            <a:br>
              <a:rPr lang="en-GB" altLang="en-US" sz="2000" dirty="0"/>
            </a:br>
            <a:br>
              <a:rPr lang="en-GB" altLang="en-US" sz="2000" dirty="0"/>
            </a:br>
            <a:r>
              <a:rPr lang="en-GB" altLang="en-US" sz="2000" dirty="0"/>
              <a:t>During the Korean War, around 5,000 U.N. soldiers were treated aboard the </a:t>
            </a:r>
            <a:r>
              <a:rPr lang="en-GB" altLang="en-US" sz="2000" i="1" dirty="0" err="1"/>
              <a:t>Jutlandia</a:t>
            </a:r>
            <a:r>
              <a:rPr lang="en-GB" altLang="en-US" sz="2000" dirty="0"/>
              <a:t>, and only 29 of them died. A number of U.N. soldiers were found to have attached a memo to their military identification tags stating, ‘Please let me be treated on the </a:t>
            </a:r>
            <a:r>
              <a:rPr lang="en-GB" altLang="en-US" sz="2000" i="1" dirty="0" err="1"/>
              <a:t>Jutlandia</a:t>
            </a:r>
            <a:r>
              <a:rPr lang="en-GB" altLang="en-US" sz="2000" dirty="0"/>
              <a:t> if I am injured.’ The medical staff on the ship also left a deep impression among Koreans as they also treated thousands of civilians, mostly young children. This was made possible by the state-of-the-art technology of the </a:t>
            </a:r>
            <a:r>
              <a:rPr lang="en-GB" altLang="en-US" sz="2000" i="1" dirty="0" err="1"/>
              <a:t>Jutlandia</a:t>
            </a:r>
            <a:r>
              <a:rPr lang="en-GB" altLang="en-US" sz="2000" dirty="0"/>
              <a:t> as well as the humanism of the staff on board.</a:t>
            </a:r>
          </a:p>
          <a:p>
            <a:pPr algn="just" eaLnBrk="1" hangingPunct="1"/>
            <a:endParaRPr lang="en-GB" altLang="en-US" sz="1600" dirty="0"/>
          </a:p>
          <a:p>
            <a:pPr algn="just" eaLnBrk="1" hangingPunct="1"/>
            <a:r>
              <a:rPr lang="en-GB" altLang="en-US" sz="1600" b="1" dirty="0">
                <a:solidFill>
                  <a:srgbClr val="000000"/>
                </a:solidFill>
                <a:latin typeface="Arial" panose="020B0604020202020204" pitchFamily="34" charset="0"/>
              </a:rPr>
              <a:t>Source 2: </a:t>
            </a:r>
            <a:r>
              <a:rPr lang="en-GB" altLang="en-US" sz="1600" dirty="0">
                <a:solidFill>
                  <a:srgbClr val="000000"/>
                </a:solidFill>
                <a:latin typeface="Arial" panose="020B0604020202020204" pitchFamily="34" charset="0"/>
              </a:rPr>
              <a:t>Article from the </a:t>
            </a:r>
            <a:r>
              <a:rPr lang="en-GB" altLang="en-US" sz="1600" i="1" dirty="0">
                <a:solidFill>
                  <a:srgbClr val="000000"/>
                </a:solidFill>
                <a:latin typeface="Arial" panose="020B0604020202020204" pitchFamily="34" charset="0"/>
              </a:rPr>
              <a:t>Korean Herald </a:t>
            </a:r>
            <a:r>
              <a:rPr lang="en-GB" altLang="en-US" sz="1600" dirty="0">
                <a:solidFill>
                  <a:srgbClr val="000000"/>
                </a:solidFill>
                <a:latin typeface="Arial" panose="020B0604020202020204" pitchFamily="34" charset="0"/>
              </a:rPr>
              <a:t>from 2016 – the author is Ma Young-Sam, Korea’s ambassador to Denmark. The article was written in celebration of the 65th anniversary of the dispatch of the </a:t>
            </a:r>
            <a:r>
              <a:rPr lang="en-GB" altLang="en-US" sz="1600" i="1" dirty="0" err="1">
                <a:solidFill>
                  <a:srgbClr val="000000"/>
                </a:solidFill>
                <a:latin typeface="Arial" panose="020B0604020202020204" pitchFamily="34" charset="0"/>
              </a:rPr>
              <a:t>Jutlandia</a:t>
            </a:r>
            <a:r>
              <a:rPr lang="en-GB" altLang="en-US" sz="1600" dirty="0">
                <a:solidFill>
                  <a:srgbClr val="000000"/>
                </a:solidFill>
                <a:latin typeface="Arial" panose="020B0604020202020204" pitchFamily="34" charset="0"/>
              </a:rPr>
              <a:t> to Korea.</a:t>
            </a:r>
          </a:p>
        </p:txBody>
      </p:sp>
      <p:sp>
        <p:nvSpPr>
          <p:cNvPr id="7" name="Title 1">
            <a:extLst>
              <a:ext uri="{FF2B5EF4-FFF2-40B4-BE49-F238E27FC236}">
                <a16:creationId xmlns:a16="http://schemas.microsoft.com/office/drawing/2014/main" id="{9C033F61-096C-724E-B80F-552643F10CF5}"/>
              </a:ext>
            </a:extLst>
          </p:cNvPr>
          <p:cNvSpPr txBox="1">
            <a:spLocks/>
          </p:cNvSpPr>
          <p:nvPr/>
        </p:nvSpPr>
        <p:spPr>
          <a:xfrm>
            <a:off x="720000" y="486000"/>
            <a:ext cx="11834037"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a:t>Case study 1: Denmark</a:t>
            </a:r>
            <a:endParaRPr lang="en-GB" sz="2400" b="1" dirty="0"/>
          </a:p>
        </p:txBody>
      </p:sp>
      <p:sp>
        <p:nvSpPr>
          <p:cNvPr id="8" name="TextBox 7">
            <a:extLst>
              <a:ext uri="{FF2B5EF4-FFF2-40B4-BE49-F238E27FC236}">
                <a16:creationId xmlns:a16="http://schemas.microsoft.com/office/drawing/2014/main" id="{F56E94FE-781B-7245-92D1-1C8B6D04BC7F}"/>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4.2A</a:t>
            </a:r>
          </a:p>
        </p:txBody>
      </p:sp>
    </p:spTree>
    <p:extLst>
      <p:ext uri="{BB962C8B-B14F-4D97-AF65-F5344CB8AC3E}">
        <p14:creationId xmlns:p14="http://schemas.microsoft.com/office/powerpoint/2010/main" val="105918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20000" y="1080000"/>
            <a:ext cx="10548635"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a:spAutoFit/>
          </a:bodyPr>
          <a:lstStyle/>
          <a:p>
            <a:pPr algn="just"/>
            <a:r>
              <a:rPr lang="en-GB" altLang="en-US" sz="2000" dirty="0">
                <a:latin typeface="Arial" panose="020B0604020202020204" pitchFamily="34" charset="0"/>
              </a:rPr>
              <a:t>‘Wow, talk about luxury, I even had my own stateroom. I also had the best looking </a:t>
            </a:r>
            <a:br>
              <a:rPr lang="en-GB" altLang="en-US" sz="2000" dirty="0">
                <a:latin typeface="Arial" panose="020B0604020202020204" pitchFamily="34" charset="0"/>
              </a:rPr>
            </a:br>
            <a:r>
              <a:rPr lang="en-GB" altLang="en-US" sz="2000" dirty="0">
                <a:latin typeface="Arial" panose="020B0604020202020204" pitchFamily="34" charset="0"/>
              </a:rPr>
              <a:t>blood technician God ever put on the face of this earth. Young, sweet, blonde, slim, gorgeous... but she also was the lady who did the blood smears each morning...’</a:t>
            </a:r>
          </a:p>
          <a:p>
            <a:pPr algn="just" eaLnBrk="1" hangingPunct="1"/>
            <a:endParaRPr lang="en-GB" altLang="en-US" sz="2800" dirty="0"/>
          </a:p>
          <a:p>
            <a:pPr algn="just"/>
            <a:r>
              <a:rPr lang="en-GB" altLang="en-US" sz="1600" b="1" dirty="0">
                <a:solidFill>
                  <a:srgbClr val="000000"/>
                </a:solidFill>
                <a:latin typeface="Arial" panose="020B0604020202020204" pitchFamily="34" charset="0"/>
              </a:rPr>
              <a:t>Source 3: </a:t>
            </a:r>
            <a:r>
              <a:rPr lang="en-GB" altLang="en-US" sz="1600" dirty="0">
                <a:latin typeface="Arial" panose="020B0604020202020204" pitchFamily="34" charset="0"/>
              </a:rPr>
              <a:t>A young marine patient, after his second of three wounds during the Korean War </a:t>
            </a:r>
            <a:endParaRPr lang="en-GB" altLang="en-US" sz="1600" b="1" dirty="0">
              <a:solidFill>
                <a:srgbClr val="000000"/>
              </a:solidFill>
              <a:latin typeface="Arial" panose="020B0604020202020204" pitchFamily="34" charset="0"/>
            </a:endParaRPr>
          </a:p>
        </p:txBody>
      </p:sp>
      <p:sp>
        <p:nvSpPr>
          <p:cNvPr id="7" name="Title 1">
            <a:extLst>
              <a:ext uri="{FF2B5EF4-FFF2-40B4-BE49-F238E27FC236}">
                <a16:creationId xmlns:a16="http://schemas.microsoft.com/office/drawing/2014/main" id="{40C18ED5-87BE-5B42-B057-6B3362551AAC}"/>
              </a:ext>
            </a:extLst>
          </p:cNvPr>
          <p:cNvSpPr txBox="1">
            <a:spLocks/>
          </p:cNvSpPr>
          <p:nvPr/>
        </p:nvSpPr>
        <p:spPr>
          <a:xfrm>
            <a:off x="720000" y="486000"/>
            <a:ext cx="11834037"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a:t>Case study 1: Denmark</a:t>
            </a:r>
            <a:endParaRPr lang="en-GB" sz="2400" b="1" dirty="0"/>
          </a:p>
        </p:txBody>
      </p:sp>
      <p:sp>
        <p:nvSpPr>
          <p:cNvPr id="8" name="TextBox 7">
            <a:extLst>
              <a:ext uri="{FF2B5EF4-FFF2-40B4-BE49-F238E27FC236}">
                <a16:creationId xmlns:a16="http://schemas.microsoft.com/office/drawing/2014/main" id="{3BBA9F5E-65CA-FF40-AF7C-CD3E0629A3FE}"/>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4.2A</a:t>
            </a:r>
          </a:p>
        </p:txBody>
      </p:sp>
    </p:spTree>
    <p:extLst>
      <p:ext uri="{BB962C8B-B14F-4D97-AF65-F5344CB8AC3E}">
        <p14:creationId xmlns:p14="http://schemas.microsoft.com/office/powerpoint/2010/main" val="2969022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20000" y="1080509"/>
            <a:ext cx="3328210"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a:spAutoFit/>
          </a:bodyPr>
          <a:lstStyle/>
          <a:p>
            <a:pPr algn="just"/>
            <a:r>
              <a:rPr lang="en-GB" altLang="en-US" sz="1600" i="1" dirty="0">
                <a:latin typeface="Arial" panose="020B0604020202020204" pitchFamily="34" charset="0"/>
              </a:rPr>
              <a:t>Video  </a:t>
            </a:r>
            <a:r>
              <a:rPr lang="en-GB" altLang="en-US" sz="1600" dirty="0">
                <a:hlinkClick r:id="rId3"/>
              </a:rPr>
              <a:t>http://euscreen.eu/item.html?id=EUS_C7D2B053249F463EA19D420490D10E1B</a:t>
            </a:r>
            <a:endParaRPr lang="en-GB" altLang="en-US" sz="1600" dirty="0"/>
          </a:p>
          <a:p>
            <a:pPr algn="just"/>
            <a:endParaRPr lang="en-GB" altLang="en-US" sz="2000" b="1" dirty="0">
              <a:latin typeface="Arial" panose="020B0604020202020204" pitchFamily="34" charset="0"/>
            </a:endParaRPr>
          </a:p>
          <a:p>
            <a:r>
              <a:rPr lang="en-GB" altLang="en-US" sz="1600" b="1" dirty="0">
                <a:latin typeface="Arial" panose="020B0604020202020204" pitchFamily="34" charset="0"/>
              </a:rPr>
              <a:t>Source 4: </a:t>
            </a:r>
            <a:r>
              <a:rPr lang="en-GB" altLang="en-US" sz="1600" dirty="0">
                <a:latin typeface="Arial" panose="020B0604020202020204" pitchFamily="34" charset="0"/>
              </a:rPr>
              <a:t>The hospital ship </a:t>
            </a:r>
            <a:r>
              <a:rPr lang="en-GB" altLang="en-US" sz="1600" i="1" dirty="0" err="1">
                <a:latin typeface="Arial" panose="020B0604020202020204" pitchFamily="34" charset="0"/>
              </a:rPr>
              <a:t>Jutlandia</a:t>
            </a:r>
            <a:r>
              <a:rPr lang="en-GB" altLang="en-US" sz="1600" dirty="0">
                <a:latin typeface="Arial" panose="020B0604020202020204" pitchFamily="34" charset="0"/>
              </a:rPr>
              <a:t> is inspected by the Danish King before departure to Korea </a:t>
            </a:r>
          </a:p>
          <a:p>
            <a:pPr algn="just"/>
            <a:endParaRPr lang="en-GB" altLang="en-US" sz="2000" dirty="0">
              <a:solidFill>
                <a:srgbClr val="000000"/>
              </a:solidFill>
              <a:latin typeface="Arial" panose="020B0604020202020204" pitchFamily="34" charset="0"/>
            </a:endParaRPr>
          </a:p>
          <a:p>
            <a:pPr algn="just"/>
            <a:endParaRPr lang="en-GB" altLang="en-US" sz="2000" b="1" dirty="0">
              <a:solidFill>
                <a:srgbClr val="000000"/>
              </a:solidFill>
              <a:latin typeface="Arial" panose="020B0604020202020204" pitchFamily="34" charset="0"/>
            </a:endParaRPr>
          </a:p>
        </p:txBody>
      </p:sp>
      <p:pic>
        <p:nvPicPr>
          <p:cNvPr id="3" name="Picture 2"/>
          <p:cNvPicPr>
            <a:picLocks noChangeAspect="1"/>
          </p:cNvPicPr>
          <p:nvPr/>
        </p:nvPicPr>
        <p:blipFill>
          <a:blip r:embed="rId4"/>
          <a:stretch>
            <a:fillRect/>
          </a:stretch>
        </p:blipFill>
        <p:spPr>
          <a:xfrm>
            <a:off x="4051140" y="1080509"/>
            <a:ext cx="6778226" cy="4523613"/>
          </a:xfrm>
          <a:prstGeom prst="rect">
            <a:avLst/>
          </a:prstGeom>
        </p:spPr>
      </p:pic>
      <p:sp>
        <p:nvSpPr>
          <p:cNvPr id="8" name="Title 1">
            <a:extLst>
              <a:ext uri="{FF2B5EF4-FFF2-40B4-BE49-F238E27FC236}">
                <a16:creationId xmlns:a16="http://schemas.microsoft.com/office/drawing/2014/main" id="{C23817C0-3074-1F4E-985C-5B7B711F10A0}"/>
              </a:ext>
            </a:extLst>
          </p:cNvPr>
          <p:cNvSpPr txBox="1">
            <a:spLocks/>
          </p:cNvSpPr>
          <p:nvPr/>
        </p:nvSpPr>
        <p:spPr>
          <a:xfrm>
            <a:off x="720000" y="486000"/>
            <a:ext cx="11834037"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a:t>Case study 1: Denmark</a:t>
            </a:r>
            <a:endParaRPr lang="en-GB" sz="2400" b="1" dirty="0"/>
          </a:p>
        </p:txBody>
      </p:sp>
      <p:sp>
        <p:nvSpPr>
          <p:cNvPr id="9" name="TextBox 8">
            <a:extLst>
              <a:ext uri="{FF2B5EF4-FFF2-40B4-BE49-F238E27FC236}">
                <a16:creationId xmlns:a16="http://schemas.microsoft.com/office/drawing/2014/main" id="{093D098A-8904-6049-A963-2A6F8C592F2E}"/>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4.2A</a:t>
            </a:r>
          </a:p>
        </p:txBody>
      </p:sp>
      <p:sp>
        <p:nvSpPr>
          <p:cNvPr id="10" name="Action Button: Forward or Next 9">
            <a:hlinkClick r:id="rId3" highlightClick="1"/>
            <a:extLst>
              <a:ext uri="{FF2B5EF4-FFF2-40B4-BE49-F238E27FC236}">
                <a16:creationId xmlns:a16="http://schemas.microsoft.com/office/drawing/2014/main" id="{C96612E2-5C09-334C-9A4F-E04FF37EF24B}"/>
              </a:ext>
            </a:extLst>
          </p:cNvPr>
          <p:cNvSpPr/>
          <p:nvPr/>
        </p:nvSpPr>
        <p:spPr>
          <a:xfrm>
            <a:off x="6919045" y="2821107"/>
            <a:ext cx="1042416" cy="1042416"/>
          </a:xfrm>
          <a:prstGeom prst="actionButtonForwardNex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03013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20000" y="1080000"/>
            <a:ext cx="10701035"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a:spAutoFit/>
          </a:bodyPr>
          <a:lstStyle/>
          <a:p>
            <a:r>
              <a:rPr lang="en-GB" altLang="en-US" sz="2000" i="1" dirty="0" err="1"/>
              <a:t>Jutlandia</a:t>
            </a:r>
            <a:r>
              <a:rPr lang="en-GB" altLang="en-US" sz="2000" i="1" dirty="0"/>
              <a:t> </a:t>
            </a:r>
            <a:r>
              <a:rPr lang="en-GB" altLang="en-US" sz="2000" dirty="0"/>
              <a:t>was originally a combined passenger and cargo ship, but it was rebuilt to fit the requirements of a hospital ship, when the Danish Government decided to support the UN Forces in 1950. The ship could accommodate more than 350 patients, and it was fitted with state of the art operating rooms and equipment. Furthermore the doctors on board were some of the most prominent surgeons at the time, and during the mission they performed ground breaking medical procedures. Even today Danes still commemorate the effort of </a:t>
            </a:r>
            <a:r>
              <a:rPr lang="en-GB" altLang="en-US" sz="2000" i="1" dirty="0" err="1"/>
              <a:t>Jutlandia</a:t>
            </a:r>
            <a:r>
              <a:rPr lang="en-GB" altLang="en-US" sz="2000" dirty="0"/>
              <a:t> and its crew during the Korea War, which is especially due to a famous song – ‘</a:t>
            </a:r>
            <a:r>
              <a:rPr lang="en-GB" altLang="en-US" sz="2000" dirty="0" err="1"/>
              <a:t>Jutlandia</a:t>
            </a:r>
            <a:r>
              <a:rPr lang="en-GB" altLang="en-US" sz="2000" dirty="0"/>
              <a:t>’ by Danish troubadour Kim Larsen, who described the heroic deeds performed on the ship.</a:t>
            </a:r>
          </a:p>
          <a:p>
            <a:endParaRPr lang="en-GB" altLang="en-US" sz="2800" dirty="0"/>
          </a:p>
          <a:p>
            <a:r>
              <a:rPr lang="en-GB" altLang="en-US" sz="1600" b="1" dirty="0"/>
              <a:t>Source 5: </a:t>
            </a:r>
            <a:r>
              <a:rPr lang="en-GB" altLang="en-US" sz="1600" dirty="0"/>
              <a:t>Article from the Ministry of Foreign Affairs of Denmark website, 2013</a:t>
            </a:r>
          </a:p>
          <a:p>
            <a:endParaRPr lang="en-GB" altLang="en-US" sz="2000" dirty="0"/>
          </a:p>
        </p:txBody>
      </p:sp>
      <p:sp>
        <p:nvSpPr>
          <p:cNvPr id="7" name="Title 1">
            <a:extLst>
              <a:ext uri="{FF2B5EF4-FFF2-40B4-BE49-F238E27FC236}">
                <a16:creationId xmlns:a16="http://schemas.microsoft.com/office/drawing/2014/main" id="{C59EF55F-51BA-9F44-B720-3AA2E83E8F9F}"/>
              </a:ext>
            </a:extLst>
          </p:cNvPr>
          <p:cNvSpPr txBox="1">
            <a:spLocks/>
          </p:cNvSpPr>
          <p:nvPr/>
        </p:nvSpPr>
        <p:spPr>
          <a:xfrm>
            <a:off x="720000" y="486000"/>
            <a:ext cx="11834037"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a:t>Case study 1: Denmark</a:t>
            </a:r>
            <a:endParaRPr lang="en-GB" sz="2400" b="1" dirty="0"/>
          </a:p>
        </p:txBody>
      </p:sp>
      <p:sp>
        <p:nvSpPr>
          <p:cNvPr id="8" name="TextBox 7">
            <a:extLst>
              <a:ext uri="{FF2B5EF4-FFF2-40B4-BE49-F238E27FC236}">
                <a16:creationId xmlns:a16="http://schemas.microsoft.com/office/drawing/2014/main" id="{F5B5896D-2DBF-5548-8A6A-EE1CBB5C7603}"/>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4.2A</a:t>
            </a:r>
          </a:p>
        </p:txBody>
      </p:sp>
    </p:spTree>
    <p:extLst>
      <p:ext uri="{BB962C8B-B14F-4D97-AF65-F5344CB8AC3E}">
        <p14:creationId xmlns:p14="http://schemas.microsoft.com/office/powerpoint/2010/main" val="2355621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503</TotalTime>
  <Words>793</Words>
  <Application>Microsoft Office PowerPoint</Application>
  <PresentationFormat>Widescreen</PresentationFormat>
  <Paragraphs>50</Paragraphs>
  <Slides>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Rounded MT</vt:lpstr>
      <vt:lpstr>Calibri</vt:lpstr>
      <vt:lpstr>Helvetica Neue</vt:lpstr>
      <vt:lpstr>Office Theme</vt:lpstr>
      <vt:lpstr>PowerPoint Presentation</vt:lpstr>
      <vt:lpstr>Case study 1: Denmark</vt:lpstr>
      <vt:lpstr>PowerPoint Presentation</vt:lpstr>
      <vt:lpstr>PowerPoint Presentation</vt:lpstr>
      <vt:lpstr>PowerPoint Presentation</vt:lpstr>
      <vt:lpstr>PowerPoint Presentation</vt:lpstr>
      <vt:lpstr>PowerPoint Presentation</vt:lpstr>
    </vt:vector>
  </TitlesOfParts>
  <Company>Worthing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role did members of the UN play in the Korean War?</dc:title>
  <dc:creator>Jacob Keet</dc:creator>
  <cp:lastModifiedBy>Maheema Chanrai</cp:lastModifiedBy>
  <cp:revision>47</cp:revision>
  <dcterms:created xsi:type="dcterms:W3CDTF">2020-01-17T19:34:13Z</dcterms:created>
  <dcterms:modified xsi:type="dcterms:W3CDTF">2020-06-26T11:30:06Z</dcterms:modified>
</cp:coreProperties>
</file>