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2" r:id="rId5"/>
    <p:sldId id="260"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0146" autoAdjust="0"/>
  </p:normalViewPr>
  <p:slideViewPr>
    <p:cSldViewPr snapToGrid="0">
      <p:cViewPr varScale="1">
        <p:scale>
          <a:sx n="60" d="100"/>
          <a:sy n="60" d="100"/>
        </p:scale>
        <p:origin x="92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FF041B-6292-4A11-897C-A895046E0938}" type="datetimeFigureOut">
              <a:rPr lang="en-GB" smtClean="0"/>
              <a:t>26/06/2020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C3E5F0-8909-4494-BA00-3B0C74B7C534}" type="slidenum">
              <a:rPr lang="en-GB" smtClean="0"/>
              <a:t>‹#›</a:t>
            </a:fld>
            <a:endParaRPr lang="en-GB"/>
          </a:p>
        </p:txBody>
      </p:sp>
    </p:spTree>
    <p:extLst>
      <p:ext uri="{BB962C8B-B14F-4D97-AF65-F5344CB8AC3E}">
        <p14:creationId xmlns:p14="http://schemas.microsoft.com/office/powerpoint/2010/main" val="3190818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glish.defensie.nl/topics/historical-missions/mission-overview/1950/the-korean-war/dutch-contributio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roosevelt.nl/%E2%80%9Cselling%E2%80%9D-marshall-plan-dutch-eca-mission-netherland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oosevelt.nl/sites/zl-roosevelt/files/219-224_1951_eca_informational_guidance.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Helvetica Neue" pitchFamily="-93" charset="0"/>
                <a:cs typeface="Helvetica Neue" pitchFamily="-93" charset="0"/>
                <a:hlinkClick r:id="rId3"/>
              </a:rPr>
              <a:t>https://english.defensie.nl/topics/historical-missions/mission-overview/1950/the-korean-war/dutch-contribution</a:t>
            </a:r>
            <a:endParaRPr lang="en-GB" altLang="en-US" dirty="0">
              <a:latin typeface="Helvetica Neue" pitchFamily="-93" charset="0"/>
              <a:cs typeface="Helvetica Neue" pitchFamily="-93" charset="0"/>
            </a:endParaRPr>
          </a:p>
          <a:p>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3</a:t>
            </a:fld>
            <a:endParaRPr lang="en-GB"/>
          </a:p>
        </p:txBody>
      </p:sp>
    </p:spTree>
    <p:extLst>
      <p:ext uri="{BB962C8B-B14F-4D97-AF65-F5344CB8AC3E}">
        <p14:creationId xmlns:p14="http://schemas.microsoft.com/office/powerpoint/2010/main" val="46644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Helvetica Neue" pitchFamily="-93" charset="0"/>
                <a:cs typeface="Helvetica Neue" pitchFamily="-93" charset="0"/>
              </a:rPr>
              <a:t>Marshall Plan Aid, 1948–51 from ‘The Triumph of Hope over Experience: A Marshall Plan for Sub-Saharan Africa?’ – scientific figure on </a:t>
            </a:r>
            <a:r>
              <a:rPr lang="en-GB" altLang="en-US" dirty="0" err="1">
                <a:latin typeface="Helvetica Neue" pitchFamily="-93" charset="0"/>
                <a:cs typeface="Helvetica Neue" pitchFamily="-93" charset="0"/>
              </a:rPr>
              <a:t>ResearchGate</a:t>
            </a:r>
            <a:r>
              <a:rPr lang="en-GB" altLang="en-US" dirty="0">
                <a:latin typeface="Helvetica Neue" pitchFamily="-93" charset="0"/>
                <a:cs typeface="Helvetica Neue" pitchFamily="-93" charset="0"/>
              </a:rPr>
              <a:t>. www.researchgate.net/figure/Marshall-Plan-Aid-1948-51_tbl1_228797846 </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4</a:t>
            </a:fld>
            <a:endParaRPr lang="en-GB"/>
          </a:p>
        </p:txBody>
      </p:sp>
    </p:spTree>
    <p:extLst>
      <p:ext uri="{BB962C8B-B14F-4D97-AF65-F5344CB8AC3E}">
        <p14:creationId xmlns:p14="http://schemas.microsoft.com/office/powerpoint/2010/main" val="1059240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www.roosevelt.nl/%E2%80%9Cselling%E2%80%9D-marshall-plan-dutch-eca-mission-netherlands</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5</a:t>
            </a:fld>
            <a:endParaRPr lang="en-GB"/>
          </a:p>
        </p:txBody>
      </p:sp>
    </p:spTree>
    <p:extLst>
      <p:ext uri="{BB962C8B-B14F-4D97-AF65-F5344CB8AC3E}">
        <p14:creationId xmlns:p14="http://schemas.microsoft.com/office/powerpoint/2010/main" val="307557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www.roosevelt.nl/sites/zl-roosevelt/files/219-224_1951_eca_informational_guidance.pdf</a:t>
            </a:r>
            <a:endParaRPr lang="en-GB" dirty="0"/>
          </a:p>
        </p:txBody>
      </p:sp>
      <p:sp>
        <p:nvSpPr>
          <p:cNvPr id="4" name="Slide Number Placeholder 3"/>
          <p:cNvSpPr>
            <a:spLocks noGrp="1"/>
          </p:cNvSpPr>
          <p:nvPr>
            <p:ph type="sldNum" sz="quarter" idx="10"/>
          </p:nvPr>
        </p:nvSpPr>
        <p:spPr/>
        <p:txBody>
          <a:bodyPr/>
          <a:lstStyle/>
          <a:p>
            <a:fld id="{D5C3E5F0-8909-4494-BA00-3B0C74B7C534}" type="slidenum">
              <a:rPr lang="en-GB" smtClean="0"/>
              <a:t>6</a:t>
            </a:fld>
            <a:endParaRPr lang="en-GB"/>
          </a:p>
        </p:txBody>
      </p:sp>
    </p:spTree>
    <p:extLst>
      <p:ext uri="{BB962C8B-B14F-4D97-AF65-F5344CB8AC3E}">
        <p14:creationId xmlns:p14="http://schemas.microsoft.com/office/powerpoint/2010/main" val="2850542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Images</a:t>
            </a:r>
            <a:r>
              <a:rPr lang="en-GB" baseline="0"/>
              <a:t>: </a:t>
            </a:r>
            <a:r>
              <a:rPr lang="en-GB" dirty="0"/>
              <a:t>www.zum.de/whkmla/region/lowcountries/ndvn.html</a:t>
            </a:r>
          </a:p>
        </p:txBody>
      </p:sp>
      <p:sp>
        <p:nvSpPr>
          <p:cNvPr id="4" name="Slide Number Placeholder 3"/>
          <p:cNvSpPr>
            <a:spLocks noGrp="1"/>
          </p:cNvSpPr>
          <p:nvPr>
            <p:ph type="sldNum" sz="quarter" idx="10"/>
          </p:nvPr>
        </p:nvSpPr>
        <p:spPr/>
        <p:txBody>
          <a:bodyPr/>
          <a:lstStyle/>
          <a:p>
            <a:fld id="{D5C3E5F0-8909-4494-BA00-3B0C74B7C534}" type="slidenum">
              <a:rPr lang="en-GB" smtClean="0"/>
              <a:t>7</a:t>
            </a:fld>
            <a:endParaRPr lang="en-GB"/>
          </a:p>
        </p:txBody>
      </p:sp>
    </p:spTree>
    <p:extLst>
      <p:ext uri="{BB962C8B-B14F-4D97-AF65-F5344CB8AC3E}">
        <p14:creationId xmlns:p14="http://schemas.microsoft.com/office/powerpoint/2010/main" val="2282877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73425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9C40B66-A3E6-2044-B66F-A229B9978C0F}" type="datetime1">
              <a:rPr lang="en-GB" smtClean="0"/>
              <a:t>26/06/2020</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161520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C095F1-48B5-EF48-A812-4555C523BFA9}" type="datetime1">
              <a:rPr lang="en-GB" smtClean="0"/>
              <a:t>26/06/2020</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777595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DDAFC2-E1F7-4146-B3F7-237CE2446E28}" type="datetime1">
              <a:rPr lang="en-GB" smtClean="0"/>
              <a:t>26/06/2020</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2550602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DD3FC8-7ECD-2643-A068-A2C630AD9B7B}" type="datetime1">
              <a:rPr lang="en-GB" smtClean="0"/>
              <a:t>26/06/2020</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1863479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927865B-B12F-4D47-A5F9-CEC3B12EB5F3}" type="datetime1">
              <a:rPr lang="en-GB" smtClean="0"/>
              <a:t>26/06/2020</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215510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C774C9A-6D47-8D42-86B5-E81648B817EF}" type="datetime1">
              <a:rPr lang="en-GB" smtClean="0"/>
              <a:t>26/06/2020</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2392715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2885052-F5D0-CD43-824C-647D550368FB}" type="datetime1">
              <a:rPr lang="en-GB" smtClean="0"/>
              <a:t>26/06/2020</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3107825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D7579-E2D6-9449-9A3B-D8024F071BC9}" type="datetime1">
              <a:rPr lang="en-GB" smtClean="0"/>
              <a:t>26/06/2020</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1423226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C709C68-1AC2-D44E-B92B-E6433E6DB40A}" type="datetime1">
              <a:rPr lang="en-GB" smtClean="0"/>
              <a:t>26/06/2020</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211214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A899B3-99CD-804A-8580-9594FA2ACE6B}" type="datetime1">
              <a:rPr lang="en-GB" smtClean="0"/>
              <a:t>26/06/2020</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C416C0E5-F4DE-4C54-B4C2-AE19DBD551D6}" type="slidenum">
              <a:rPr lang="en-GB" smtClean="0"/>
              <a:t>‹#›</a:t>
            </a:fld>
            <a:endParaRPr lang="en-GB"/>
          </a:p>
        </p:txBody>
      </p:sp>
    </p:spTree>
    <p:extLst>
      <p:ext uri="{BB962C8B-B14F-4D97-AF65-F5344CB8AC3E}">
        <p14:creationId xmlns:p14="http://schemas.microsoft.com/office/powerpoint/2010/main" val="202290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A8204-783D-0945-8110-CBBC87DD7A3E}" type="datetime1">
              <a:rPr lang="en-GB" smtClean="0"/>
              <a:t>26/06/2020</a:t>
            </a:fld>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6C0E5-F4DE-4C54-B4C2-AE19DBD551D6}" type="slidenum">
              <a:rPr lang="en-GB" smtClean="0"/>
              <a:t>‹#›</a:t>
            </a:fld>
            <a:endParaRPr lang="en-GB"/>
          </a:p>
        </p:txBody>
      </p:sp>
      <p:sp>
        <p:nvSpPr>
          <p:cNvPr id="7" name="TextBox 6">
            <a:extLst>
              <a:ext uri="{FF2B5EF4-FFF2-40B4-BE49-F238E27FC236}">
                <a16:creationId xmlns:a16="http://schemas.microsoft.com/office/drawing/2014/main" id="{19F4C673-9943-1D41-9190-FB4B685A937F}"/>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Resource sheet 4.2B</a:t>
            </a:r>
          </a:p>
        </p:txBody>
      </p:sp>
      <p:pic>
        <p:nvPicPr>
          <p:cNvPr id="8" name="Picture 7">
            <a:extLst>
              <a:ext uri="{FF2B5EF4-FFF2-40B4-BE49-F238E27FC236}">
                <a16:creationId xmlns:a16="http://schemas.microsoft.com/office/drawing/2014/main" id="{68D0402A-A7E2-0F40-86B7-C5CCE9F228D0}"/>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sp>
        <p:nvSpPr>
          <p:cNvPr id="9" name="Rectangle 8">
            <a:extLst>
              <a:ext uri="{FF2B5EF4-FFF2-40B4-BE49-F238E27FC236}">
                <a16:creationId xmlns:a16="http://schemas.microsoft.com/office/drawing/2014/main" id="{B4CF049A-DA27-304C-BBF8-0B8EA82917DD}"/>
              </a:ext>
            </a:extLst>
          </p:cNvPr>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E8A5DA3B-2297-E842-A8B0-31F3FADE5774}"/>
              </a:ext>
            </a:extLst>
          </p:cNvPr>
          <p:cNvPicPr>
            <a:picLocks noChangeAspect="1"/>
          </p:cNvPicPr>
          <p:nvPr userDrawn="1"/>
        </p:nvPicPr>
        <p:blipFill>
          <a:blip r:embed="rId14"/>
          <a:stretch>
            <a:fillRect/>
          </a:stretch>
        </p:blipFill>
        <p:spPr>
          <a:xfrm>
            <a:off x="10051072" y="5863414"/>
            <a:ext cx="1087384" cy="713231"/>
          </a:xfrm>
          <a:prstGeom prst="rect">
            <a:avLst/>
          </a:prstGeom>
        </p:spPr>
      </p:pic>
      <p:pic>
        <p:nvPicPr>
          <p:cNvPr id="11" name="Picture 10">
            <a:extLst>
              <a:ext uri="{FF2B5EF4-FFF2-40B4-BE49-F238E27FC236}">
                <a16:creationId xmlns:a16="http://schemas.microsoft.com/office/drawing/2014/main" id="{D6FBBE31-E2C2-8542-8B3C-DD0482977D47}"/>
              </a:ext>
            </a:extLst>
          </p:cNvPr>
          <p:cNvPicPr>
            <a:picLocks noChangeAspect="1"/>
          </p:cNvPicPr>
          <p:nvPr userDrawn="1"/>
        </p:nvPicPr>
        <p:blipFill>
          <a:blip r:embed="rId15"/>
          <a:stretch>
            <a:fillRect/>
          </a:stretch>
        </p:blipFill>
        <p:spPr>
          <a:xfrm>
            <a:off x="11396558" y="5888677"/>
            <a:ext cx="568569" cy="687968"/>
          </a:xfrm>
          <a:prstGeom prst="rect">
            <a:avLst/>
          </a:prstGeom>
        </p:spPr>
      </p:pic>
    </p:spTree>
    <p:extLst>
      <p:ext uri="{BB962C8B-B14F-4D97-AF65-F5344CB8AC3E}">
        <p14:creationId xmlns:p14="http://schemas.microsoft.com/office/powerpoint/2010/main" val="310975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9519905"/>
              </p:ext>
            </p:extLst>
          </p:nvPr>
        </p:nvGraphicFramePr>
        <p:xfrm>
          <a:off x="720000" y="3542400"/>
          <a:ext cx="10690602" cy="1692006"/>
        </p:xfrm>
        <a:graphic>
          <a:graphicData uri="http://schemas.openxmlformats.org/drawingml/2006/table">
            <a:tbl>
              <a:tblPr firstRow="1" bandRow="1">
                <a:tableStyleId>{5940675A-B579-460E-94D1-54222C63F5DA}</a:tableStyleId>
              </a:tblPr>
              <a:tblGrid>
                <a:gridCol w="2702395">
                  <a:extLst>
                    <a:ext uri="{9D8B030D-6E8A-4147-A177-3AD203B41FA5}">
                      <a16:colId xmlns:a16="http://schemas.microsoft.com/office/drawing/2014/main" val="2245825272"/>
                    </a:ext>
                  </a:extLst>
                </a:gridCol>
                <a:gridCol w="3518212">
                  <a:extLst>
                    <a:ext uri="{9D8B030D-6E8A-4147-A177-3AD203B41FA5}">
                      <a16:colId xmlns:a16="http://schemas.microsoft.com/office/drawing/2014/main" val="2217581202"/>
                    </a:ext>
                  </a:extLst>
                </a:gridCol>
                <a:gridCol w="4469995">
                  <a:extLst>
                    <a:ext uri="{9D8B030D-6E8A-4147-A177-3AD203B41FA5}">
                      <a16:colId xmlns:a16="http://schemas.microsoft.com/office/drawing/2014/main" val="2225970263"/>
                    </a:ext>
                  </a:extLst>
                </a:gridCol>
              </a:tblGrid>
              <a:tr h="598676">
                <a:tc>
                  <a:txBody>
                    <a:bodyPr/>
                    <a:lstStyle/>
                    <a:p>
                      <a:pPr algn="ctr"/>
                      <a:r>
                        <a:rPr lang="en-GB" sz="2400" b="1" dirty="0"/>
                        <a:t>Total man-days contributed</a:t>
                      </a:r>
                    </a:p>
                  </a:txBody>
                  <a:tcPr/>
                </a:tc>
                <a:tc>
                  <a:txBody>
                    <a:bodyPr/>
                    <a:lstStyle/>
                    <a:p>
                      <a:pPr algn="ctr"/>
                      <a:r>
                        <a:rPr lang="en-GB" sz="2400" b="1" dirty="0"/>
                        <a:t>Number of people</a:t>
                      </a:r>
                      <a:r>
                        <a:rPr lang="en-GB" sz="2400" b="1" baseline="0" dirty="0"/>
                        <a:t> sent to Korea</a:t>
                      </a:r>
                      <a:endParaRPr lang="en-GB" sz="2400" b="1" dirty="0"/>
                    </a:p>
                  </a:txBody>
                  <a:tcPr/>
                </a:tc>
                <a:tc>
                  <a:txBody>
                    <a:bodyPr/>
                    <a:lstStyle/>
                    <a:p>
                      <a:pPr algn="ctr"/>
                      <a:r>
                        <a:rPr lang="en-GB" sz="2400" b="1" dirty="0"/>
                        <a:t>Supporting</a:t>
                      </a:r>
                      <a:r>
                        <a:rPr lang="en-GB" sz="2400" b="1" baseline="0" dirty="0"/>
                        <a:t> units sent</a:t>
                      </a:r>
                      <a:endParaRPr lang="en-GB" sz="2400" b="1" dirty="0"/>
                    </a:p>
                  </a:txBody>
                  <a:tcPr/>
                </a:tc>
                <a:extLst>
                  <a:ext uri="{0D108BD9-81ED-4DB2-BD59-A6C34878D82A}">
                    <a16:rowId xmlns:a16="http://schemas.microsoft.com/office/drawing/2014/main" val="3483424579"/>
                  </a:ext>
                </a:extLst>
              </a:tr>
              <a:tr h="869046">
                <a:tc>
                  <a:txBody>
                    <a:bodyPr/>
                    <a:lstStyle/>
                    <a:p>
                      <a:pPr algn="ctr"/>
                      <a:r>
                        <a:rPr lang="en-GB" sz="2400" dirty="0"/>
                        <a:t>5,322</a:t>
                      </a:r>
                    </a:p>
                  </a:txBody>
                  <a:tcPr/>
                </a:tc>
                <a:tc>
                  <a:txBody>
                    <a:bodyPr/>
                    <a:lstStyle/>
                    <a:p>
                      <a:pPr algn="ctr"/>
                      <a:r>
                        <a:rPr lang="en-GB" sz="2400" dirty="0"/>
                        <a:t>1 infantry battalion</a:t>
                      </a:r>
                      <a:r>
                        <a:rPr lang="en-GB" sz="2400" baseline="0" dirty="0"/>
                        <a:t> (</a:t>
                      </a:r>
                      <a:r>
                        <a:rPr lang="en-GB" sz="2400" dirty="0"/>
                        <a:t>819</a:t>
                      </a:r>
                      <a:r>
                        <a:rPr lang="en-GB" sz="2400" baseline="0" dirty="0"/>
                        <a:t> men)</a:t>
                      </a:r>
                      <a:endParaRPr lang="en-GB" sz="2400" dirty="0"/>
                    </a:p>
                  </a:txBody>
                  <a:tcPr/>
                </a:tc>
                <a:tc>
                  <a:txBody>
                    <a:bodyPr/>
                    <a:lstStyle/>
                    <a:p>
                      <a:pPr algn="ctr"/>
                      <a:r>
                        <a:rPr lang="en-GB" sz="2400" dirty="0"/>
                        <a:t>1 destroyer (warship)</a:t>
                      </a:r>
                    </a:p>
                  </a:txBody>
                  <a:tcPr/>
                </a:tc>
                <a:extLst>
                  <a:ext uri="{0D108BD9-81ED-4DB2-BD59-A6C34878D82A}">
                    <a16:rowId xmlns:a16="http://schemas.microsoft.com/office/drawing/2014/main" val="3733470351"/>
                  </a:ext>
                </a:extLst>
              </a:tr>
            </a:tbl>
          </a:graphicData>
        </a:graphic>
      </p:graphicFrame>
      <p:pic>
        <p:nvPicPr>
          <p:cNvPr id="7" name="Picture 4">
            <a:extLst>
              <a:ext uri="{FF2B5EF4-FFF2-40B4-BE49-F238E27FC236}">
                <a16:creationId xmlns:a16="http://schemas.microsoft.com/office/drawing/2014/main" id="{27CC471A-36FB-4047-8C27-2750CCE6734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4599" y="1659308"/>
            <a:ext cx="2150479" cy="1433650"/>
          </a:xfrm>
          <a:prstGeom prst="rect">
            <a:avLst/>
          </a:prstGeom>
          <a:solidFill>
            <a:schemeClr val="accent5">
              <a:lumMod val="75000"/>
            </a:schemeClr>
          </a:solidFill>
          <a:ln w="9525">
            <a:noFill/>
            <a:miter lim="800000"/>
            <a:headEnd/>
            <a:tailEnd/>
          </a:ln>
        </p:spPr>
      </p:pic>
      <p:sp>
        <p:nvSpPr>
          <p:cNvPr id="8" name="Title 1">
            <a:extLst>
              <a:ext uri="{FF2B5EF4-FFF2-40B4-BE49-F238E27FC236}">
                <a16:creationId xmlns:a16="http://schemas.microsoft.com/office/drawing/2014/main" id="{4BEA3825-54C6-8548-9AA8-D48FAB4B1ACF}"/>
              </a:ext>
            </a:extLst>
          </p:cNvPr>
          <p:cNvSpPr txBox="1">
            <a:spLocks/>
          </p:cNvSpPr>
          <p:nvPr/>
        </p:nvSpPr>
        <p:spPr>
          <a:xfrm>
            <a:off x="2817185" y="1539240"/>
            <a:ext cx="6375399" cy="1889760"/>
          </a:xfrm>
          <a:prstGeom prst="rect">
            <a:avLst/>
          </a:prstGeom>
          <a:noFill/>
          <a:ln w="6350">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GB" b="1" dirty="0"/>
              <a:t>Case study 2</a:t>
            </a:r>
          </a:p>
          <a:p>
            <a:pPr algn="ctr"/>
            <a:r>
              <a:rPr lang="en-GB" b="1" dirty="0"/>
              <a:t>The Netherlands</a:t>
            </a:r>
          </a:p>
        </p:txBody>
      </p:sp>
      <p:sp>
        <p:nvSpPr>
          <p:cNvPr id="9" name="Title 1">
            <a:extLst>
              <a:ext uri="{FF2B5EF4-FFF2-40B4-BE49-F238E27FC236}">
                <a16:creationId xmlns:a16="http://schemas.microsoft.com/office/drawing/2014/main" id="{8E83826B-1430-9640-A4BB-DD64612FB4B5}"/>
              </a:ext>
            </a:extLst>
          </p:cNvPr>
          <p:cNvSpPr txBox="1">
            <a:spLocks/>
          </p:cNvSpPr>
          <p:nvPr/>
        </p:nvSpPr>
        <p:spPr>
          <a:xfrm>
            <a:off x="720000" y="486001"/>
            <a:ext cx="10692972" cy="786988"/>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400" b="1" dirty="0"/>
              <a:t>Enquiry question: How significant a role did members of the UN </a:t>
            </a:r>
            <a:br>
              <a:rPr lang="en-GB" sz="2400" b="1" dirty="0"/>
            </a:br>
            <a:r>
              <a:rPr lang="en-GB" sz="2400" b="1" dirty="0"/>
              <a:t>play in the Korean War?</a:t>
            </a:r>
          </a:p>
        </p:txBody>
      </p:sp>
      <p:sp>
        <p:nvSpPr>
          <p:cNvPr id="10" name="TextBox 9">
            <a:extLst>
              <a:ext uri="{FF2B5EF4-FFF2-40B4-BE49-F238E27FC236}">
                <a16:creationId xmlns:a16="http://schemas.microsoft.com/office/drawing/2014/main" id="{367746AD-4096-414C-B908-715131C3962E}"/>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182703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0000" y="1080000"/>
            <a:ext cx="10093774" cy="34257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000" b="1" dirty="0"/>
              <a:t>Guiding questions:</a:t>
            </a:r>
          </a:p>
          <a:p>
            <a:pPr algn="l"/>
            <a:endParaRPr lang="en-GB" sz="2000" b="1" dirty="0"/>
          </a:p>
          <a:p>
            <a:pPr marL="514350" indent="-514350" algn="l">
              <a:buAutoNum type="arabicParenR"/>
            </a:pPr>
            <a:r>
              <a:rPr lang="en-GB" sz="2000" dirty="0"/>
              <a:t>Read Source 1.  What did the Dutch government initially offer as its contribution </a:t>
            </a:r>
            <a:br>
              <a:rPr lang="en-GB" sz="2000" dirty="0"/>
            </a:br>
            <a:r>
              <a:rPr lang="en-GB" sz="2000" dirty="0"/>
              <a:t>to the Korean War? In what way did the Netherlands change its contribution to </a:t>
            </a:r>
            <a:br>
              <a:rPr lang="en-GB" sz="2000" dirty="0"/>
            </a:br>
            <a:r>
              <a:rPr lang="en-GB" sz="2000" dirty="0"/>
              <a:t>the conflict?</a:t>
            </a:r>
          </a:p>
          <a:p>
            <a:pPr marL="514350" indent="-514350" algn="l">
              <a:buAutoNum type="arabicParenR"/>
            </a:pPr>
            <a:r>
              <a:rPr lang="en-GB" sz="2000" dirty="0"/>
              <a:t>Look at Source 2. How much did the Netherlands receive in Marshall Aid from </a:t>
            </a:r>
            <a:br>
              <a:rPr lang="en-GB" sz="2000" dirty="0"/>
            </a:br>
            <a:r>
              <a:rPr lang="en-GB" sz="2000" dirty="0"/>
              <a:t>the USA? How does this compare with other European countries? What does </a:t>
            </a:r>
            <a:br>
              <a:rPr lang="en-GB" sz="2000" dirty="0"/>
            </a:br>
            <a:r>
              <a:rPr lang="en-GB" sz="2000" dirty="0"/>
              <a:t>this suggest about the relationship between the USA and the Netherlands during </a:t>
            </a:r>
            <a:br>
              <a:rPr lang="en-GB" sz="2000" dirty="0"/>
            </a:br>
            <a:r>
              <a:rPr lang="en-GB" sz="2000" dirty="0"/>
              <a:t>the 1950s?</a:t>
            </a:r>
          </a:p>
          <a:p>
            <a:pPr marL="514350" indent="-514350" algn="l">
              <a:buAutoNum type="arabicParenR"/>
            </a:pPr>
            <a:r>
              <a:rPr lang="en-GB" sz="2000" dirty="0"/>
              <a:t>Read Source 3. What do you think the author of the source means by ‘the increase </a:t>
            </a:r>
            <a:br>
              <a:rPr lang="en-GB" sz="2000" dirty="0"/>
            </a:br>
            <a:r>
              <a:rPr lang="en-GB" sz="2000" dirty="0"/>
              <a:t>of military spending became a condition for aid’?</a:t>
            </a:r>
          </a:p>
          <a:p>
            <a:pPr marL="514350" indent="-514350" algn="l">
              <a:buAutoNum type="arabicParenR"/>
            </a:pPr>
            <a:r>
              <a:rPr lang="en-GB" sz="2000" dirty="0"/>
              <a:t>According to Source 4, what was the USA’s aim in providing aid to Western </a:t>
            </a:r>
            <a:br>
              <a:rPr lang="en-GB" sz="2000" dirty="0"/>
            </a:br>
            <a:r>
              <a:rPr lang="en-GB" sz="2000" dirty="0"/>
              <a:t>Europe in 1951?</a:t>
            </a:r>
          </a:p>
          <a:p>
            <a:pPr marL="514350" indent="-514350" algn="l">
              <a:buAutoNum type="arabicParenR"/>
            </a:pPr>
            <a:r>
              <a:rPr lang="en-GB" sz="2000" dirty="0"/>
              <a:t>Using all the sources, explain the reasons behind the Netherlands’ contribution to the Korean War. </a:t>
            </a:r>
          </a:p>
        </p:txBody>
      </p:sp>
      <p:sp>
        <p:nvSpPr>
          <p:cNvPr id="6" name="Title 1">
            <a:extLst>
              <a:ext uri="{FF2B5EF4-FFF2-40B4-BE49-F238E27FC236}">
                <a16:creationId xmlns:a16="http://schemas.microsoft.com/office/drawing/2014/main" id="{4468404D-37C4-FC44-B434-AC81124586A5}"/>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7" name="TextBox 6">
            <a:extLst>
              <a:ext uri="{FF2B5EF4-FFF2-40B4-BE49-F238E27FC236}">
                <a16:creationId xmlns:a16="http://schemas.microsoft.com/office/drawing/2014/main" id="{28A8C059-EC17-7740-87CC-B7B0605A0F9E}"/>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102449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0296343"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GB" altLang="en-US" sz="2000" dirty="0"/>
              <a:t>On 3 July 1950, the Dutch government offered to provide the destroyer HNLMS </a:t>
            </a:r>
            <a:r>
              <a:rPr lang="en-GB" altLang="en-US" sz="2000" i="1" dirty="0" err="1"/>
              <a:t>Evertsen</a:t>
            </a:r>
            <a:r>
              <a:rPr lang="en-GB" altLang="en-US" sz="2000" dirty="0"/>
              <a:t>, stationed in Indonesia, for the UN operation in Korea. On 15 July 1950, Secretary-General </a:t>
            </a:r>
            <a:r>
              <a:rPr lang="en-GB" altLang="en-US" sz="2000" dirty="0" err="1"/>
              <a:t>Trygve</a:t>
            </a:r>
            <a:r>
              <a:rPr lang="en-GB" altLang="en-US" sz="2000" dirty="0"/>
              <a:t> Lie once again called upon the Dutch government.</a:t>
            </a:r>
          </a:p>
          <a:p>
            <a:br>
              <a:rPr lang="en-GB" altLang="en-US" sz="2000" dirty="0"/>
            </a:br>
            <a:r>
              <a:rPr lang="en-GB" altLang="en-US" sz="2000" dirty="0"/>
              <a:t>The UN was in dire need of reinforcements in the form of infantry battalions. Bowing to immense pressure from the US, the cabinet agreed to provide an infantry unit made up </a:t>
            </a:r>
            <a:br>
              <a:rPr lang="en-GB" altLang="en-US" sz="2000" dirty="0"/>
            </a:br>
            <a:r>
              <a:rPr lang="en-GB" altLang="en-US" sz="2000" dirty="0"/>
              <a:t>of volunteers: the Netherlands Detachment United Nations (NDVN). 2 rifle companies, </a:t>
            </a:r>
            <a:br>
              <a:rPr lang="en-GB" altLang="en-US" sz="2000" dirty="0"/>
            </a:br>
            <a:r>
              <a:rPr lang="en-GB" altLang="en-US" sz="2000" dirty="0"/>
              <a:t>a support company and a headquarters and headquarters company were formed from these volunteers. Between a 100 and 300 </a:t>
            </a:r>
            <a:r>
              <a:rPr lang="en-GB" altLang="en-US" sz="2000" dirty="0" err="1"/>
              <a:t>Katusas</a:t>
            </a:r>
            <a:r>
              <a:rPr lang="en-GB" altLang="en-US" sz="2000" dirty="0"/>
              <a:t> (Korean Army Troops United States Army), also known as ROKS (Republic of Korea Soldiers), were assigned to the unit.</a:t>
            </a:r>
          </a:p>
          <a:p>
            <a:endParaRPr lang="en-GB" altLang="en-US" sz="2400" b="1" dirty="0">
              <a:solidFill>
                <a:srgbClr val="000000"/>
              </a:solidFill>
              <a:latin typeface="Arial" panose="020B0604020202020204" pitchFamily="34" charset="0"/>
            </a:endParaRPr>
          </a:p>
          <a:p>
            <a:r>
              <a:rPr lang="en-GB" altLang="en-US" sz="1600" b="1" dirty="0">
                <a:solidFill>
                  <a:srgbClr val="000000"/>
                </a:solidFill>
              </a:rPr>
              <a:t>Source 1: </a:t>
            </a:r>
            <a:r>
              <a:rPr lang="en-GB" altLang="en-US" sz="1600" dirty="0">
                <a:solidFill>
                  <a:srgbClr val="000000"/>
                </a:solidFill>
              </a:rPr>
              <a:t>‘</a:t>
            </a:r>
            <a:r>
              <a:rPr lang="en-GB" altLang="en-US" sz="1600" dirty="0"/>
              <a:t>Korean War: the Dutch contribution’ from the Dutch Ministry of Defence website</a:t>
            </a:r>
            <a:endParaRPr lang="en-GB" altLang="en-US" sz="1600" dirty="0">
              <a:solidFill>
                <a:srgbClr val="000000"/>
              </a:solidFill>
            </a:endParaRPr>
          </a:p>
        </p:txBody>
      </p:sp>
      <p:sp>
        <p:nvSpPr>
          <p:cNvPr id="7" name="Title 1">
            <a:extLst>
              <a:ext uri="{FF2B5EF4-FFF2-40B4-BE49-F238E27FC236}">
                <a16:creationId xmlns:a16="http://schemas.microsoft.com/office/drawing/2014/main" id="{C2F035CD-655C-0F40-877C-FADC8AC2D143}"/>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8" name="TextBox 7">
            <a:extLst>
              <a:ext uri="{FF2B5EF4-FFF2-40B4-BE49-F238E27FC236}">
                <a16:creationId xmlns:a16="http://schemas.microsoft.com/office/drawing/2014/main" id="{BEB33937-BD1F-0F4E-B670-1060C85A44D5}"/>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338468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665382" y="1139064"/>
            <a:ext cx="4937304" cy="65643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600" b="1" dirty="0"/>
              <a:t>Source 2: </a:t>
            </a:r>
            <a:r>
              <a:rPr lang="en-GB" sz="1600" dirty="0"/>
              <a:t>The funds that European countries received from Marshall Aid from 1948–1951</a:t>
            </a:r>
          </a:p>
        </p:txBody>
      </p:sp>
      <p:pic>
        <p:nvPicPr>
          <p:cNvPr id="8" name="Picture 7">
            <a:extLst>
              <a:ext uri="{FF2B5EF4-FFF2-40B4-BE49-F238E27FC236}">
                <a16:creationId xmlns:a16="http://schemas.microsoft.com/office/drawing/2014/main" id="{7DA1E6B0-F417-4F53-BF79-2C5D004CC8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0000" y="1139064"/>
            <a:ext cx="4584185" cy="446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a:extLst>
              <a:ext uri="{FF2B5EF4-FFF2-40B4-BE49-F238E27FC236}">
                <a16:creationId xmlns:a16="http://schemas.microsoft.com/office/drawing/2014/main" id="{85BB36CD-D46C-484F-B844-E56ECF674432}"/>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10" name="TextBox 9">
            <a:extLst>
              <a:ext uri="{FF2B5EF4-FFF2-40B4-BE49-F238E27FC236}">
                <a16:creationId xmlns:a16="http://schemas.microsoft.com/office/drawing/2014/main" id="{BCD0C4C3-4F60-E845-9B91-75BDB844F3B5}"/>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170780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20000" y="1080000"/>
            <a:ext cx="11194531"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GB" sz="2000" dirty="0"/>
              <a:t>In the course of the years the European Recovery Plan (Marshall Aid) increasingly became a political instrument in the US Cold War strategy. From 1951 onwards, the increase of military spending became a condition for aid. As phrased in a document outlining what this meant for Economic Cooperation Administration (ECA) information policy, the ‘recovery phase’ had ended </a:t>
            </a:r>
            <a:br>
              <a:rPr lang="en-GB" sz="2000" dirty="0"/>
            </a:br>
            <a:r>
              <a:rPr lang="en-GB" sz="2000" dirty="0"/>
              <a:t>and the ‘</a:t>
            </a:r>
            <a:r>
              <a:rPr lang="en-GB" sz="2000" dirty="0" err="1"/>
              <a:t>defense</a:t>
            </a:r>
            <a:r>
              <a:rPr lang="en-GB" sz="2000" dirty="0"/>
              <a:t> phase’ begun. Under the Mutual </a:t>
            </a:r>
            <a:r>
              <a:rPr lang="en-GB" sz="2000" dirty="0" err="1"/>
              <a:t>Defense</a:t>
            </a:r>
            <a:r>
              <a:rPr lang="en-GB" sz="2000" dirty="0"/>
              <a:t> Assistance Program, the U.S. went to also give military aid to European countries, among which [was] the Netherlands. </a:t>
            </a:r>
          </a:p>
          <a:p>
            <a:endParaRPr lang="en-GB" sz="2000" dirty="0"/>
          </a:p>
          <a:p>
            <a:r>
              <a:rPr lang="en-GB" sz="2000" dirty="0"/>
              <a:t>The ECA recognized that its ‘evolution into a principal implement for free world rearmament’ demanded a ‘fresh direction’ in their informational policies and operations. While it was important for the ECA to ‘retain [their] own clear identity and freedom of action,’ closer cooperation with the Department of State and </a:t>
            </a:r>
            <a:r>
              <a:rPr lang="en-GB" sz="2000" dirty="0" err="1"/>
              <a:t>Defense</a:t>
            </a:r>
            <a:r>
              <a:rPr lang="en-GB" sz="2000" dirty="0"/>
              <a:t> had now become necessary. In October 1951, the economic and military aid programs were dissolved into the Mutual Security Act. The ECA then became the Mutual Security Agency.</a:t>
            </a:r>
          </a:p>
          <a:p>
            <a:endParaRPr lang="en-GB" sz="2000" dirty="0"/>
          </a:p>
          <a:p>
            <a:r>
              <a:rPr lang="en-GB" sz="2000" dirty="0"/>
              <a:t>The </a:t>
            </a:r>
            <a:r>
              <a:rPr lang="en-GB" sz="2000" b="1" dirty="0"/>
              <a:t>ECA</a:t>
            </a:r>
            <a:r>
              <a:rPr lang="en-GB" sz="2000" dirty="0"/>
              <a:t> was a US Government Agency set up in 1948 to administer the Marshall Plan.</a:t>
            </a:r>
            <a:endParaRPr lang="en-GB" altLang="en-US" sz="2000" b="1" dirty="0">
              <a:solidFill>
                <a:srgbClr val="000000"/>
              </a:solidFill>
              <a:latin typeface="Arial" panose="020B0604020202020204" pitchFamily="34" charset="0"/>
            </a:endParaRPr>
          </a:p>
        </p:txBody>
      </p:sp>
      <p:sp>
        <p:nvSpPr>
          <p:cNvPr id="5" name="Rectangle 4"/>
          <p:cNvSpPr>
            <a:spLocks noChangeArrowheads="1"/>
          </p:cNvSpPr>
          <p:nvPr/>
        </p:nvSpPr>
        <p:spPr bwMode="auto">
          <a:xfrm>
            <a:off x="720000" y="5788981"/>
            <a:ext cx="711555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p>
            <a:r>
              <a:rPr lang="en-GB" altLang="en-US" sz="1500" b="1" dirty="0"/>
              <a:t>Source 3: ‘</a:t>
            </a:r>
            <a:r>
              <a:rPr lang="en-GB" altLang="en-US" sz="1500" dirty="0"/>
              <a:t>Selling the Marshall Plan to the Dutch: the ECA Mission to the Netherlands’</a:t>
            </a:r>
            <a:r>
              <a:rPr lang="en-GB" altLang="en-US" sz="1500" dirty="0">
                <a:solidFill>
                  <a:srgbClr val="000000"/>
                </a:solidFill>
              </a:rPr>
              <a:t> from The Roosevelt Institute for American Studies</a:t>
            </a:r>
            <a:endParaRPr lang="en-GB" altLang="en-US" sz="1500" i="1" dirty="0"/>
          </a:p>
        </p:txBody>
      </p:sp>
      <p:sp>
        <p:nvSpPr>
          <p:cNvPr id="9" name="Title 1">
            <a:extLst>
              <a:ext uri="{FF2B5EF4-FFF2-40B4-BE49-F238E27FC236}">
                <a16:creationId xmlns:a16="http://schemas.microsoft.com/office/drawing/2014/main" id="{F8CF6FBA-5115-5A40-9D52-0ACEE32AC833}"/>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10" name="TextBox 9">
            <a:extLst>
              <a:ext uri="{FF2B5EF4-FFF2-40B4-BE49-F238E27FC236}">
                <a16:creationId xmlns:a16="http://schemas.microsoft.com/office/drawing/2014/main" id="{53C608A0-BDB5-D545-8623-5C70C3362F89}"/>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3786343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720000" y="5413303"/>
            <a:ext cx="108129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1600" b="1" dirty="0"/>
              <a:t>Source 4: </a:t>
            </a:r>
            <a:r>
              <a:rPr lang="en-GB" altLang="en-US" sz="1600" dirty="0"/>
              <a:t>ECA Informational Guidance, a US government document written in 1951.  </a:t>
            </a:r>
            <a:br>
              <a:rPr lang="en-GB" altLang="en-US" sz="1600" dirty="0"/>
            </a:br>
            <a:r>
              <a:rPr lang="en-GB" altLang="en-US" sz="1600" dirty="0"/>
              <a:t>The ECA was the government department that administered Marshall Aid.</a:t>
            </a:r>
            <a:endParaRPr lang="en-GB" altLang="en-US" sz="1600" b="1" dirty="0">
              <a:solidFill>
                <a:srgbClr val="000000"/>
              </a:solidFill>
              <a:latin typeface="Arial" panose="020B0604020202020204" pitchFamily="34" charset="0"/>
            </a:endParaRPr>
          </a:p>
        </p:txBody>
      </p:sp>
      <p:pic>
        <p:nvPicPr>
          <p:cNvPr id="6" name="Picture 5"/>
          <p:cNvPicPr>
            <a:picLocks noChangeAspect="1"/>
          </p:cNvPicPr>
          <p:nvPr/>
        </p:nvPicPr>
        <p:blipFill>
          <a:blip r:embed="rId3"/>
          <a:stretch>
            <a:fillRect/>
          </a:stretch>
        </p:blipFill>
        <p:spPr>
          <a:xfrm>
            <a:off x="720000" y="1112914"/>
            <a:ext cx="9882686" cy="4137734"/>
          </a:xfrm>
          <a:prstGeom prst="rect">
            <a:avLst/>
          </a:prstGeom>
        </p:spPr>
      </p:pic>
      <p:sp>
        <p:nvSpPr>
          <p:cNvPr id="9" name="Title 1">
            <a:extLst>
              <a:ext uri="{FF2B5EF4-FFF2-40B4-BE49-F238E27FC236}">
                <a16:creationId xmlns:a16="http://schemas.microsoft.com/office/drawing/2014/main" id="{10A802FF-421A-5A49-90CE-A381E0D5FD2A}"/>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10" name="TextBox 9">
            <a:extLst>
              <a:ext uri="{FF2B5EF4-FFF2-40B4-BE49-F238E27FC236}">
                <a16:creationId xmlns:a16="http://schemas.microsoft.com/office/drawing/2014/main" id="{467EF95F-5572-644D-B71B-7A113BF9127A}"/>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269076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50442" y="1080000"/>
            <a:ext cx="3083367" cy="236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0000" y="1080000"/>
            <a:ext cx="2524125"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404272" y="3574865"/>
            <a:ext cx="3881930" cy="1815882"/>
          </a:xfrm>
          <a:prstGeom prst="rect">
            <a:avLst/>
          </a:prstGeom>
        </p:spPr>
        <p:txBody>
          <a:bodyPr wrap="square">
            <a:spAutoFit/>
          </a:bodyPr>
          <a:lstStyle/>
          <a:p>
            <a:pPr algn="ctr"/>
            <a:r>
              <a:rPr lang="en-GB" sz="1600" i="1" dirty="0"/>
              <a:t>Valiant fighters, who acted in the spirit</a:t>
            </a:r>
            <a:br>
              <a:rPr lang="en-GB" sz="1600" i="1" dirty="0"/>
            </a:br>
            <a:r>
              <a:rPr lang="en-GB" sz="1600" i="1" dirty="0"/>
              <a:t>of the Prince of Orange,</a:t>
            </a:r>
            <a:br>
              <a:rPr lang="en-GB" sz="1600" i="1" dirty="0"/>
            </a:br>
            <a:r>
              <a:rPr lang="en-GB" sz="1600" i="1" dirty="0"/>
              <a:t>and were filled with loyalty,</a:t>
            </a:r>
            <a:br>
              <a:rPr lang="en-GB" sz="1600" i="1" dirty="0"/>
            </a:br>
            <a:r>
              <a:rPr lang="en-GB" sz="1600" i="1" dirty="0"/>
              <a:t>768 of them fell or were wounded</a:t>
            </a:r>
            <a:br>
              <a:rPr lang="en-GB" sz="1600" i="1" dirty="0"/>
            </a:br>
            <a:r>
              <a:rPr lang="en-GB" sz="1600" i="1" dirty="0"/>
              <a:t>in the struggle against the red invaders</a:t>
            </a:r>
            <a:br>
              <a:rPr lang="en-GB" sz="1600" i="1" dirty="0"/>
            </a:br>
            <a:r>
              <a:rPr lang="en-GB" sz="1600" i="1" dirty="0"/>
              <a:t>to their determined fight</a:t>
            </a:r>
            <a:br>
              <a:rPr lang="en-GB" sz="1600" i="1" dirty="0"/>
            </a:br>
            <a:r>
              <a:rPr lang="en-GB" sz="1600" i="1" dirty="0"/>
              <a:t>this monument is dedicated</a:t>
            </a:r>
            <a:endParaRPr lang="en-GB" sz="1600" dirty="0"/>
          </a:p>
        </p:txBody>
      </p:sp>
      <p:sp>
        <p:nvSpPr>
          <p:cNvPr id="10" name="Rectangle 9"/>
          <p:cNvSpPr>
            <a:spLocks noChangeArrowheads="1"/>
          </p:cNvSpPr>
          <p:nvPr/>
        </p:nvSpPr>
        <p:spPr bwMode="auto">
          <a:xfrm>
            <a:off x="8286202" y="976927"/>
            <a:ext cx="28172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altLang="en-US" sz="1600" b="1" dirty="0"/>
              <a:t>Source 5:</a:t>
            </a:r>
            <a:r>
              <a:rPr lang="en-GB" altLang="en-US" sz="1600" dirty="0"/>
              <a:t> The Dutch memorial to soldiers who were killed in the Korean War</a:t>
            </a:r>
            <a:endParaRPr lang="en-GB" altLang="en-US" sz="1600" b="1" dirty="0">
              <a:solidFill>
                <a:srgbClr val="000000"/>
              </a:solidFill>
              <a:latin typeface="Arial" panose="020B0604020202020204" pitchFamily="34" charset="0"/>
            </a:endParaRPr>
          </a:p>
        </p:txBody>
      </p:sp>
      <p:sp>
        <p:nvSpPr>
          <p:cNvPr id="11" name="Title 1">
            <a:extLst>
              <a:ext uri="{FF2B5EF4-FFF2-40B4-BE49-F238E27FC236}">
                <a16:creationId xmlns:a16="http://schemas.microsoft.com/office/drawing/2014/main" id="{7AA1E3E3-A648-4A47-A304-1AFA75163CB9}"/>
              </a:ext>
            </a:extLst>
          </p:cNvPr>
          <p:cNvSpPr txBox="1">
            <a:spLocks/>
          </p:cNvSpPr>
          <p:nvPr/>
        </p:nvSpPr>
        <p:spPr>
          <a:xfrm>
            <a:off x="720001" y="486000"/>
            <a:ext cx="11194530" cy="464259"/>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400" b="1" dirty="0"/>
              <a:t>Case study 2: The Netherlands</a:t>
            </a:r>
          </a:p>
        </p:txBody>
      </p:sp>
      <p:sp>
        <p:nvSpPr>
          <p:cNvPr id="12" name="TextBox 11">
            <a:extLst>
              <a:ext uri="{FF2B5EF4-FFF2-40B4-BE49-F238E27FC236}">
                <a16:creationId xmlns:a16="http://schemas.microsoft.com/office/drawing/2014/main" id="{DB00C948-8136-504C-8CFE-B0098ACFE054}"/>
              </a:ext>
            </a:extLst>
          </p:cNvPr>
          <p:cNvSpPr txBox="1"/>
          <p:nvPr/>
        </p:nvSpPr>
        <p:spPr>
          <a:xfrm>
            <a:off x="720000" y="90000"/>
            <a:ext cx="2362185" cy="369332"/>
          </a:xfrm>
          <a:prstGeom prst="rect">
            <a:avLst/>
          </a:prstGeom>
          <a:noFill/>
        </p:spPr>
        <p:txBody>
          <a:bodyPr wrap="none" lIns="0" rtlCol="0">
            <a:spAutoFit/>
          </a:bodyPr>
          <a:lstStyle/>
          <a:p>
            <a:r>
              <a:rPr lang="en-GB" b="1" dirty="0">
                <a:solidFill>
                  <a:schemeClr val="accent5">
                    <a:lumMod val="75000"/>
                  </a:schemeClr>
                </a:solidFill>
              </a:rPr>
              <a:t>Resource sheet 4.2B</a:t>
            </a:r>
          </a:p>
        </p:txBody>
      </p:sp>
    </p:spTree>
    <p:extLst>
      <p:ext uri="{BB962C8B-B14F-4D97-AF65-F5344CB8AC3E}">
        <p14:creationId xmlns:p14="http://schemas.microsoft.com/office/powerpoint/2010/main" val="3203864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866</Words>
  <Application>Microsoft Office PowerPoint</Application>
  <PresentationFormat>Widescreen</PresentationFormat>
  <Paragraphs>53</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Rounded MT</vt:lpstr>
      <vt:lpstr>Calibri</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Worthing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Keet</dc:creator>
  <cp:lastModifiedBy>Maheema Chanrai</cp:lastModifiedBy>
  <cp:revision>43</cp:revision>
  <dcterms:created xsi:type="dcterms:W3CDTF">2020-01-17T20:05:55Z</dcterms:created>
  <dcterms:modified xsi:type="dcterms:W3CDTF">2020-06-26T11:30:49Z</dcterms:modified>
</cp:coreProperties>
</file>