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8" r:id="rId3"/>
    <p:sldId id="259" r:id="rId4"/>
    <p:sldId id="260" r:id="rId5"/>
    <p:sldId id="261" r:id="rId6"/>
    <p:sldId id="264"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Belben" initials="JB" lastIdx="1" clrIdx="0"/>
  <p:cmAuthor id="2" name="Foolproofs" initials="FP"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97" autoAdjust="0"/>
    <p:restoredTop sz="92943" autoAdjust="0"/>
  </p:normalViewPr>
  <p:slideViewPr>
    <p:cSldViewPr snapToGrid="0">
      <p:cViewPr varScale="1">
        <p:scale>
          <a:sx n="56" d="100"/>
          <a:sy n="56" d="100"/>
        </p:scale>
        <p:origin x="64" y="18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7FA2E1-99C0-45AA-99FC-BFF277D6CD5A}" type="datetimeFigureOut">
              <a:rPr lang="en-GB" smtClean="0"/>
              <a:t>26/06/2020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48DF53-754E-4E05-8A77-F983982C0864}" type="slidenum">
              <a:rPr lang="en-GB" smtClean="0"/>
              <a:t>‹#›</a:t>
            </a:fld>
            <a:endParaRPr lang="en-GB"/>
          </a:p>
        </p:txBody>
      </p:sp>
    </p:spTree>
    <p:extLst>
      <p:ext uri="{BB962C8B-B14F-4D97-AF65-F5344CB8AC3E}">
        <p14:creationId xmlns:p14="http://schemas.microsoft.com/office/powerpoint/2010/main" val="31507346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hudson.org/research/9164-turkey-forgotten-ally-in-a-forgotten-war"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historynet.com/korean-war-1st-turkish-brigades-baptism-of-fire.htm"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historynet.com/korean-war-1st-turkish-brigades-baptism-of-fire.htm"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turkishculture.org/lifestyles/turkish-culture-portal/the-people-505.htm"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latin typeface="Helvetica Neue" pitchFamily="-93" charset="0"/>
                <a:cs typeface="Helvetica Neue" pitchFamily="-93" charset="0"/>
                <a:hlinkClick r:id="rId3"/>
              </a:rPr>
              <a:t>www.hudson.org/research/9164-turkey-forgotten-ally-in-a-forgotten-war</a:t>
            </a:r>
            <a:endParaRPr lang="en-GB" altLang="en-US" dirty="0">
              <a:latin typeface="Helvetica Neue" pitchFamily="-93" charset="0"/>
              <a:cs typeface="Helvetica Neue" pitchFamily="-93" charset="0"/>
            </a:endParaRPr>
          </a:p>
          <a:p>
            <a:endParaRPr lang="en-GB" dirty="0"/>
          </a:p>
        </p:txBody>
      </p:sp>
      <p:sp>
        <p:nvSpPr>
          <p:cNvPr id="4" name="Slide Number Placeholder 3"/>
          <p:cNvSpPr>
            <a:spLocks noGrp="1"/>
          </p:cNvSpPr>
          <p:nvPr>
            <p:ph type="sldNum" sz="quarter" idx="10"/>
          </p:nvPr>
        </p:nvSpPr>
        <p:spPr/>
        <p:txBody>
          <a:bodyPr/>
          <a:lstStyle/>
          <a:p>
            <a:fld id="{D5C3E5F0-8909-4494-BA00-3B0C74B7C534}" type="slidenum">
              <a:rPr lang="en-GB" smtClean="0"/>
              <a:t>3</a:t>
            </a:fld>
            <a:endParaRPr lang="en-GB"/>
          </a:p>
        </p:txBody>
      </p:sp>
    </p:spTree>
    <p:extLst>
      <p:ext uri="{BB962C8B-B14F-4D97-AF65-F5344CB8AC3E}">
        <p14:creationId xmlns:p14="http://schemas.microsoft.com/office/powerpoint/2010/main" val="21152873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none" dirty="0"/>
              <a:t>Image: US Army, https://commons.wikimedia.org/wiki/File:WaltonWalker%26TahsinYazici.jpg</a:t>
            </a:r>
            <a:endParaRPr lang="en-GB" dirty="0"/>
          </a:p>
        </p:txBody>
      </p:sp>
      <p:sp>
        <p:nvSpPr>
          <p:cNvPr id="4" name="Slide Number Placeholder 3"/>
          <p:cNvSpPr>
            <a:spLocks noGrp="1"/>
          </p:cNvSpPr>
          <p:nvPr>
            <p:ph type="sldNum" sz="quarter" idx="10"/>
          </p:nvPr>
        </p:nvSpPr>
        <p:spPr/>
        <p:txBody>
          <a:bodyPr/>
          <a:lstStyle/>
          <a:p>
            <a:fld id="{D5C3E5F0-8909-4494-BA00-3B0C74B7C534}" type="slidenum">
              <a:rPr lang="en-GB" smtClean="0"/>
              <a:t>4</a:t>
            </a:fld>
            <a:endParaRPr lang="en-GB"/>
          </a:p>
        </p:txBody>
      </p:sp>
    </p:spTree>
    <p:extLst>
      <p:ext uri="{BB962C8B-B14F-4D97-AF65-F5344CB8AC3E}">
        <p14:creationId xmlns:p14="http://schemas.microsoft.com/office/powerpoint/2010/main" val="41944370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hlinkClick r:id="rId3"/>
              </a:rPr>
              <a:t>www.historynet.com/korean-war-1st-turkish-brigades-baptism-of-fire.htm</a:t>
            </a:r>
            <a:endParaRPr lang="en-GB" dirty="0"/>
          </a:p>
        </p:txBody>
      </p:sp>
      <p:sp>
        <p:nvSpPr>
          <p:cNvPr id="4" name="Slide Number Placeholder 3"/>
          <p:cNvSpPr>
            <a:spLocks noGrp="1"/>
          </p:cNvSpPr>
          <p:nvPr>
            <p:ph type="sldNum" sz="quarter" idx="10"/>
          </p:nvPr>
        </p:nvSpPr>
        <p:spPr/>
        <p:txBody>
          <a:bodyPr/>
          <a:lstStyle/>
          <a:p>
            <a:fld id="{D5C3E5F0-8909-4494-BA00-3B0C74B7C534}" type="slidenum">
              <a:rPr lang="en-GB" smtClean="0"/>
              <a:t>5</a:t>
            </a:fld>
            <a:endParaRPr lang="en-GB"/>
          </a:p>
        </p:txBody>
      </p:sp>
    </p:spTree>
    <p:extLst>
      <p:ext uri="{BB962C8B-B14F-4D97-AF65-F5344CB8AC3E}">
        <p14:creationId xmlns:p14="http://schemas.microsoft.com/office/powerpoint/2010/main" val="24030988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kern="1200" dirty="0">
                <a:solidFill>
                  <a:schemeClr val="tx1"/>
                </a:solidFill>
                <a:effectLst/>
                <a:latin typeface="+mn-lt"/>
                <a:ea typeface="+mn-ea"/>
                <a:cs typeface="+mn-cs"/>
              </a:rPr>
              <a:t>Image: </a:t>
            </a:r>
            <a:r>
              <a:rPr lang="en-GB" sz="1200" b="0" i="0" u="none" strike="noStrike" kern="1200" dirty="0">
                <a:solidFill>
                  <a:schemeClr val="tx1"/>
                </a:solidFill>
                <a:effectLst/>
                <a:latin typeface="+mn-lt"/>
                <a:ea typeface="+mn-ea"/>
                <a:cs typeface="+mn-cs"/>
              </a:rPr>
              <a:t>https://commons.wikimedia.org/wiki/File:Rear_Guard_at_Kunu-Ri.gif</a:t>
            </a:r>
            <a:endParaRPr lang="en-GB" u="none" dirty="0"/>
          </a:p>
        </p:txBody>
      </p:sp>
      <p:sp>
        <p:nvSpPr>
          <p:cNvPr id="4" name="Slide Number Placeholder 3"/>
          <p:cNvSpPr>
            <a:spLocks noGrp="1"/>
          </p:cNvSpPr>
          <p:nvPr>
            <p:ph type="sldNum" sz="quarter" idx="10"/>
          </p:nvPr>
        </p:nvSpPr>
        <p:spPr/>
        <p:txBody>
          <a:bodyPr/>
          <a:lstStyle/>
          <a:p>
            <a:fld id="{D5C3E5F0-8909-4494-BA00-3B0C74B7C534}" type="slidenum">
              <a:rPr lang="en-GB" smtClean="0"/>
              <a:t>6</a:t>
            </a:fld>
            <a:endParaRPr lang="en-GB"/>
          </a:p>
        </p:txBody>
      </p:sp>
    </p:spTree>
    <p:extLst>
      <p:ext uri="{BB962C8B-B14F-4D97-AF65-F5344CB8AC3E}">
        <p14:creationId xmlns:p14="http://schemas.microsoft.com/office/powerpoint/2010/main" val="1273424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hlinkClick r:id="rId3"/>
              </a:rPr>
              <a:t>www.historynet.com/korean-war-1st-turkish-brigades-baptism-of-fire.htm</a:t>
            </a:r>
            <a:endParaRPr lang="en-GB" dirty="0"/>
          </a:p>
        </p:txBody>
      </p:sp>
      <p:sp>
        <p:nvSpPr>
          <p:cNvPr id="4" name="Slide Number Placeholder 3"/>
          <p:cNvSpPr>
            <a:spLocks noGrp="1"/>
          </p:cNvSpPr>
          <p:nvPr>
            <p:ph type="sldNum" sz="quarter" idx="10"/>
          </p:nvPr>
        </p:nvSpPr>
        <p:spPr/>
        <p:txBody>
          <a:bodyPr/>
          <a:lstStyle/>
          <a:p>
            <a:fld id="{D5C3E5F0-8909-4494-BA00-3B0C74B7C534}" type="slidenum">
              <a:rPr lang="en-GB" smtClean="0"/>
              <a:t>7</a:t>
            </a:fld>
            <a:endParaRPr lang="en-GB"/>
          </a:p>
        </p:txBody>
      </p:sp>
    </p:spTree>
    <p:extLst>
      <p:ext uri="{BB962C8B-B14F-4D97-AF65-F5344CB8AC3E}">
        <p14:creationId xmlns:p14="http://schemas.microsoft.com/office/powerpoint/2010/main" val="9719672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hlinkClick r:id="rId3"/>
              </a:rPr>
              <a:t>http://www.turkishculture.org/lifestyles/turkish-culture-portal/the-people-505.htm</a:t>
            </a:r>
            <a:endParaRPr lang="en-GB" dirty="0"/>
          </a:p>
        </p:txBody>
      </p:sp>
      <p:sp>
        <p:nvSpPr>
          <p:cNvPr id="4" name="Slide Number Placeholder 3"/>
          <p:cNvSpPr>
            <a:spLocks noGrp="1"/>
          </p:cNvSpPr>
          <p:nvPr>
            <p:ph type="sldNum" sz="quarter" idx="10"/>
          </p:nvPr>
        </p:nvSpPr>
        <p:spPr/>
        <p:txBody>
          <a:bodyPr/>
          <a:lstStyle/>
          <a:p>
            <a:fld id="{D5C3E5F0-8909-4494-BA00-3B0C74B7C534}" type="slidenum">
              <a:rPr lang="en-GB" smtClean="0"/>
              <a:t>8</a:t>
            </a:fld>
            <a:endParaRPr lang="en-GB"/>
          </a:p>
        </p:txBody>
      </p:sp>
    </p:spTree>
    <p:extLst>
      <p:ext uri="{BB962C8B-B14F-4D97-AF65-F5344CB8AC3E}">
        <p14:creationId xmlns:p14="http://schemas.microsoft.com/office/powerpoint/2010/main" val="23143719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24D7711-E95E-4A46-9A72-697E9330FE3D}" type="datetimeFigureOut">
              <a:rPr lang="en-GB" smtClean="0"/>
              <a:t>26/06/2020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CCC47F-8A5C-456E-B8DF-FD169B67992B}" type="slidenum">
              <a:rPr lang="en-GB" smtClean="0"/>
              <a:t>‹#›</a:t>
            </a:fld>
            <a:endParaRPr lang="en-GB"/>
          </a:p>
        </p:txBody>
      </p:sp>
    </p:spTree>
    <p:extLst>
      <p:ext uri="{BB962C8B-B14F-4D97-AF65-F5344CB8AC3E}">
        <p14:creationId xmlns:p14="http://schemas.microsoft.com/office/powerpoint/2010/main" val="1387613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24D7711-E95E-4A46-9A72-697E9330FE3D}" type="datetimeFigureOut">
              <a:rPr lang="en-GB" smtClean="0"/>
              <a:t>26/06/2020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CCC47F-8A5C-456E-B8DF-FD169B67992B}" type="slidenum">
              <a:rPr lang="en-GB" smtClean="0"/>
              <a:t>‹#›</a:t>
            </a:fld>
            <a:endParaRPr lang="en-GB"/>
          </a:p>
        </p:txBody>
      </p:sp>
    </p:spTree>
    <p:extLst>
      <p:ext uri="{BB962C8B-B14F-4D97-AF65-F5344CB8AC3E}">
        <p14:creationId xmlns:p14="http://schemas.microsoft.com/office/powerpoint/2010/main" val="2196067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24D7711-E95E-4A46-9A72-697E9330FE3D}" type="datetimeFigureOut">
              <a:rPr lang="en-GB" smtClean="0"/>
              <a:t>26/06/2020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CCC47F-8A5C-456E-B8DF-FD169B67992B}" type="slidenum">
              <a:rPr lang="en-GB" smtClean="0"/>
              <a:t>‹#›</a:t>
            </a:fld>
            <a:endParaRPr lang="en-GB"/>
          </a:p>
        </p:txBody>
      </p:sp>
    </p:spTree>
    <p:extLst>
      <p:ext uri="{BB962C8B-B14F-4D97-AF65-F5344CB8AC3E}">
        <p14:creationId xmlns:p14="http://schemas.microsoft.com/office/powerpoint/2010/main" val="1123384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24D7711-E95E-4A46-9A72-697E9330FE3D}" type="datetimeFigureOut">
              <a:rPr lang="en-GB" smtClean="0"/>
              <a:t>26/06/2020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CCC47F-8A5C-456E-B8DF-FD169B67992B}" type="slidenum">
              <a:rPr lang="en-GB" smtClean="0"/>
              <a:t>‹#›</a:t>
            </a:fld>
            <a:endParaRPr lang="en-GB"/>
          </a:p>
        </p:txBody>
      </p:sp>
    </p:spTree>
    <p:extLst>
      <p:ext uri="{BB962C8B-B14F-4D97-AF65-F5344CB8AC3E}">
        <p14:creationId xmlns:p14="http://schemas.microsoft.com/office/powerpoint/2010/main" val="1138606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24D7711-E95E-4A46-9A72-697E9330FE3D}" type="datetimeFigureOut">
              <a:rPr lang="en-GB" smtClean="0"/>
              <a:t>26/06/2020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CCC47F-8A5C-456E-B8DF-FD169B67992B}" type="slidenum">
              <a:rPr lang="en-GB" smtClean="0"/>
              <a:t>‹#›</a:t>
            </a:fld>
            <a:endParaRPr lang="en-GB"/>
          </a:p>
        </p:txBody>
      </p:sp>
    </p:spTree>
    <p:extLst>
      <p:ext uri="{BB962C8B-B14F-4D97-AF65-F5344CB8AC3E}">
        <p14:creationId xmlns:p14="http://schemas.microsoft.com/office/powerpoint/2010/main" val="762860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24D7711-E95E-4A46-9A72-697E9330FE3D}" type="datetimeFigureOut">
              <a:rPr lang="en-GB" smtClean="0"/>
              <a:t>26/06/2020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CCC47F-8A5C-456E-B8DF-FD169B67992B}" type="slidenum">
              <a:rPr lang="en-GB" smtClean="0"/>
              <a:t>‹#›</a:t>
            </a:fld>
            <a:endParaRPr lang="en-GB"/>
          </a:p>
        </p:txBody>
      </p:sp>
    </p:spTree>
    <p:extLst>
      <p:ext uri="{BB962C8B-B14F-4D97-AF65-F5344CB8AC3E}">
        <p14:creationId xmlns:p14="http://schemas.microsoft.com/office/powerpoint/2010/main" val="369822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24D7711-E95E-4A46-9A72-697E9330FE3D}" type="datetimeFigureOut">
              <a:rPr lang="en-GB" smtClean="0"/>
              <a:t>26/06/2020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2CCC47F-8A5C-456E-B8DF-FD169B67992B}" type="slidenum">
              <a:rPr lang="en-GB" smtClean="0"/>
              <a:t>‹#›</a:t>
            </a:fld>
            <a:endParaRPr lang="en-GB"/>
          </a:p>
        </p:txBody>
      </p:sp>
    </p:spTree>
    <p:extLst>
      <p:ext uri="{BB962C8B-B14F-4D97-AF65-F5344CB8AC3E}">
        <p14:creationId xmlns:p14="http://schemas.microsoft.com/office/powerpoint/2010/main" val="90759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24D7711-E95E-4A46-9A72-697E9330FE3D}" type="datetimeFigureOut">
              <a:rPr lang="en-GB" smtClean="0"/>
              <a:t>26/06/2020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2CCC47F-8A5C-456E-B8DF-FD169B67992B}" type="slidenum">
              <a:rPr lang="en-GB" smtClean="0"/>
              <a:t>‹#›</a:t>
            </a:fld>
            <a:endParaRPr lang="en-GB"/>
          </a:p>
        </p:txBody>
      </p:sp>
    </p:spTree>
    <p:extLst>
      <p:ext uri="{BB962C8B-B14F-4D97-AF65-F5344CB8AC3E}">
        <p14:creationId xmlns:p14="http://schemas.microsoft.com/office/powerpoint/2010/main" val="784810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4D7711-E95E-4A46-9A72-697E9330FE3D}" type="datetimeFigureOut">
              <a:rPr lang="en-GB" smtClean="0"/>
              <a:t>26/06/2020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2CCC47F-8A5C-456E-B8DF-FD169B67992B}" type="slidenum">
              <a:rPr lang="en-GB" smtClean="0"/>
              <a:t>‹#›</a:t>
            </a:fld>
            <a:endParaRPr lang="en-GB"/>
          </a:p>
        </p:txBody>
      </p:sp>
    </p:spTree>
    <p:extLst>
      <p:ext uri="{BB962C8B-B14F-4D97-AF65-F5344CB8AC3E}">
        <p14:creationId xmlns:p14="http://schemas.microsoft.com/office/powerpoint/2010/main" val="414930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24D7711-E95E-4A46-9A72-697E9330FE3D}" type="datetimeFigureOut">
              <a:rPr lang="en-GB" smtClean="0"/>
              <a:t>26/06/2020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CCC47F-8A5C-456E-B8DF-FD169B67992B}" type="slidenum">
              <a:rPr lang="en-GB" smtClean="0"/>
              <a:t>‹#›</a:t>
            </a:fld>
            <a:endParaRPr lang="en-GB"/>
          </a:p>
        </p:txBody>
      </p:sp>
    </p:spTree>
    <p:extLst>
      <p:ext uri="{BB962C8B-B14F-4D97-AF65-F5344CB8AC3E}">
        <p14:creationId xmlns:p14="http://schemas.microsoft.com/office/powerpoint/2010/main" val="616959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24D7711-E95E-4A46-9A72-697E9330FE3D}" type="datetimeFigureOut">
              <a:rPr lang="en-GB" smtClean="0"/>
              <a:t>26/06/2020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CCC47F-8A5C-456E-B8DF-FD169B67992B}" type="slidenum">
              <a:rPr lang="en-GB" smtClean="0"/>
              <a:t>‹#›</a:t>
            </a:fld>
            <a:endParaRPr lang="en-GB"/>
          </a:p>
        </p:txBody>
      </p:sp>
    </p:spTree>
    <p:extLst>
      <p:ext uri="{BB962C8B-B14F-4D97-AF65-F5344CB8AC3E}">
        <p14:creationId xmlns:p14="http://schemas.microsoft.com/office/powerpoint/2010/main" val="1771376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4D7711-E95E-4A46-9A72-697E9330FE3D}" type="datetimeFigureOut">
              <a:rPr lang="en-GB" smtClean="0"/>
              <a:t>26/06/2020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CCC47F-8A5C-456E-B8DF-FD169B67992B}" type="slidenum">
              <a:rPr lang="en-GB" smtClean="0"/>
              <a:t>‹#›</a:t>
            </a:fld>
            <a:endParaRPr lang="en-GB"/>
          </a:p>
        </p:txBody>
      </p:sp>
      <p:sp>
        <p:nvSpPr>
          <p:cNvPr id="7" name="TextBox 6">
            <a:extLst>
              <a:ext uri="{FF2B5EF4-FFF2-40B4-BE49-F238E27FC236}">
                <a16:creationId xmlns:a16="http://schemas.microsoft.com/office/drawing/2014/main" id="{F23BD2B6-4D23-A94A-8ABC-73FC36761DF5}"/>
              </a:ext>
            </a:extLst>
          </p:cNvPr>
          <p:cNvSpPr txBox="1"/>
          <p:nvPr userDrawn="1"/>
        </p:nvSpPr>
        <p:spPr>
          <a:xfrm>
            <a:off x="140434" y="6394536"/>
            <a:ext cx="7148946" cy="276999"/>
          </a:xfrm>
          <a:prstGeom prst="rect">
            <a:avLst/>
          </a:prstGeom>
          <a:noFill/>
        </p:spPr>
        <p:txBody>
          <a:bodyPr wrap="square" rtlCol="0">
            <a:spAutoFit/>
          </a:bodyPr>
          <a:lstStyle/>
          <a:p>
            <a:r>
              <a:rPr lang="en-US" sz="1200" dirty="0">
                <a:latin typeface="Arial Rounded MT" charset="0"/>
                <a:ea typeface="Arial Rounded MT" charset="0"/>
                <a:cs typeface="Arial Rounded MT" charset="0"/>
              </a:rPr>
              <a:t>Exploring and Teaching the Korean War </a:t>
            </a:r>
            <a:r>
              <a:rPr lang="en-US" sz="1200" dirty="0">
                <a:solidFill>
                  <a:schemeClr val="accent5">
                    <a:lumMod val="75000"/>
                  </a:schemeClr>
                </a:solidFill>
                <a:latin typeface="Arial Rounded MT" charset="0"/>
                <a:ea typeface="Arial Rounded MT" charset="0"/>
                <a:cs typeface="Arial Rounded MT" charset="0"/>
              </a:rPr>
              <a:t>| Resource sheet 4.2C</a:t>
            </a:r>
          </a:p>
        </p:txBody>
      </p:sp>
      <p:pic>
        <p:nvPicPr>
          <p:cNvPr id="8" name="Picture 7">
            <a:extLst>
              <a:ext uri="{FF2B5EF4-FFF2-40B4-BE49-F238E27FC236}">
                <a16:creationId xmlns:a16="http://schemas.microsoft.com/office/drawing/2014/main" id="{15C0B491-AB82-6D4C-B842-96EA9356C2CE}"/>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597553" y="6155943"/>
            <a:ext cx="1244600" cy="413502"/>
          </a:xfrm>
          <a:prstGeom prst="rect">
            <a:avLst/>
          </a:prstGeom>
        </p:spPr>
      </p:pic>
      <p:sp>
        <p:nvSpPr>
          <p:cNvPr id="9" name="Rectangle 8">
            <a:extLst>
              <a:ext uri="{FF2B5EF4-FFF2-40B4-BE49-F238E27FC236}">
                <a16:creationId xmlns:a16="http://schemas.microsoft.com/office/drawing/2014/main" id="{B564CF00-737F-3F40-AE1C-FF8B6F0A1436}"/>
              </a:ext>
            </a:extLst>
          </p:cNvPr>
          <p:cNvSpPr/>
          <p:nvPr userDrawn="1"/>
        </p:nvSpPr>
        <p:spPr>
          <a:xfrm>
            <a:off x="0" y="6729881"/>
            <a:ext cx="12192000" cy="133493"/>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012DA328-4FFF-B74E-B291-66BE3736C5C3}"/>
              </a:ext>
            </a:extLst>
          </p:cNvPr>
          <p:cNvPicPr>
            <a:picLocks noChangeAspect="1"/>
          </p:cNvPicPr>
          <p:nvPr userDrawn="1"/>
        </p:nvPicPr>
        <p:blipFill>
          <a:blip r:embed="rId14"/>
          <a:stretch>
            <a:fillRect/>
          </a:stretch>
        </p:blipFill>
        <p:spPr>
          <a:xfrm>
            <a:off x="10051072" y="5863414"/>
            <a:ext cx="1087384" cy="713231"/>
          </a:xfrm>
          <a:prstGeom prst="rect">
            <a:avLst/>
          </a:prstGeom>
        </p:spPr>
      </p:pic>
      <p:pic>
        <p:nvPicPr>
          <p:cNvPr id="11" name="Picture 10">
            <a:extLst>
              <a:ext uri="{FF2B5EF4-FFF2-40B4-BE49-F238E27FC236}">
                <a16:creationId xmlns:a16="http://schemas.microsoft.com/office/drawing/2014/main" id="{21D3128D-DFA4-A843-8173-73B0F4BE1AF0}"/>
              </a:ext>
            </a:extLst>
          </p:cNvPr>
          <p:cNvPicPr>
            <a:picLocks noChangeAspect="1"/>
          </p:cNvPicPr>
          <p:nvPr userDrawn="1"/>
        </p:nvPicPr>
        <p:blipFill>
          <a:blip r:embed="rId15"/>
          <a:stretch>
            <a:fillRect/>
          </a:stretch>
        </p:blipFill>
        <p:spPr>
          <a:xfrm>
            <a:off x="11396558" y="5888677"/>
            <a:ext cx="568569" cy="687968"/>
          </a:xfrm>
          <a:prstGeom prst="rect">
            <a:avLst/>
          </a:prstGeom>
        </p:spPr>
      </p:pic>
    </p:spTree>
    <p:extLst>
      <p:ext uri="{BB962C8B-B14F-4D97-AF65-F5344CB8AC3E}">
        <p14:creationId xmlns:p14="http://schemas.microsoft.com/office/powerpoint/2010/main" val="29597869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51653185"/>
              </p:ext>
            </p:extLst>
          </p:nvPr>
        </p:nvGraphicFramePr>
        <p:xfrm>
          <a:off x="720000" y="3542400"/>
          <a:ext cx="10692972" cy="1692006"/>
        </p:xfrm>
        <a:graphic>
          <a:graphicData uri="http://schemas.openxmlformats.org/drawingml/2006/table">
            <a:tbl>
              <a:tblPr firstRow="1" bandRow="1">
                <a:tableStyleId>{5940675A-B579-460E-94D1-54222C63F5DA}</a:tableStyleId>
              </a:tblPr>
              <a:tblGrid>
                <a:gridCol w="2702994">
                  <a:extLst>
                    <a:ext uri="{9D8B030D-6E8A-4147-A177-3AD203B41FA5}">
                      <a16:colId xmlns:a16="http://schemas.microsoft.com/office/drawing/2014/main" val="2245825272"/>
                    </a:ext>
                  </a:extLst>
                </a:gridCol>
                <a:gridCol w="3939451">
                  <a:extLst>
                    <a:ext uri="{9D8B030D-6E8A-4147-A177-3AD203B41FA5}">
                      <a16:colId xmlns:a16="http://schemas.microsoft.com/office/drawing/2014/main" val="2217581202"/>
                    </a:ext>
                  </a:extLst>
                </a:gridCol>
                <a:gridCol w="4050527">
                  <a:extLst>
                    <a:ext uri="{9D8B030D-6E8A-4147-A177-3AD203B41FA5}">
                      <a16:colId xmlns:a16="http://schemas.microsoft.com/office/drawing/2014/main" val="2225970263"/>
                    </a:ext>
                  </a:extLst>
                </a:gridCol>
              </a:tblGrid>
              <a:tr h="598676">
                <a:tc>
                  <a:txBody>
                    <a:bodyPr/>
                    <a:lstStyle/>
                    <a:p>
                      <a:pPr algn="ctr"/>
                      <a:r>
                        <a:rPr lang="en-GB" sz="2400" b="1" dirty="0"/>
                        <a:t>Total man-days contributed</a:t>
                      </a:r>
                    </a:p>
                  </a:txBody>
                  <a:tcPr/>
                </a:tc>
                <a:tc>
                  <a:txBody>
                    <a:bodyPr/>
                    <a:lstStyle/>
                    <a:p>
                      <a:pPr algn="ctr"/>
                      <a:r>
                        <a:rPr lang="en-GB" sz="2400" b="1" dirty="0"/>
                        <a:t>Number of people</a:t>
                      </a:r>
                      <a:r>
                        <a:rPr lang="en-GB" sz="2400" b="1" baseline="0" dirty="0"/>
                        <a:t> sent to Korea</a:t>
                      </a:r>
                      <a:endParaRPr lang="en-GB" sz="2400" b="1" dirty="0"/>
                    </a:p>
                  </a:txBody>
                  <a:tcPr/>
                </a:tc>
                <a:tc>
                  <a:txBody>
                    <a:bodyPr/>
                    <a:lstStyle/>
                    <a:p>
                      <a:pPr algn="ctr"/>
                      <a:r>
                        <a:rPr lang="en-GB" sz="2400" b="1" dirty="0"/>
                        <a:t>Supporting</a:t>
                      </a:r>
                      <a:r>
                        <a:rPr lang="en-GB" sz="2400" b="1" baseline="0" dirty="0"/>
                        <a:t> units sent</a:t>
                      </a:r>
                      <a:endParaRPr lang="en-GB" sz="2400" b="1" dirty="0"/>
                    </a:p>
                  </a:txBody>
                  <a:tcPr/>
                </a:tc>
                <a:extLst>
                  <a:ext uri="{0D108BD9-81ED-4DB2-BD59-A6C34878D82A}">
                    <a16:rowId xmlns:a16="http://schemas.microsoft.com/office/drawing/2014/main" val="3483424579"/>
                  </a:ext>
                </a:extLst>
              </a:tr>
              <a:tr h="869046">
                <a:tc>
                  <a:txBody>
                    <a:bodyPr/>
                    <a:lstStyle/>
                    <a:p>
                      <a:pPr algn="ctr"/>
                      <a:r>
                        <a:rPr lang="en-GB" sz="2400" dirty="0"/>
                        <a:t>14,936</a:t>
                      </a:r>
                    </a:p>
                  </a:txBody>
                  <a:tcPr/>
                </a:tc>
                <a:tc>
                  <a:txBody>
                    <a:bodyPr/>
                    <a:lstStyle/>
                    <a:p>
                      <a:pPr algn="ctr"/>
                      <a:r>
                        <a:rPr lang="en-GB" sz="2400" dirty="0"/>
                        <a:t>1 infantry brigade</a:t>
                      </a:r>
                      <a:r>
                        <a:rPr lang="en-GB" sz="2400" baseline="0" dirty="0"/>
                        <a:t> </a:t>
                      </a:r>
                    </a:p>
                    <a:p>
                      <a:pPr algn="ctr"/>
                      <a:r>
                        <a:rPr lang="en-GB" sz="2400" baseline="0" dirty="0"/>
                        <a:t>(</a:t>
                      </a:r>
                      <a:r>
                        <a:rPr lang="en-GB" sz="2400" dirty="0"/>
                        <a:t>5,455</a:t>
                      </a:r>
                      <a:r>
                        <a:rPr lang="en-GB" sz="2400" baseline="0" dirty="0"/>
                        <a:t> men)</a:t>
                      </a:r>
                      <a:endParaRPr lang="en-GB" sz="2400" dirty="0"/>
                    </a:p>
                  </a:txBody>
                  <a:tcPr/>
                </a:tc>
                <a:tc>
                  <a:txBody>
                    <a:bodyPr/>
                    <a:lstStyle/>
                    <a:p>
                      <a:pPr algn="ctr"/>
                      <a:r>
                        <a:rPr lang="en-GB" sz="2400" dirty="0"/>
                        <a:t>Nil</a:t>
                      </a:r>
                    </a:p>
                  </a:txBody>
                  <a:tcPr/>
                </a:tc>
                <a:extLst>
                  <a:ext uri="{0D108BD9-81ED-4DB2-BD59-A6C34878D82A}">
                    <a16:rowId xmlns:a16="http://schemas.microsoft.com/office/drawing/2014/main" val="3733470351"/>
                  </a:ext>
                </a:extLst>
              </a:tr>
            </a:tbl>
          </a:graphicData>
        </a:graphic>
      </p:graphicFrame>
      <p:pic>
        <p:nvPicPr>
          <p:cNvPr id="7" name="Picture 7">
            <a:extLst>
              <a:ext uri="{FF2B5EF4-FFF2-40B4-BE49-F238E27FC236}">
                <a16:creationId xmlns:a16="http://schemas.microsoft.com/office/drawing/2014/main" id="{8F2888C0-B97B-48AB-9602-09D69F20189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94599" y="1659310"/>
            <a:ext cx="2150479" cy="15115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itle 1">
            <a:extLst>
              <a:ext uri="{FF2B5EF4-FFF2-40B4-BE49-F238E27FC236}">
                <a16:creationId xmlns:a16="http://schemas.microsoft.com/office/drawing/2014/main" id="{D790B12D-B933-C740-BF9E-4EA615AB322B}"/>
              </a:ext>
            </a:extLst>
          </p:cNvPr>
          <p:cNvSpPr txBox="1">
            <a:spLocks/>
          </p:cNvSpPr>
          <p:nvPr/>
        </p:nvSpPr>
        <p:spPr>
          <a:xfrm>
            <a:off x="2817185" y="1539240"/>
            <a:ext cx="6375399" cy="1889760"/>
          </a:xfrm>
          <a:prstGeom prst="rect">
            <a:avLst/>
          </a:prstGeom>
          <a:noFill/>
          <a:ln w="6350">
            <a:noFill/>
          </a:ln>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en-GB" b="1" dirty="0"/>
              <a:t>Case study 3</a:t>
            </a:r>
          </a:p>
          <a:p>
            <a:pPr algn="ctr"/>
            <a:r>
              <a:rPr lang="en-GB" b="1" dirty="0"/>
              <a:t>Turkey</a:t>
            </a:r>
          </a:p>
        </p:txBody>
      </p:sp>
      <p:sp>
        <p:nvSpPr>
          <p:cNvPr id="10" name="Title 1">
            <a:extLst>
              <a:ext uri="{FF2B5EF4-FFF2-40B4-BE49-F238E27FC236}">
                <a16:creationId xmlns:a16="http://schemas.microsoft.com/office/drawing/2014/main" id="{B880A35A-6ACE-A149-BD8F-9F048B60DB9C}"/>
              </a:ext>
            </a:extLst>
          </p:cNvPr>
          <p:cNvSpPr txBox="1">
            <a:spLocks/>
          </p:cNvSpPr>
          <p:nvPr/>
        </p:nvSpPr>
        <p:spPr>
          <a:xfrm>
            <a:off x="720000" y="486001"/>
            <a:ext cx="10692972" cy="786988"/>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0" tIns="0" rIns="0" bIns="0" rtlCol="0" anchor="t" anchorCtr="0">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GB" sz="2400" b="1" dirty="0"/>
              <a:t>Enquiry question: How significant a role did members of the UN </a:t>
            </a:r>
            <a:br>
              <a:rPr lang="en-GB" sz="2400" b="1" dirty="0"/>
            </a:br>
            <a:r>
              <a:rPr lang="en-GB" sz="2400" b="1" dirty="0"/>
              <a:t>play in the Korean War?</a:t>
            </a:r>
          </a:p>
        </p:txBody>
      </p:sp>
      <p:sp>
        <p:nvSpPr>
          <p:cNvPr id="11" name="TextBox 10">
            <a:extLst>
              <a:ext uri="{FF2B5EF4-FFF2-40B4-BE49-F238E27FC236}">
                <a16:creationId xmlns:a16="http://schemas.microsoft.com/office/drawing/2014/main" id="{B5455C42-52D5-D74A-BFE0-6A9C5E961320}"/>
              </a:ext>
            </a:extLst>
          </p:cNvPr>
          <p:cNvSpPr txBox="1"/>
          <p:nvPr/>
        </p:nvSpPr>
        <p:spPr>
          <a:xfrm>
            <a:off x="720000" y="90000"/>
            <a:ext cx="2362185" cy="369332"/>
          </a:xfrm>
          <a:prstGeom prst="rect">
            <a:avLst/>
          </a:prstGeom>
          <a:noFill/>
        </p:spPr>
        <p:txBody>
          <a:bodyPr wrap="none" lIns="0" rtlCol="0">
            <a:spAutoFit/>
          </a:bodyPr>
          <a:lstStyle/>
          <a:p>
            <a:r>
              <a:rPr lang="en-GB" b="1" dirty="0">
                <a:solidFill>
                  <a:schemeClr val="accent5">
                    <a:lumMod val="75000"/>
                  </a:schemeClr>
                </a:solidFill>
              </a:rPr>
              <a:t>Resource sheet 4.2C</a:t>
            </a:r>
          </a:p>
        </p:txBody>
      </p:sp>
    </p:spTree>
    <p:extLst>
      <p:ext uri="{BB962C8B-B14F-4D97-AF65-F5344CB8AC3E}">
        <p14:creationId xmlns:p14="http://schemas.microsoft.com/office/powerpoint/2010/main" val="2088428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20000" y="1080000"/>
            <a:ext cx="10854049" cy="4055671"/>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chor="t" anchorCtr="0">
            <a:no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sz="2000" b="1" dirty="0"/>
              <a:t>Guiding </a:t>
            </a:r>
            <a:r>
              <a:rPr lang="en-GB" sz="2000" b="1"/>
              <a:t>questions:</a:t>
            </a:r>
            <a:br>
              <a:rPr lang="en-GB" sz="2000" b="1"/>
            </a:br>
            <a:endParaRPr lang="en-GB" sz="2000" b="1" dirty="0"/>
          </a:p>
          <a:p>
            <a:pPr marL="514350" indent="-514350" algn="l">
              <a:buAutoNum type="arabicParenR"/>
            </a:pPr>
            <a:r>
              <a:rPr lang="en-GB" sz="2000" dirty="0"/>
              <a:t>Read Source 1. In what ways did Turkish troops contribute to the UN coalition during the Korean War? Bullet-point your ideas using the source.</a:t>
            </a:r>
          </a:p>
          <a:p>
            <a:pPr marL="514350" indent="-514350" algn="l">
              <a:buAutoNum type="arabicParenR"/>
            </a:pPr>
            <a:r>
              <a:rPr lang="en-GB" sz="2000" dirty="0"/>
              <a:t> Look at Source 4. What can you infer from the source about conditions that soldiers faced at the Battle of </a:t>
            </a:r>
            <a:r>
              <a:rPr lang="en-GB" sz="2000" dirty="0" err="1"/>
              <a:t>Kunu-ri</a:t>
            </a:r>
            <a:r>
              <a:rPr lang="en-GB" sz="2000" dirty="0"/>
              <a:t> in November, 1950?</a:t>
            </a:r>
          </a:p>
          <a:p>
            <a:pPr marL="514350" indent="-514350" algn="l">
              <a:buAutoNum type="arabicParenR"/>
            </a:pPr>
            <a:r>
              <a:rPr lang="en-GB" sz="2000" dirty="0"/>
              <a:t>What do Sources 2 and 3 show about the significance of the Turkish contribution to the Korean War? What do they also suggest about the limitations of a multi-national UN army?</a:t>
            </a:r>
          </a:p>
          <a:p>
            <a:pPr marL="514350" indent="-514350" algn="l">
              <a:buAutoNum type="arabicParenR"/>
            </a:pPr>
            <a:r>
              <a:rPr lang="en-GB" sz="2000" dirty="0"/>
              <a:t>What is the attitude of the Turkish officer towards his captors in Source 4?</a:t>
            </a:r>
          </a:p>
          <a:p>
            <a:pPr marL="514350" indent="-514350" algn="l">
              <a:buAutoNum type="arabicParenR"/>
            </a:pPr>
            <a:r>
              <a:rPr lang="en-GB" sz="2000" dirty="0"/>
              <a:t>How useful is Source 5 in understanding the role that Turkish soldiers played in the Korean War?</a:t>
            </a:r>
          </a:p>
          <a:p>
            <a:pPr marL="514350" indent="-514350" algn="l">
              <a:buAutoNum type="arabicParenR"/>
            </a:pPr>
            <a:r>
              <a:rPr lang="en-GB" sz="2000" dirty="0"/>
              <a:t>How far does Source 5 corroborate the claims made about the Turkish soldiers in </a:t>
            </a:r>
            <a:br>
              <a:rPr lang="en-GB" sz="2000" dirty="0"/>
            </a:br>
            <a:r>
              <a:rPr lang="en-GB" sz="2000" dirty="0"/>
              <a:t>Source 6?</a:t>
            </a:r>
            <a:endParaRPr lang="en-GB" sz="2000" b="1" dirty="0"/>
          </a:p>
          <a:p>
            <a:pPr marL="514350" indent="-514350" algn="l">
              <a:buAutoNum type="arabicParenR"/>
            </a:pPr>
            <a:endParaRPr lang="en-GB" sz="2000" dirty="0"/>
          </a:p>
        </p:txBody>
      </p:sp>
      <p:sp>
        <p:nvSpPr>
          <p:cNvPr id="7" name="Title 1">
            <a:extLst>
              <a:ext uri="{FF2B5EF4-FFF2-40B4-BE49-F238E27FC236}">
                <a16:creationId xmlns:a16="http://schemas.microsoft.com/office/drawing/2014/main" id="{B4C2DAA8-AAA3-9743-8AB5-C50C671CF819}"/>
              </a:ext>
            </a:extLst>
          </p:cNvPr>
          <p:cNvSpPr txBox="1">
            <a:spLocks/>
          </p:cNvSpPr>
          <p:nvPr/>
        </p:nvSpPr>
        <p:spPr>
          <a:xfrm>
            <a:off x="720001" y="486000"/>
            <a:ext cx="11194530" cy="464259"/>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0" tIns="0" rIns="0" bIns="0" rtlCol="0" anchor="t" anchorCtr="0">
            <a:no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sz="2400" b="1" dirty="0">
                <a:latin typeface="Arial" panose="020B0604020202020204" pitchFamily="34" charset="0"/>
                <a:cs typeface="Arial" panose="020B0604020202020204" pitchFamily="34" charset="0"/>
              </a:rPr>
              <a:t>Case study 3: Turkey</a:t>
            </a:r>
          </a:p>
        </p:txBody>
      </p:sp>
      <p:sp>
        <p:nvSpPr>
          <p:cNvPr id="8" name="TextBox 7">
            <a:extLst>
              <a:ext uri="{FF2B5EF4-FFF2-40B4-BE49-F238E27FC236}">
                <a16:creationId xmlns:a16="http://schemas.microsoft.com/office/drawing/2014/main" id="{5FA9EA5C-5DAD-EA42-AB4A-CC2D0DD56172}"/>
              </a:ext>
            </a:extLst>
          </p:cNvPr>
          <p:cNvSpPr txBox="1"/>
          <p:nvPr/>
        </p:nvSpPr>
        <p:spPr>
          <a:xfrm>
            <a:off x="720000" y="90000"/>
            <a:ext cx="2362185" cy="369332"/>
          </a:xfrm>
          <a:prstGeom prst="rect">
            <a:avLst/>
          </a:prstGeom>
          <a:noFill/>
        </p:spPr>
        <p:txBody>
          <a:bodyPr wrap="none" lIns="0" rtlCol="0">
            <a:spAutoFit/>
          </a:bodyPr>
          <a:lstStyle/>
          <a:p>
            <a:r>
              <a:rPr lang="en-GB" b="1" dirty="0">
                <a:solidFill>
                  <a:schemeClr val="accent5">
                    <a:lumMod val="75000"/>
                  </a:schemeClr>
                </a:solidFill>
                <a:latin typeface="Arial" panose="020B0604020202020204" pitchFamily="34" charset="0"/>
                <a:cs typeface="Arial" panose="020B0604020202020204" pitchFamily="34" charset="0"/>
              </a:rPr>
              <a:t>Resource sheet 4.2C</a:t>
            </a:r>
          </a:p>
        </p:txBody>
      </p:sp>
    </p:spTree>
    <p:extLst>
      <p:ext uri="{BB962C8B-B14F-4D97-AF65-F5344CB8AC3E}">
        <p14:creationId xmlns:p14="http://schemas.microsoft.com/office/powerpoint/2010/main" val="3695901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20000" y="1080000"/>
            <a:ext cx="10703737" cy="4678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GB" altLang="en-US" sz="1600" dirty="0"/>
              <a:t>The Turkish intervention in Korea was unique in its timeliness and urgency. The 5,000-man Turkish brigade arrived in October 1950 as U.S. forces, then acting as part of a United Nations coalition, were struggling to survive a powerful Communist Chinese offensive. The following month, the brigade managed to halt an onslaught of six Chinese divisions around </a:t>
            </a:r>
            <a:r>
              <a:rPr lang="en-GB" altLang="en-US" sz="1600" dirty="0" err="1"/>
              <a:t>Kunu-ri</a:t>
            </a:r>
            <a:r>
              <a:rPr lang="en-GB" altLang="en-US" sz="1600" dirty="0"/>
              <a:t>. After the brigade helped stabilize the front, the Commander of the UN Coalition Forces, General Douglas MacArthur, said, ‘the Turks are the hero of heroes. There is no impossibility for the Turkish Brigade.’</a:t>
            </a:r>
          </a:p>
          <a:p>
            <a:br>
              <a:rPr lang="en-GB" altLang="en-US" sz="1600" dirty="0"/>
            </a:br>
            <a:r>
              <a:rPr lang="en-GB" altLang="en-US" sz="1600" dirty="0"/>
              <a:t>As the war went on, Turkish soldiers continued to bravely aid UN forces, earning recognition from General Walton H. Walker, commander of the U.S. 8th Army, and President Harry Truman, who awarded the Turkish brigade a Presidential Unit Citation. The prestigious award, given to units of the U.S. Armed Forces and allied countries for extraordinary heroism against an armed enemy, recognized the Turkish brigade’s efforts to save the U.S. 2nd Division from total annihilation, losing 717 men in the process.</a:t>
            </a:r>
          </a:p>
          <a:p>
            <a:br>
              <a:rPr lang="en-GB" altLang="en-US" sz="1600" dirty="0"/>
            </a:br>
            <a:r>
              <a:rPr lang="en-GB" altLang="en-US" sz="1600" dirty="0"/>
              <a:t>Turkey ultimately became the fourth largest military contributor to the UN effort, with a total of 15,000 Turkish troops serving in Korea at various times during the war. The camaraderie on the battlefield led to deep relations between American and Turkish soldiers. After they arrived in Korea, the Turkish troops were trained and equipped by the U.S. Army, giving soldiers and officers several opportunities to strengthen their personal and professional ties.</a:t>
            </a:r>
          </a:p>
          <a:p>
            <a:endParaRPr lang="en-GB" altLang="en-US" sz="1600" b="1" dirty="0">
              <a:solidFill>
                <a:srgbClr val="000000"/>
              </a:solidFill>
            </a:endParaRPr>
          </a:p>
          <a:p>
            <a:r>
              <a:rPr lang="en-GB" altLang="en-US" sz="1600" b="1" dirty="0">
                <a:solidFill>
                  <a:srgbClr val="000000"/>
                </a:solidFill>
              </a:rPr>
              <a:t>Source 1: </a:t>
            </a:r>
            <a:r>
              <a:rPr lang="en-GB" altLang="en-US" sz="1600" dirty="0">
                <a:solidFill>
                  <a:srgbClr val="000000"/>
                </a:solidFill>
              </a:rPr>
              <a:t>Extract from an article ‘</a:t>
            </a:r>
            <a:r>
              <a:rPr lang="en-GB" altLang="en-US" sz="1600" dirty="0"/>
              <a:t>Turkey: Forgotten Ally in a Forgotten War’ (2012) by Richard </a:t>
            </a:r>
            <a:r>
              <a:rPr lang="en-GB" altLang="en-US" sz="1600" dirty="0" err="1"/>
              <a:t>Weitz</a:t>
            </a:r>
            <a:r>
              <a:rPr lang="en-GB" altLang="en-US" sz="1600" dirty="0"/>
              <a:t>, an American political-military analyst.</a:t>
            </a:r>
            <a:endParaRPr lang="en-GB" altLang="en-US" sz="1600" dirty="0">
              <a:solidFill>
                <a:srgbClr val="000000"/>
              </a:solidFill>
            </a:endParaRPr>
          </a:p>
        </p:txBody>
      </p:sp>
      <p:sp>
        <p:nvSpPr>
          <p:cNvPr id="6" name="Title 1">
            <a:extLst>
              <a:ext uri="{FF2B5EF4-FFF2-40B4-BE49-F238E27FC236}">
                <a16:creationId xmlns:a16="http://schemas.microsoft.com/office/drawing/2014/main" id="{0D4A0375-1ED7-2948-AD56-6B40785EF1AA}"/>
              </a:ext>
            </a:extLst>
          </p:cNvPr>
          <p:cNvSpPr txBox="1">
            <a:spLocks/>
          </p:cNvSpPr>
          <p:nvPr/>
        </p:nvSpPr>
        <p:spPr>
          <a:xfrm>
            <a:off x="720001" y="486000"/>
            <a:ext cx="11194530" cy="464259"/>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0" tIns="0" rIns="0" bIns="0" rtlCol="0" anchor="t" anchorCtr="0">
            <a:no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sz="2400" b="1" dirty="0">
                <a:latin typeface="Arial" panose="020B0604020202020204" pitchFamily="34" charset="0"/>
                <a:cs typeface="Arial" panose="020B0604020202020204" pitchFamily="34" charset="0"/>
              </a:rPr>
              <a:t>Case study 3: Turkey</a:t>
            </a:r>
          </a:p>
        </p:txBody>
      </p:sp>
      <p:sp>
        <p:nvSpPr>
          <p:cNvPr id="7" name="TextBox 6">
            <a:extLst>
              <a:ext uri="{FF2B5EF4-FFF2-40B4-BE49-F238E27FC236}">
                <a16:creationId xmlns:a16="http://schemas.microsoft.com/office/drawing/2014/main" id="{DDB04428-8693-5443-8161-C0CB30E32EB8}"/>
              </a:ext>
            </a:extLst>
          </p:cNvPr>
          <p:cNvSpPr txBox="1"/>
          <p:nvPr/>
        </p:nvSpPr>
        <p:spPr>
          <a:xfrm>
            <a:off x="720000" y="90000"/>
            <a:ext cx="2362185" cy="369332"/>
          </a:xfrm>
          <a:prstGeom prst="rect">
            <a:avLst/>
          </a:prstGeom>
          <a:noFill/>
        </p:spPr>
        <p:txBody>
          <a:bodyPr wrap="none" lIns="0" rtlCol="0">
            <a:spAutoFit/>
          </a:bodyPr>
          <a:lstStyle/>
          <a:p>
            <a:r>
              <a:rPr lang="en-GB" b="1" dirty="0">
                <a:solidFill>
                  <a:schemeClr val="accent5">
                    <a:lumMod val="75000"/>
                  </a:schemeClr>
                </a:solidFill>
                <a:latin typeface="Arial" panose="020B0604020202020204" pitchFamily="34" charset="0"/>
                <a:cs typeface="Arial" panose="020B0604020202020204" pitchFamily="34" charset="0"/>
              </a:rPr>
              <a:t>Resource sheet 4.2C</a:t>
            </a:r>
          </a:p>
        </p:txBody>
      </p:sp>
    </p:spTree>
    <p:extLst>
      <p:ext uri="{BB962C8B-B14F-4D97-AF65-F5344CB8AC3E}">
        <p14:creationId xmlns:p14="http://schemas.microsoft.com/office/powerpoint/2010/main" val="238392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What did different women want the vote for?"/>
          <p:cNvSpPr txBox="1">
            <a:spLocks/>
          </p:cNvSpPr>
          <p:nvPr/>
        </p:nvSpPr>
        <p:spPr>
          <a:xfrm>
            <a:off x="6783388" y="1080000"/>
            <a:ext cx="4799012" cy="2973388"/>
          </a:xfrm>
          <a:prstGeom prst="rect">
            <a:avLst/>
          </a:prstGeom>
        </p:spPr>
        <p:txBody>
          <a:bodyPr vert="horz" lIns="0" tIns="0" rIns="0" bIns="0" rtlCol="0" anchor="t"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altLang="en-US" sz="1600" b="1" dirty="0">
                <a:latin typeface="+mn-lt"/>
              </a:rPr>
              <a:t>Source 2: </a:t>
            </a:r>
            <a:r>
              <a:rPr lang="en-GB" altLang="en-US" sz="1600" dirty="0"/>
              <a:t>The leader of the Turkish Brigade, </a:t>
            </a:r>
            <a:br>
              <a:rPr lang="en-GB" altLang="en-US" sz="1600" dirty="0"/>
            </a:br>
            <a:r>
              <a:rPr lang="en-GB" altLang="en-US" sz="1600" dirty="0"/>
              <a:t>Tahsin </a:t>
            </a:r>
            <a:r>
              <a:rPr lang="en-GB" altLang="en-US" sz="1600" dirty="0" err="1"/>
              <a:t>Yazici</a:t>
            </a:r>
            <a:r>
              <a:rPr lang="en-GB" altLang="en-US" sz="1600" dirty="0"/>
              <a:t>, is decorated by the US four-star general Walton Walker, following the action at </a:t>
            </a:r>
            <a:br>
              <a:rPr lang="en-GB" altLang="en-US" sz="1600" dirty="0"/>
            </a:br>
            <a:r>
              <a:rPr lang="en-GB" altLang="en-US" sz="1600" dirty="0" err="1"/>
              <a:t>Kunu-ri</a:t>
            </a:r>
            <a:r>
              <a:rPr lang="en-GB" altLang="en-US" sz="1600" dirty="0"/>
              <a:t> (also known as the Battle of </a:t>
            </a:r>
            <a:r>
              <a:rPr lang="en-GB" altLang="en-US" sz="1600" dirty="0" err="1"/>
              <a:t>Wawon</a:t>
            </a:r>
            <a:r>
              <a:rPr lang="en-GB" altLang="en-US" sz="1600" dirty="0"/>
              <a:t>)</a:t>
            </a:r>
          </a:p>
        </p:txBody>
      </p:sp>
      <p:pic>
        <p:nvPicPr>
          <p:cNvPr id="6"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20000" y="1080000"/>
            <a:ext cx="5621388" cy="4429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1">
            <a:extLst>
              <a:ext uri="{FF2B5EF4-FFF2-40B4-BE49-F238E27FC236}">
                <a16:creationId xmlns:a16="http://schemas.microsoft.com/office/drawing/2014/main" id="{A2158BA6-8E0A-9E4E-88F9-4786C0B45EE6}"/>
              </a:ext>
            </a:extLst>
          </p:cNvPr>
          <p:cNvSpPr txBox="1">
            <a:spLocks/>
          </p:cNvSpPr>
          <p:nvPr/>
        </p:nvSpPr>
        <p:spPr>
          <a:xfrm>
            <a:off x="720001" y="486000"/>
            <a:ext cx="11194530" cy="464259"/>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0" tIns="0" rIns="0" bIns="0" rtlCol="0" anchor="t" anchorCtr="0">
            <a:no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sz="2400" b="1" dirty="0">
                <a:latin typeface="Arial" panose="020B0604020202020204" pitchFamily="34" charset="0"/>
                <a:cs typeface="Arial" panose="020B0604020202020204" pitchFamily="34" charset="0"/>
              </a:rPr>
              <a:t>Case study 3: Turkey</a:t>
            </a:r>
          </a:p>
        </p:txBody>
      </p:sp>
      <p:sp>
        <p:nvSpPr>
          <p:cNvPr id="9" name="TextBox 8">
            <a:extLst>
              <a:ext uri="{FF2B5EF4-FFF2-40B4-BE49-F238E27FC236}">
                <a16:creationId xmlns:a16="http://schemas.microsoft.com/office/drawing/2014/main" id="{321B8245-7FAC-0643-8C19-F1D99161E862}"/>
              </a:ext>
            </a:extLst>
          </p:cNvPr>
          <p:cNvSpPr txBox="1"/>
          <p:nvPr/>
        </p:nvSpPr>
        <p:spPr>
          <a:xfrm>
            <a:off x="720000" y="90000"/>
            <a:ext cx="2362185" cy="369332"/>
          </a:xfrm>
          <a:prstGeom prst="rect">
            <a:avLst/>
          </a:prstGeom>
          <a:noFill/>
        </p:spPr>
        <p:txBody>
          <a:bodyPr wrap="none" lIns="0" rtlCol="0">
            <a:spAutoFit/>
          </a:bodyPr>
          <a:lstStyle/>
          <a:p>
            <a:r>
              <a:rPr lang="en-GB" b="1" dirty="0">
                <a:solidFill>
                  <a:schemeClr val="accent5">
                    <a:lumMod val="75000"/>
                  </a:schemeClr>
                </a:solidFill>
                <a:latin typeface="Arial" panose="020B0604020202020204" pitchFamily="34" charset="0"/>
                <a:cs typeface="Arial" panose="020B0604020202020204" pitchFamily="34" charset="0"/>
              </a:rPr>
              <a:t>Resource sheet 4.2C</a:t>
            </a:r>
          </a:p>
        </p:txBody>
      </p:sp>
    </p:spTree>
    <p:extLst>
      <p:ext uri="{BB962C8B-B14F-4D97-AF65-F5344CB8AC3E}">
        <p14:creationId xmlns:p14="http://schemas.microsoft.com/office/powerpoint/2010/main" val="3661675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What did different women want the vote for?"/>
          <p:cNvSpPr txBox="1">
            <a:spLocks/>
          </p:cNvSpPr>
          <p:nvPr/>
        </p:nvSpPr>
        <p:spPr>
          <a:xfrm>
            <a:off x="720000" y="1080000"/>
            <a:ext cx="10600267" cy="3938588"/>
          </a:xfrm>
          <a:prstGeom prst="rect">
            <a:avLst/>
          </a:prstGeom>
        </p:spPr>
        <p:txBody>
          <a:bodyPr vert="horz" lIns="0" tIns="0" rIns="0" bIns="0" rtlCol="0" anchor="t"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altLang="en-US" sz="2000" dirty="0">
                <a:latin typeface="+mn-lt"/>
              </a:rPr>
              <a:t>Their commander, aging Brig. Gen. </a:t>
            </a:r>
            <a:r>
              <a:rPr lang="en-GB" altLang="en-US" sz="2000" dirty="0" err="1">
                <a:latin typeface="+mn-lt"/>
              </a:rPr>
              <a:t>Yazici</a:t>
            </a:r>
            <a:r>
              <a:rPr lang="en-GB" altLang="en-US" sz="2000" dirty="0">
                <a:latin typeface="+mn-lt"/>
              </a:rPr>
              <a:t>, was highly regarded in the Turkish military establishment and willingly stepped down a rank in order to command the first contingent of Turks in Korea. He had only one drawback – no real command of English – yet he was attached to an American division. Later, that lack of language proficiency would prove to be a major hindrance to his understanding of orders and troop deployments.</a:t>
            </a:r>
          </a:p>
          <a:p>
            <a:pPr algn="l"/>
            <a:endParaRPr lang="en-GB" altLang="en-US" sz="2000" dirty="0">
              <a:latin typeface="+mn-lt"/>
            </a:endParaRPr>
          </a:p>
          <a:p>
            <a:pPr algn="l"/>
            <a:r>
              <a:rPr lang="en-GB" altLang="en-US" sz="1600" b="1" dirty="0">
                <a:latin typeface="+mn-lt"/>
              </a:rPr>
              <a:t>Source 3: </a:t>
            </a:r>
            <a:r>
              <a:rPr lang="en-GB" altLang="en-US" sz="1600" dirty="0">
                <a:latin typeface="+mn-lt"/>
              </a:rPr>
              <a:t>From an article featured in </a:t>
            </a:r>
            <a:r>
              <a:rPr lang="en-GB" altLang="en-US" sz="1600" i="1" dirty="0">
                <a:latin typeface="+mn-lt"/>
              </a:rPr>
              <a:t>Military History </a:t>
            </a:r>
            <a:r>
              <a:rPr lang="en-GB" altLang="en-US" sz="1600" dirty="0">
                <a:latin typeface="+mn-lt"/>
              </a:rPr>
              <a:t>(December 1997)</a:t>
            </a:r>
          </a:p>
        </p:txBody>
      </p:sp>
      <p:sp>
        <p:nvSpPr>
          <p:cNvPr id="6" name="Title 1">
            <a:extLst>
              <a:ext uri="{FF2B5EF4-FFF2-40B4-BE49-F238E27FC236}">
                <a16:creationId xmlns:a16="http://schemas.microsoft.com/office/drawing/2014/main" id="{97628D7A-7148-A241-AD55-77F38A80AB5E}"/>
              </a:ext>
            </a:extLst>
          </p:cNvPr>
          <p:cNvSpPr txBox="1">
            <a:spLocks/>
          </p:cNvSpPr>
          <p:nvPr/>
        </p:nvSpPr>
        <p:spPr>
          <a:xfrm>
            <a:off x="720001" y="486000"/>
            <a:ext cx="11194530" cy="464259"/>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0" tIns="0" rIns="0" bIns="0" rtlCol="0" anchor="t" anchorCtr="0">
            <a:no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sz="2400" b="1" dirty="0">
                <a:latin typeface="Arial" panose="020B0604020202020204" pitchFamily="34" charset="0"/>
                <a:cs typeface="Arial" panose="020B0604020202020204" pitchFamily="34" charset="0"/>
              </a:rPr>
              <a:t>Case study 3: Turkey</a:t>
            </a:r>
          </a:p>
        </p:txBody>
      </p:sp>
      <p:sp>
        <p:nvSpPr>
          <p:cNvPr id="7" name="TextBox 6">
            <a:extLst>
              <a:ext uri="{FF2B5EF4-FFF2-40B4-BE49-F238E27FC236}">
                <a16:creationId xmlns:a16="http://schemas.microsoft.com/office/drawing/2014/main" id="{E9079CA9-D9E7-5742-990F-7ADE7FC1EC13}"/>
              </a:ext>
            </a:extLst>
          </p:cNvPr>
          <p:cNvSpPr txBox="1"/>
          <p:nvPr/>
        </p:nvSpPr>
        <p:spPr>
          <a:xfrm>
            <a:off x="720000" y="90000"/>
            <a:ext cx="2362185" cy="369332"/>
          </a:xfrm>
          <a:prstGeom prst="rect">
            <a:avLst/>
          </a:prstGeom>
          <a:noFill/>
        </p:spPr>
        <p:txBody>
          <a:bodyPr wrap="none" lIns="0" rtlCol="0">
            <a:spAutoFit/>
          </a:bodyPr>
          <a:lstStyle/>
          <a:p>
            <a:r>
              <a:rPr lang="en-GB" b="1" dirty="0">
                <a:solidFill>
                  <a:schemeClr val="accent5">
                    <a:lumMod val="75000"/>
                  </a:schemeClr>
                </a:solidFill>
                <a:latin typeface="Arial" panose="020B0604020202020204" pitchFamily="34" charset="0"/>
                <a:cs typeface="Arial" panose="020B0604020202020204" pitchFamily="34" charset="0"/>
              </a:rPr>
              <a:t>Resource sheet 4.2C</a:t>
            </a:r>
          </a:p>
        </p:txBody>
      </p:sp>
    </p:spTree>
    <p:extLst>
      <p:ext uri="{BB962C8B-B14F-4D97-AF65-F5344CB8AC3E}">
        <p14:creationId xmlns:p14="http://schemas.microsoft.com/office/powerpoint/2010/main" val="2060238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What did different women want the vote for?"/>
          <p:cNvSpPr txBox="1">
            <a:spLocks/>
          </p:cNvSpPr>
          <p:nvPr/>
        </p:nvSpPr>
        <p:spPr>
          <a:xfrm>
            <a:off x="7289998" y="1232398"/>
            <a:ext cx="4016829" cy="2410234"/>
          </a:xfrm>
          <a:prstGeom prst="rect">
            <a:avLst/>
          </a:prstGeom>
        </p:spPr>
        <p:txBody>
          <a:bodyPr vert="horz" lIns="91440" tIns="45720" rIns="91440" bIns="45720" rtlCol="0" anchor="t"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altLang="en-US" sz="1600" b="1" dirty="0"/>
              <a:t>Source 4: </a:t>
            </a:r>
            <a:r>
              <a:rPr lang="en-GB" altLang="en-US" sz="1600" dirty="0"/>
              <a:t>This photograph shows UN troops in action near </a:t>
            </a:r>
            <a:r>
              <a:rPr lang="en-GB" altLang="en-US" sz="1600" dirty="0" err="1"/>
              <a:t>Kunu-ri</a:t>
            </a:r>
            <a:r>
              <a:rPr lang="en-GB" altLang="en-US" sz="1600" dirty="0"/>
              <a:t>, where Turkish troops played a key role in securing the UN frontline as part of the Battle of </a:t>
            </a:r>
            <a:r>
              <a:rPr lang="en-GB" altLang="en-US" sz="1600" dirty="0" err="1"/>
              <a:t>Ch’ongCh’on</a:t>
            </a:r>
            <a:r>
              <a:rPr lang="en-GB" altLang="en-US" sz="1600" dirty="0"/>
              <a:t> River </a:t>
            </a:r>
          </a:p>
        </p:txBody>
      </p:sp>
      <p:pic>
        <p:nvPicPr>
          <p:cNvPr id="3" name="Picture 2"/>
          <p:cNvPicPr>
            <a:picLocks noChangeAspect="1"/>
          </p:cNvPicPr>
          <p:nvPr/>
        </p:nvPicPr>
        <p:blipFill>
          <a:blip r:embed="rId3"/>
          <a:stretch>
            <a:fillRect/>
          </a:stretch>
        </p:blipFill>
        <p:spPr>
          <a:xfrm>
            <a:off x="720000" y="1232398"/>
            <a:ext cx="6322990" cy="5005116"/>
          </a:xfrm>
          <a:prstGeom prst="rect">
            <a:avLst/>
          </a:prstGeom>
        </p:spPr>
      </p:pic>
      <p:sp>
        <p:nvSpPr>
          <p:cNvPr id="7" name="Title 1">
            <a:extLst>
              <a:ext uri="{FF2B5EF4-FFF2-40B4-BE49-F238E27FC236}">
                <a16:creationId xmlns:a16="http://schemas.microsoft.com/office/drawing/2014/main" id="{34B6CE53-988A-644D-9484-65D2D8BBB035}"/>
              </a:ext>
            </a:extLst>
          </p:cNvPr>
          <p:cNvSpPr txBox="1">
            <a:spLocks/>
          </p:cNvSpPr>
          <p:nvPr/>
        </p:nvSpPr>
        <p:spPr>
          <a:xfrm>
            <a:off x="720001" y="486000"/>
            <a:ext cx="11194530" cy="464259"/>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0" tIns="0" rIns="0" bIns="0" rtlCol="0" anchor="t" anchorCtr="0">
            <a:no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sz="2400" b="1" dirty="0">
                <a:latin typeface="Arial" panose="020B0604020202020204" pitchFamily="34" charset="0"/>
                <a:cs typeface="Arial" panose="020B0604020202020204" pitchFamily="34" charset="0"/>
              </a:rPr>
              <a:t>Case study 3: Turkey</a:t>
            </a:r>
          </a:p>
        </p:txBody>
      </p:sp>
      <p:sp>
        <p:nvSpPr>
          <p:cNvPr id="8" name="TextBox 7">
            <a:extLst>
              <a:ext uri="{FF2B5EF4-FFF2-40B4-BE49-F238E27FC236}">
                <a16:creationId xmlns:a16="http://schemas.microsoft.com/office/drawing/2014/main" id="{68D7F595-BDEE-A746-BC5A-DD12EFCD3D57}"/>
              </a:ext>
            </a:extLst>
          </p:cNvPr>
          <p:cNvSpPr txBox="1"/>
          <p:nvPr/>
        </p:nvSpPr>
        <p:spPr>
          <a:xfrm>
            <a:off x="720000" y="90000"/>
            <a:ext cx="2362185" cy="369332"/>
          </a:xfrm>
          <a:prstGeom prst="rect">
            <a:avLst/>
          </a:prstGeom>
          <a:noFill/>
        </p:spPr>
        <p:txBody>
          <a:bodyPr wrap="none" lIns="0" rtlCol="0">
            <a:spAutoFit/>
          </a:bodyPr>
          <a:lstStyle/>
          <a:p>
            <a:r>
              <a:rPr lang="en-GB" b="1" dirty="0">
                <a:solidFill>
                  <a:schemeClr val="accent5">
                    <a:lumMod val="75000"/>
                  </a:schemeClr>
                </a:solidFill>
                <a:latin typeface="Arial" panose="020B0604020202020204" pitchFamily="34" charset="0"/>
                <a:cs typeface="Arial" panose="020B0604020202020204" pitchFamily="34" charset="0"/>
              </a:rPr>
              <a:t>Resource sheet 4.2C</a:t>
            </a:r>
          </a:p>
        </p:txBody>
      </p:sp>
    </p:spTree>
    <p:extLst>
      <p:ext uri="{BB962C8B-B14F-4D97-AF65-F5344CB8AC3E}">
        <p14:creationId xmlns:p14="http://schemas.microsoft.com/office/powerpoint/2010/main" val="2575990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What did different women want the vote for?"/>
          <p:cNvSpPr txBox="1">
            <a:spLocks/>
          </p:cNvSpPr>
          <p:nvPr/>
        </p:nvSpPr>
        <p:spPr>
          <a:xfrm>
            <a:off x="795865" y="1080000"/>
            <a:ext cx="10600267" cy="4978400"/>
          </a:xfrm>
          <a:prstGeom prst="rect">
            <a:avLst/>
          </a:prstGeom>
        </p:spPr>
        <p:txBody>
          <a:bodyPr vert="horz" lIns="0" tIns="0" rIns="0" bIns="0" rtlCol="0" anchor="t"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altLang="en-US" sz="2000" dirty="0"/>
              <a:t>‘I told the Chinese commander of the camp that I was in charge of my group. If he wanted anything done, he was to come to me, and I would see that it was done. If he removed me, the responsibility would fall not on him but on the man next below me, and after that on the man below him. And so on, down through the ranks, until there were only two privates left. Then the senior private would be in charge. They could kill us, I told him, but they couldn't make us do what we didn't want to do.</a:t>
            </a:r>
          </a:p>
          <a:p>
            <a:pPr algn="l"/>
            <a:endParaRPr lang="en-GB" altLang="en-US" sz="2000" dirty="0"/>
          </a:p>
          <a:p>
            <a:pPr algn="l"/>
            <a:r>
              <a:rPr lang="en-GB" altLang="en-US" sz="2000" dirty="0"/>
              <a:t>Discipline was our salvation, and we all knew it. If a Turk had questioned an order from his superior to share his food or lift a [stretcher], the way I understand some of your men did, he would literally have had his teeth knocked in. Not by his superior, either, but by the Turk nearest to him. The Communists made attempts to indoctrinate [us]… but they failed completely, and eventually gave up.’</a:t>
            </a:r>
            <a:br>
              <a:rPr lang="en-GB" altLang="en-US" sz="2000" dirty="0"/>
            </a:br>
            <a:endParaRPr lang="en-GB" altLang="en-US" sz="2000" dirty="0">
              <a:latin typeface="+mn-lt"/>
            </a:endParaRPr>
          </a:p>
          <a:p>
            <a:pPr algn="l"/>
            <a:r>
              <a:rPr lang="en-GB" altLang="en-US" sz="1600" b="1" dirty="0">
                <a:latin typeface="+mn-lt"/>
              </a:rPr>
              <a:t>Source 5: </a:t>
            </a:r>
            <a:r>
              <a:rPr lang="en-GB" altLang="en-US" sz="1600" dirty="0">
                <a:latin typeface="+mn-lt"/>
              </a:rPr>
              <a:t>A Turkish officer’s account of his experience as a POW in the Korean War</a:t>
            </a:r>
          </a:p>
        </p:txBody>
      </p:sp>
      <p:sp>
        <p:nvSpPr>
          <p:cNvPr id="6" name="Title 1">
            <a:extLst>
              <a:ext uri="{FF2B5EF4-FFF2-40B4-BE49-F238E27FC236}">
                <a16:creationId xmlns:a16="http://schemas.microsoft.com/office/drawing/2014/main" id="{5D397F52-ABFF-5940-B19B-6DBEFDE1828C}"/>
              </a:ext>
            </a:extLst>
          </p:cNvPr>
          <p:cNvSpPr txBox="1">
            <a:spLocks/>
          </p:cNvSpPr>
          <p:nvPr/>
        </p:nvSpPr>
        <p:spPr>
          <a:xfrm>
            <a:off x="720001" y="486000"/>
            <a:ext cx="11194530" cy="464259"/>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0" tIns="0" rIns="0" bIns="0" rtlCol="0" anchor="t" anchorCtr="0">
            <a:no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sz="2400" b="1" dirty="0">
                <a:latin typeface="Arial" panose="020B0604020202020204" pitchFamily="34" charset="0"/>
                <a:cs typeface="Arial" panose="020B0604020202020204" pitchFamily="34" charset="0"/>
              </a:rPr>
              <a:t>Case study 3: Turkey</a:t>
            </a:r>
          </a:p>
        </p:txBody>
      </p:sp>
      <p:sp>
        <p:nvSpPr>
          <p:cNvPr id="7" name="TextBox 6">
            <a:extLst>
              <a:ext uri="{FF2B5EF4-FFF2-40B4-BE49-F238E27FC236}">
                <a16:creationId xmlns:a16="http://schemas.microsoft.com/office/drawing/2014/main" id="{876EE3FB-A5C7-9C4F-9BAA-5B9B6F39FEB3}"/>
              </a:ext>
            </a:extLst>
          </p:cNvPr>
          <p:cNvSpPr txBox="1"/>
          <p:nvPr/>
        </p:nvSpPr>
        <p:spPr>
          <a:xfrm>
            <a:off x="720000" y="90000"/>
            <a:ext cx="2362185" cy="369332"/>
          </a:xfrm>
          <a:prstGeom prst="rect">
            <a:avLst/>
          </a:prstGeom>
          <a:noFill/>
        </p:spPr>
        <p:txBody>
          <a:bodyPr wrap="none" lIns="0" rtlCol="0">
            <a:spAutoFit/>
          </a:bodyPr>
          <a:lstStyle/>
          <a:p>
            <a:r>
              <a:rPr lang="en-GB" b="1" dirty="0">
                <a:solidFill>
                  <a:schemeClr val="accent5">
                    <a:lumMod val="75000"/>
                  </a:schemeClr>
                </a:solidFill>
                <a:latin typeface="Arial" panose="020B0604020202020204" pitchFamily="34" charset="0"/>
                <a:cs typeface="Arial" panose="020B0604020202020204" pitchFamily="34" charset="0"/>
              </a:rPr>
              <a:t>Resource sheet 4.2C</a:t>
            </a:r>
          </a:p>
        </p:txBody>
      </p:sp>
    </p:spTree>
    <p:extLst>
      <p:ext uri="{BB962C8B-B14F-4D97-AF65-F5344CB8AC3E}">
        <p14:creationId xmlns:p14="http://schemas.microsoft.com/office/powerpoint/2010/main" val="1943808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What did different women want the vote for?"/>
          <p:cNvSpPr txBox="1">
            <a:spLocks/>
          </p:cNvSpPr>
          <p:nvPr/>
        </p:nvSpPr>
        <p:spPr>
          <a:xfrm>
            <a:off x="795865" y="1080000"/>
            <a:ext cx="10600267" cy="4978400"/>
          </a:xfrm>
          <a:prstGeom prst="rect">
            <a:avLst/>
          </a:prstGeom>
        </p:spPr>
        <p:txBody>
          <a:bodyPr vert="horz" lIns="0" tIns="0" rIns="0" bIns="0" rtlCol="0" anchor="t"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altLang="en-US" sz="2000" dirty="0">
                <a:latin typeface="+mn-lt"/>
              </a:rPr>
              <a:t>When a Turk got sick, the rest nursed him to health. If he was ordered to the hospital, two well Turks went along to minister to him hand and foot and to carry him back to the compound when he was discharged. At mealtime two Turks were dispatched to carry the food back, and it was divided equally down to the last morsel. There was no hogging, no rule of dog eat dog, not ever. Death by ‘give-up-it is’ was impossible. While an American might curl up alone at night and die in the bitter cold, the Turks all piled together in one corner of their cell, and every hour the two on the outside would rotate to the </a:t>
            </a:r>
            <a:r>
              <a:rPr lang="en-GB" altLang="en-US" sz="2000" dirty="0" err="1">
                <a:latin typeface="+mn-lt"/>
              </a:rPr>
              <a:t>center</a:t>
            </a:r>
            <a:r>
              <a:rPr lang="en-GB" altLang="en-US" sz="2000" dirty="0">
                <a:latin typeface="+mn-lt"/>
              </a:rPr>
              <a:t> of the pile. The Chinese guards actually grew to fear their Turkish prisoners, as they watched the interminable wrestling matches which kept them so tough – and, paradoxically, so loyal to one another.</a:t>
            </a:r>
            <a:br>
              <a:rPr lang="en-GB" altLang="en-US" sz="2000" dirty="0">
                <a:latin typeface="+mn-lt"/>
              </a:rPr>
            </a:br>
            <a:endParaRPr lang="en-GB" altLang="en-US" sz="2000" dirty="0">
              <a:latin typeface="+mn-lt"/>
            </a:endParaRPr>
          </a:p>
          <a:p>
            <a:pPr algn="l"/>
            <a:r>
              <a:rPr lang="en-GB" altLang="en-US" sz="1600" b="1" dirty="0">
                <a:latin typeface="+mn-lt"/>
              </a:rPr>
              <a:t>Source 6: </a:t>
            </a:r>
            <a:r>
              <a:rPr lang="en-GB" altLang="en-US" sz="1600" dirty="0">
                <a:latin typeface="+mn-lt"/>
              </a:rPr>
              <a:t>Extract from ‘The Wrestling Turks and American Military Morale in the Korean War’</a:t>
            </a:r>
            <a:r>
              <a:rPr lang="en-GB" altLang="en-US" sz="1600" i="1" dirty="0">
                <a:latin typeface="+mn-lt"/>
              </a:rPr>
              <a:t> </a:t>
            </a:r>
            <a:r>
              <a:rPr lang="en-GB" altLang="en-US" sz="1600" dirty="0">
                <a:latin typeface="+mn-lt"/>
              </a:rPr>
              <a:t>from the Turkish Cultural Foundation website</a:t>
            </a:r>
          </a:p>
        </p:txBody>
      </p:sp>
      <p:sp>
        <p:nvSpPr>
          <p:cNvPr id="6" name="Title 1">
            <a:extLst>
              <a:ext uri="{FF2B5EF4-FFF2-40B4-BE49-F238E27FC236}">
                <a16:creationId xmlns:a16="http://schemas.microsoft.com/office/drawing/2014/main" id="{0EEBB0BB-E16F-0E45-AF4F-A7C4C9D1EE3B}"/>
              </a:ext>
            </a:extLst>
          </p:cNvPr>
          <p:cNvSpPr txBox="1">
            <a:spLocks/>
          </p:cNvSpPr>
          <p:nvPr/>
        </p:nvSpPr>
        <p:spPr>
          <a:xfrm>
            <a:off x="720001" y="486000"/>
            <a:ext cx="11194530" cy="464259"/>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0" tIns="0" rIns="0" bIns="0" rtlCol="0" anchor="t" anchorCtr="0">
            <a:no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sz="2400" b="1" dirty="0">
                <a:latin typeface="Arial" panose="020B0604020202020204" pitchFamily="34" charset="0"/>
                <a:cs typeface="Arial" panose="020B0604020202020204" pitchFamily="34" charset="0"/>
              </a:rPr>
              <a:t>Case study 3</a:t>
            </a:r>
            <a:r>
              <a:rPr lang="en-GB" sz="2400" b="1">
                <a:latin typeface="Arial" panose="020B0604020202020204" pitchFamily="34" charset="0"/>
                <a:cs typeface="Arial" panose="020B0604020202020204" pitchFamily="34" charset="0"/>
              </a:rPr>
              <a:t>: Turkey</a:t>
            </a:r>
            <a:endParaRPr lang="en-GB" sz="2400" b="1"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5D31D6B9-A6F9-BC49-B653-94AEA7B8EFEE}"/>
              </a:ext>
            </a:extLst>
          </p:cNvPr>
          <p:cNvSpPr txBox="1"/>
          <p:nvPr/>
        </p:nvSpPr>
        <p:spPr>
          <a:xfrm>
            <a:off x="720000" y="90000"/>
            <a:ext cx="2362185" cy="369332"/>
          </a:xfrm>
          <a:prstGeom prst="rect">
            <a:avLst/>
          </a:prstGeom>
          <a:noFill/>
        </p:spPr>
        <p:txBody>
          <a:bodyPr wrap="none" lIns="0" rtlCol="0">
            <a:spAutoFit/>
          </a:bodyPr>
          <a:lstStyle/>
          <a:p>
            <a:r>
              <a:rPr lang="en-GB" b="1" dirty="0">
                <a:solidFill>
                  <a:schemeClr val="accent5">
                    <a:lumMod val="75000"/>
                  </a:schemeClr>
                </a:solidFill>
                <a:latin typeface="Arial" panose="020B0604020202020204" pitchFamily="34" charset="0"/>
                <a:cs typeface="Arial" panose="020B0604020202020204" pitchFamily="34" charset="0"/>
              </a:rPr>
              <a:t>Resource sheet 4.2C</a:t>
            </a:r>
          </a:p>
        </p:txBody>
      </p:sp>
    </p:spTree>
    <p:extLst>
      <p:ext uri="{BB962C8B-B14F-4D97-AF65-F5344CB8AC3E}">
        <p14:creationId xmlns:p14="http://schemas.microsoft.com/office/powerpoint/2010/main" val="27488082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467</TotalTime>
  <Words>1239</Words>
  <Application>Microsoft Office PowerPoint</Application>
  <PresentationFormat>Widescreen</PresentationFormat>
  <Paragraphs>60</Paragraphs>
  <Slides>8</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Arial Rounded MT</vt:lpstr>
      <vt:lpstr>Calibri</vt:lpstr>
      <vt:lpstr>Helvetica Neue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Worthing High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Jacob Keet</dc:creator>
  <cp:lastModifiedBy>Maheema Chanrai</cp:lastModifiedBy>
  <cp:revision>44</cp:revision>
  <dcterms:created xsi:type="dcterms:W3CDTF">2020-01-17T20:38:12Z</dcterms:created>
  <dcterms:modified xsi:type="dcterms:W3CDTF">2020-06-26T11:32:26Z</dcterms:modified>
</cp:coreProperties>
</file>