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6" r:id="rId2"/>
    <p:sldId id="265" r:id="rId3"/>
    <p:sldId id="264" r:id="rId4"/>
    <p:sldId id="263" r:id="rId5"/>
    <p:sldId id="262" r:id="rId6"/>
    <p:sldId id="261" r:id="rId7"/>
    <p:sldId id="260" r:id="rId8"/>
    <p:sldId id="259" r:id="rId9"/>
    <p:sldId id="258" r:id="rId10"/>
    <p:sldId id="2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d0ef0f6f25eef9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21" autoAdjust="0"/>
    <p:restoredTop sz="82976" autoAdjust="0"/>
  </p:normalViewPr>
  <p:slideViewPr>
    <p:cSldViewPr snapToGrid="0">
      <p:cViewPr varScale="1">
        <p:scale>
          <a:sx n="55" d="100"/>
          <a:sy n="55" d="100"/>
        </p:scale>
        <p:origin x="96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05T11:22:14.400" idx="1">
    <p:pos x="7680" y="0"/>
    <p:text>Vicki, thanks for the spotting the citation for this info in the notes of the PP version of this slide. I have added in here and in the presentation to the slide itself</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15EA99-30C4-450B-9DFB-1635D32BCA1B}" type="datetimeFigureOut">
              <a:rPr lang="en-US"/>
              <a:t>6/26/2020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52510-611A-4C17-9B4F-A28AE0C03447}" type="slidenum">
              <a:rPr lang="en-US"/>
              <a:t>‹#›</a:t>
            </a:fld>
            <a:endParaRPr lang="en-US"/>
          </a:p>
        </p:txBody>
      </p:sp>
    </p:spTree>
    <p:extLst>
      <p:ext uri="{BB962C8B-B14F-4D97-AF65-F5344CB8AC3E}">
        <p14:creationId xmlns:p14="http://schemas.microsoft.com/office/powerpoint/2010/main" val="1077325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Chinese government, https://en.wikipedia.org/wiki/File:1950s_Chinese_propaganda_poster_against_American_biowarfare.jpg</a:t>
            </a:r>
          </a:p>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3</a:t>
            </a:fld>
            <a:endParaRPr lang="en-US"/>
          </a:p>
        </p:txBody>
      </p:sp>
    </p:spTree>
    <p:extLst>
      <p:ext uri="{BB962C8B-B14F-4D97-AF65-F5344CB8AC3E}">
        <p14:creationId xmlns:p14="http://schemas.microsoft.com/office/powerpoint/2010/main" val="1419041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cs typeface="Calibri" panose="020F0502020204030204"/>
              </a:rPr>
              <a:t>Image: Chinese government, https://commons.wikimedia.org/wiki/File:1952-03_%E6%9C%9D%E9%B2%9C%E6%88%98%E4%BA%89%E7%BE%8E%E5%86%9B%E6%8A%95%E6%94%BE%E5%B8%A6%E6%9C%89%E7%BB%86%E8%8F%8C%E7%9A%84%E8%B7%B3%E8%9A%A4.png </a:t>
            </a:r>
            <a:endParaRPr lang="en-US" dirty="0">
              <a:cs typeface="Calibri" panose="020F0502020204030204"/>
            </a:endParaRPr>
          </a:p>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4</a:t>
            </a:fld>
            <a:endParaRPr lang="en-US"/>
          </a:p>
        </p:txBody>
      </p:sp>
    </p:spTree>
    <p:extLst>
      <p:ext uri="{BB962C8B-B14F-4D97-AF65-F5344CB8AC3E}">
        <p14:creationId xmlns:p14="http://schemas.microsoft.com/office/powerpoint/2010/main" val="1206311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Citation from Ruth </a:t>
            </a:r>
            <a:r>
              <a:rPr lang="en-GB" dirty="0" err="1"/>
              <a:t>Rogaski</a:t>
            </a:r>
            <a:r>
              <a:rPr lang="en-GB" dirty="0"/>
              <a:t>, Nature Annihilation and Modernity Journal of Asian Studies 61.2 (2002)</a:t>
            </a:r>
          </a:p>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8</a:t>
            </a:fld>
            <a:endParaRPr lang="en-US"/>
          </a:p>
        </p:txBody>
      </p:sp>
    </p:spTree>
    <p:extLst>
      <p:ext uri="{BB962C8B-B14F-4D97-AF65-F5344CB8AC3E}">
        <p14:creationId xmlns:p14="http://schemas.microsoft.com/office/powerpoint/2010/main" val="2142488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https://</a:t>
            </a:r>
            <a:r>
              <a:rPr lang="en-GB" dirty="0" err="1"/>
              <a:t>digitalarchive.wilsoncenter.org</a:t>
            </a:r>
            <a:r>
              <a:rPr lang="en-GB" dirty="0"/>
              <a:t>/document/113748</a:t>
            </a:r>
          </a:p>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10</a:t>
            </a:fld>
            <a:endParaRPr lang="en-US"/>
          </a:p>
        </p:txBody>
      </p:sp>
    </p:spTree>
    <p:extLst>
      <p:ext uri="{BB962C8B-B14F-4D97-AF65-F5344CB8AC3E}">
        <p14:creationId xmlns:p14="http://schemas.microsoft.com/office/powerpoint/2010/main" val="50966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6/26/2020</a:t>
            </a:fld>
            <a:endParaRPr lang="en-US"/>
          </a:p>
        </p:txBody>
      </p:sp>
    </p:spTree>
    <p:extLst>
      <p:ext uri="{BB962C8B-B14F-4D97-AF65-F5344CB8AC3E}">
        <p14:creationId xmlns:p14="http://schemas.microsoft.com/office/powerpoint/2010/main" val="23853878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TextBox 6">
            <a:extLst>
              <a:ext uri="{FF2B5EF4-FFF2-40B4-BE49-F238E27FC236}">
                <a16:creationId xmlns:a16="http://schemas.microsoft.com/office/drawing/2014/main" id="{2EF15737-0E6D-DB48-8171-A48ECC231BB0}"/>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6.2</a:t>
            </a:r>
          </a:p>
        </p:txBody>
      </p:sp>
      <p:sp>
        <p:nvSpPr>
          <p:cNvPr id="10" name="Rectangle 9">
            <a:extLst>
              <a:ext uri="{FF2B5EF4-FFF2-40B4-BE49-F238E27FC236}">
                <a16:creationId xmlns:a16="http://schemas.microsoft.com/office/drawing/2014/main" id="{6E7F9B21-E6BC-E345-80D2-82B315AD25FA}"/>
              </a:ext>
            </a:extLst>
          </p:cNvPr>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CE86B424-3A2D-634A-8B76-04D362A3004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pic>
        <p:nvPicPr>
          <p:cNvPr id="19" name="Picture 18">
            <a:extLst>
              <a:ext uri="{FF2B5EF4-FFF2-40B4-BE49-F238E27FC236}">
                <a16:creationId xmlns:a16="http://schemas.microsoft.com/office/drawing/2014/main" id="{3CC0E336-C6FB-464D-971D-6DF0BC9915E0}"/>
              </a:ext>
            </a:extLst>
          </p:cNvPr>
          <p:cNvPicPr>
            <a:picLocks noChangeAspect="1"/>
          </p:cNvPicPr>
          <p:nvPr userDrawn="1"/>
        </p:nvPicPr>
        <p:blipFill>
          <a:blip r:embed="rId4"/>
          <a:stretch>
            <a:fillRect/>
          </a:stretch>
        </p:blipFill>
        <p:spPr>
          <a:xfrm>
            <a:off x="10051072" y="5863414"/>
            <a:ext cx="1087384" cy="713231"/>
          </a:xfrm>
          <a:prstGeom prst="rect">
            <a:avLst/>
          </a:prstGeom>
        </p:spPr>
      </p:pic>
      <p:pic>
        <p:nvPicPr>
          <p:cNvPr id="20" name="Picture 19">
            <a:extLst>
              <a:ext uri="{FF2B5EF4-FFF2-40B4-BE49-F238E27FC236}">
                <a16:creationId xmlns:a16="http://schemas.microsoft.com/office/drawing/2014/main" id="{77B08F04-C3C1-584E-9AA0-D80213AA7999}"/>
              </a:ext>
            </a:extLst>
          </p:cNvPr>
          <p:cNvPicPr>
            <a:picLocks noChangeAspect="1"/>
          </p:cNvPicPr>
          <p:nvPr userDrawn="1"/>
        </p:nvPicPr>
        <p:blipFill>
          <a:blip r:embed="rId5"/>
          <a:stretch>
            <a:fillRect/>
          </a:stretch>
        </p:blipFill>
        <p:spPr>
          <a:xfrm>
            <a:off x="11396558" y="5888677"/>
            <a:ext cx="568569" cy="687968"/>
          </a:xfrm>
          <a:prstGeom prst="rect">
            <a:avLst/>
          </a:prstGeom>
        </p:spPr>
      </p:pic>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6581304" y="1440000"/>
            <a:ext cx="4912174" cy="4351338"/>
          </a:xfrm>
        </p:spPr>
        <p:txBody>
          <a:bodyPr/>
          <a:lstStyle/>
          <a:p>
            <a:pPr marL="0" indent="0" algn="l">
              <a:lnSpc>
                <a:spcPct val="100000"/>
              </a:lnSpc>
              <a:buNone/>
            </a:pPr>
            <a:r>
              <a:rPr lang="en-GB" i="1" dirty="0"/>
              <a:t>‘In the light of all these and other similar facts, the Commission had no option but to conclude that the American Air Force was employing in Korea methods very similar to, </a:t>
            </a:r>
            <a:br>
              <a:rPr lang="en-GB" i="1" dirty="0"/>
            </a:br>
            <a:r>
              <a:rPr lang="en-GB" i="1" dirty="0"/>
              <a:t>if not exactly identical with, those employed to spread plague by the Japanese during the Second </a:t>
            </a:r>
            <a:br>
              <a:rPr lang="en-GB" i="1" dirty="0"/>
            </a:br>
            <a:r>
              <a:rPr lang="en-GB" i="1" dirty="0"/>
              <a:t>World War.’</a:t>
            </a:r>
          </a:p>
          <a:p>
            <a:pPr algn="l"/>
            <a:endParaRPr lang="en-GB" dirty="0"/>
          </a:p>
          <a:p>
            <a:pPr algn="l"/>
            <a:endParaRPr lang="en-GB" dirty="0"/>
          </a:p>
        </p:txBody>
      </p:sp>
      <p:sp>
        <p:nvSpPr>
          <p:cNvPr id="6" name="Slide Number Placeholder 5">
            <a:extLst>
              <a:ext uri="{FF2B5EF4-FFF2-40B4-BE49-F238E27FC236}">
                <a16:creationId xmlns:a16="http://schemas.microsoft.com/office/drawing/2014/main" id="{1E5A2DC0-417F-EE4B-973B-0D1B7E9D1ADC}"/>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1</a:t>
            </a:fld>
            <a:endParaRPr lang="en-US"/>
          </a:p>
        </p:txBody>
      </p:sp>
      <p:sp>
        <p:nvSpPr>
          <p:cNvPr id="4"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4993826" cy="4641873"/>
          </a:xfrm>
          <a:prstGeom prst="rect">
            <a:avLst/>
          </a:prstGeom>
        </p:spPr>
        <p:txBody>
          <a:bodyPr vert="horz" lIns="0" tIns="0" rIns="0" bIns="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3200" b="1" dirty="0"/>
              <a:t>Source A:</a:t>
            </a:r>
            <a:br>
              <a:rPr lang="en-GB" sz="3200" b="1" dirty="0"/>
            </a:br>
            <a:r>
              <a:rPr lang="en-GB" sz="3200" b="1" dirty="0">
                <a:latin typeface="Arial" charset="0"/>
                <a:ea typeface="Arial" charset="0"/>
                <a:cs typeface="Arial" charset="0"/>
              </a:rPr>
              <a:t>Information about the origins of the source</a:t>
            </a:r>
          </a:p>
          <a:p>
            <a:pPr marL="0" indent="0">
              <a:lnSpc>
                <a:spcPct val="120000"/>
              </a:lnSpc>
              <a:buFont typeface="Arial" panose="020B0604020202020204" pitchFamily="34" charset="0"/>
              <a:buNone/>
            </a:pPr>
            <a:r>
              <a:rPr lang="en-GB" dirty="0">
                <a:latin typeface="Arial" charset="0"/>
                <a:ea typeface="Arial" charset="0"/>
                <a:cs typeface="Arial" charset="0"/>
              </a:rPr>
              <a:t>The International Scientific Commission for the Investigation of the Facts concerning Bacterial Warfare in Korea and China – Final Report. The Commission was headed by British scientist Joseph Needham, who had long been an expert on China.</a:t>
            </a:r>
          </a:p>
          <a:p>
            <a:pPr marL="0" indent="0">
              <a:lnSpc>
                <a:spcPct val="120000"/>
              </a:lnSpc>
              <a:buFont typeface="Arial" panose="020B0604020202020204" pitchFamily="34" charset="0"/>
              <a:buNone/>
            </a:pPr>
            <a:r>
              <a:rPr lang="en-GB" dirty="0">
                <a:latin typeface="Arial" charset="0"/>
                <a:ea typeface="Arial" charset="0"/>
                <a:cs typeface="Arial" charset="0"/>
              </a:rPr>
              <a:t>The ISC was an organisation that was part of the World Peace Council – A Soviet-backed organisation designed to promote ‘peace’ around the world.  </a:t>
            </a:r>
          </a:p>
        </p:txBody>
      </p:sp>
      <p:sp>
        <p:nvSpPr>
          <p:cNvPr id="9" name="TextBox 8">
            <a:extLst>
              <a:ext uri="{FF2B5EF4-FFF2-40B4-BE49-F238E27FC236}">
                <a16:creationId xmlns:a16="http://schemas.microsoft.com/office/drawing/2014/main" id="{AD576F1C-980A-E847-9B49-C13264DA9D3F}"/>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2082253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7" name="Content Placeholder 2"/>
          <p:cNvSpPr>
            <a:spLocks noGrp="1"/>
          </p:cNvSpPr>
          <p:nvPr>
            <p:ph type="subTitle" idx="1"/>
          </p:nvPr>
        </p:nvSpPr>
        <p:spPr>
          <a:xfrm>
            <a:off x="4867127" y="1440000"/>
            <a:ext cx="6943543" cy="4351338"/>
          </a:xfrm>
        </p:spPr>
        <p:txBody>
          <a:bodyPr lIns="0" tIns="0" rIns="0" bIns="0">
            <a:normAutofit/>
          </a:bodyPr>
          <a:lstStyle/>
          <a:p>
            <a:pPr marL="0" indent="0" algn="l">
              <a:lnSpc>
                <a:spcPct val="110000"/>
              </a:lnSpc>
              <a:buNone/>
            </a:pPr>
            <a:r>
              <a:rPr lang="en-GB" sz="2000" i="1" dirty="0"/>
              <a:t>‘The Koreans stated that the Americans had supposedly repeatedly exposed several areas of their country to plague and cholera. To prove these facts, the North Koreans, with the assistance of our advisers, created false areas of exposure. In June–July 1952 a delegation of specialists in bacteriology from the World Peace Council [the Needham Commission] arrived in North Korea. </a:t>
            </a:r>
            <a:r>
              <a:rPr lang="en-GB" sz="2000" b="1" i="1" dirty="0"/>
              <a:t>Two false areas of exposure were prepared</a:t>
            </a:r>
            <a:r>
              <a:rPr lang="en-GB" sz="2000" i="1" dirty="0"/>
              <a:t>. In connection with this, the Koreans insisted on obtaining cholera bacteria from corpses which they would get from China.’ </a:t>
            </a:r>
          </a:p>
        </p:txBody>
      </p:sp>
      <p:sp>
        <p:nvSpPr>
          <p:cNvPr id="2" name="Slide Number Placeholder 1">
            <a:extLst>
              <a:ext uri="{FF2B5EF4-FFF2-40B4-BE49-F238E27FC236}">
                <a16:creationId xmlns:a16="http://schemas.microsoft.com/office/drawing/2014/main" id="{B8D5ECB4-677B-B64D-A103-E6F0E1F1F135}"/>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10</a:t>
            </a:fld>
            <a:endParaRPr lang="en-US"/>
          </a:p>
        </p:txBody>
      </p:sp>
      <p:sp>
        <p:nvSpPr>
          <p:cNvPr id="8"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3798481" cy="4641873"/>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400" b="1" dirty="0">
                <a:latin typeface="Arial" charset="0"/>
                <a:ea typeface="Arial" charset="0"/>
                <a:cs typeface="Arial" charset="0"/>
              </a:rPr>
              <a:t>Source J: </a:t>
            </a:r>
            <a:br>
              <a:rPr lang="en-GB" sz="2400" b="1" dirty="0">
                <a:latin typeface="Arial" charset="0"/>
                <a:ea typeface="Arial" charset="0"/>
                <a:cs typeface="Arial" charset="0"/>
              </a:rPr>
            </a:br>
            <a:r>
              <a:rPr lang="en-GB" sz="2400" b="1" dirty="0">
                <a:latin typeface="Arial" charset="0"/>
                <a:ea typeface="Arial" charset="0"/>
                <a:cs typeface="Arial" charset="0"/>
              </a:rPr>
              <a:t>Information about the origins of the source</a:t>
            </a:r>
          </a:p>
          <a:p>
            <a:pPr marL="0" indent="0">
              <a:buNone/>
            </a:pPr>
            <a:r>
              <a:rPr lang="en-GB" sz="2000" dirty="0">
                <a:latin typeface="Arial" charset="0"/>
                <a:ea typeface="Arial" charset="0"/>
                <a:cs typeface="Arial" charset="0"/>
              </a:rPr>
              <a:t>This is an explanatory note from </a:t>
            </a:r>
            <a:r>
              <a:rPr lang="en-GB" sz="2000" dirty="0" err="1">
                <a:latin typeface="Arial" charset="0"/>
                <a:ea typeface="Arial" charset="0"/>
                <a:cs typeface="Arial" charset="0"/>
              </a:rPr>
              <a:t>Glukhov</a:t>
            </a:r>
            <a:r>
              <a:rPr lang="en-GB" sz="2000" dirty="0">
                <a:latin typeface="Arial" charset="0"/>
                <a:ea typeface="Arial" charset="0"/>
                <a:cs typeface="Arial" charset="0"/>
              </a:rPr>
              <a:t> (a Soviet diplomat) to Beria (head of the Soviet Secret Police) in 1953. It is published </a:t>
            </a:r>
            <a:br>
              <a:rPr lang="en-GB" sz="2000" dirty="0">
                <a:latin typeface="Arial" charset="0"/>
                <a:ea typeface="Arial" charset="0"/>
                <a:cs typeface="Arial" charset="0"/>
              </a:rPr>
            </a:br>
            <a:r>
              <a:rPr lang="en-GB" sz="2000" dirty="0">
                <a:latin typeface="Arial" charset="0"/>
                <a:ea typeface="Arial" charset="0"/>
                <a:cs typeface="Arial" charset="0"/>
              </a:rPr>
              <a:t>on the Wilson </a:t>
            </a:r>
            <a:r>
              <a:rPr lang="en-GB" sz="2000" dirty="0" err="1">
                <a:latin typeface="Arial" charset="0"/>
                <a:ea typeface="Arial" charset="0"/>
                <a:cs typeface="Arial" charset="0"/>
              </a:rPr>
              <a:t>Center</a:t>
            </a:r>
            <a:r>
              <a:rPr lang="en-GB" sz="2000" dirty="0">
                <a:latin typeface="Arial" charset="0"/>
                <a:ea typeface="Arial" charset="0"/>
                <a:cs typeface="Arial" charset="0"/>
              </a:rPr>
              <a:t> website.  The bold emphasis has been added by us.</a:t>
            </a:r>
          </a:p>
        </p:txBody>
      </p:sp>
      <p:sp>
        <p:nvSpPr>
          <p:cNvPr id="10" name="TextBox 9">
            <a:extLst>
              <a:ext uri="{FF2B5EF4-FFF2-40B4-BE49-F238E27FC236}">
                <a16:creationId xmlns:a16="http://schemas.microsoft.com/office/drawing/2014/main" id="{A74E3857-A666-8643-B2C2-59B62DBC8B13}"/>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220293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4700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6" name="Content Placeholder 2"/>
          <p:cNvSpPr>
            <a:spLocks noGrp="1"/>
          </p:cNvSpPr>
          <p:nvPr>
            <p:ph type="subTitle" idx="1"/>
          </p:nvPr>
        </p:nvSpPr>
        <p:spPr>
          <a:xfrm>
            <a:off x="4804320" y="1440000"/>
            <a:ext cx="7082880" cy="4351338"/>
          </a:xfrm>
        </p:spPr>
        <p:txBody>
          <a:bodyPr lIns="0" tIns="0" rIns="0" bIns="0">
            <a:noAutofit/>
          </a:bodyPr>
          <a:lstStyle/>
          <a:p>
            <a:pPr marL="0" indent="0" algn="l">
              <a:lnSpc>
                <a:spcPct val="100000"/>
              </a:lnSpc>
              <a:buNone/>
            </a:pPr>
            <a:r>
              <a:rPr lang="en-GB" sz="1600" i="1" dirty="0"/>
              <a:t>‘The U.S. had been pursuing an active biological warfare program since 1942. After Japan’s defeat in 1945, the Americans absorbed the more advanced Japanese BW research and began an accelerated development program at Fort Detrick, Maryland and other secret facilities. They had already conducted secret tests by spraying anthrax over San Francisco Bay, in Alaska and elsewhere. (As revealed in the German documentary Codename Artichoke.) Now they had to test them in real war conditions, on “gooks” and “reds” that stubbornly refused [to] yield to conventional military force and the natural superiority of the God-Fearing White Christian Man. </a:t>
            </a:r>
            <a:br>
              <a:rPr lang="en-GB" sz="1600" i="1" dirty="0"/>
            </a:br>
            <a:r>
              <a:rPr lang="en-GB" sz="1600" i="1" dirty="0"/>
              <a:t>(If you want to learn how deeply and fundamentally racist the Korean War was, read Bruce </a:t>
            </a:r>
            <a:r>
              <a:rPr lang="en-GB" sz="1600" i="1" dirty="0" err="1"/>
              <a:t>Cumings</a:t>
            </a:r>
            <a:r>
              <a:rPr lang="en-GB" sz="1600" i="1" dirty="0"/>
              <a:t>’ excellent </a:t>
            </a:r>
            <a:r>
              <a:rPr lang="en-GB" sz="1600" dirty="0"/>
              <a:t>The Korean War</a:t>
            </a:r>
            <a:r>
              <a:rPr lang="en-GB" sz="1600" i="1" dirty="0"/>
              <a:t>.)</a:t>
            </a:r>
          </a:p>
          <a:p>
            <a:pPr marL="0" indent="0" algn="l">
              <a:lnSpc>
                <a:spcPct val="100000"/>
              </a:lnSpc>
              <a:buNone/>
            </a:pPr>
            <a:r>
              <a:rPr lang="en-GB" sz="1600" i="1" dirty="0"/>
              <a:t>According to </a:t>
            </a:r>
            <a:r>
              <a:rPr lang="en-GB" sz="1600" i="1" dirty="0" err="1"/>
              <a:t>Supotnitskiy</a:t>
            </a:r>
            <a:r>
              <a:rPr lang="en-GB" sz="1600" i="1" dirty="0"/>
              <a:t> [a Russian biologist], dropping a few rats with plague-bacteria-infected fleas, contaminated feathers, disease-carrying insects etc. into caves and tunnels where “red rats” were hiding was very tempting and effective, both on an experimental and operational level.’</a:t>
            </a:r>
          </a:p>
        </p:txBody>
      </p:sp>
      <p:sp>
        <p:nvSpPr>
          <p:cNvPr id="2" name="Slide Number Placeholder 1">
            <a:extLst>
              <a:ext uri="{FF2B5EF4-FFF2-40B4-BE49-F238E27FC236}">
                <a16:creationId xmlns:a16="http://schemas.microsoft.com/office/drawing/2014/main" id="{55AEE276-1A63-3C4E-B60F-5C7AB8C7C397}"/>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2</a:t>
            </a:fld>
            <a:endParaRPr lang="en-US"/>
          </a:p>
        </p:txBody>
      </p:sp>
      <p:sp>
        <p:nvSpPr>
          <p:cNvPr id="7"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3798481" cy="4641873"/>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2000" b="1" dirty="0">
                <a:latin typeface="Arial" charset="0"/>
                <a:ea typeface="Arial" charset="0"/>
                <a:cs typeface="Arial" charset="0"/>
              </a:rPr>
              <a:t>Source B:</a:t>
            </a:r>
            <a:br>
              <a:rPr lang="en-GB" sz="2000" b="1" dirty="0">
                <a:latin typeface="Arial" charset="0"/>
                <a:ea typeface="Arial" charset="0"/>
                <a:cs typeface="Arial" charset="0"/>
              </a:rPr>
            </a:br>
            <a:r>
              <a:rPr lang="en-GB" sz="2000" b="1" dirty="0">
                <a:latin typeface="Arial" charset="0"/>
                <a:ea typeface="Arial" charset="0"/>
                <a:cs typeface="Arial" charset="0"/>
              </a:rPr>
              <a:t>Information about the origins of the source</a:t>
            </a:r>
          </a:p>
          <a:p>
            <a:pPr marL="0" indent="0">
              <a:buNone/>
            </a:pPr>
            <a:r>
              <a:rPr lang="en-GB" sz="2000" dirty="0">
                <a:latin typeface="Arial" charset="0"/>
                <a:ea typeface="Arial" charset="0"/>
                <a:cs typeface="Arial" charset="0"/>
              </a:rPr>
              <a:t>From an article by George Burchett in </a:t>
            </a:r>
            <a:r>
              <a:rPr lang="en-GB" sz="2000" i="1" dirty="0">
                <a:latin typeface="Arial" charset="0"/>
                <a:ea typeface="Arial" charset="0"/>
                <a:cs typeface="Arial" charset="0"/>
              </a:rPr>
              <a:t>Counterpunch</a:t>
            </a:r>
            <a:r>
              <a:rPr lang="en-GB" sz="2000" dirty="0">
                <a:latin typeface="Arial" charset="0"/>
                <a:ea typeface="Arial" charset="0"/>
                <a:cs typeface="Arial" charset="0"/>
              </a:rPr>
              <a:t> </a:t>
            </a:r>
            <a:br>
              <a:rPr lang="en-GB" sz="2000" dirty="0">
                <a:latin typeface="Arial" charset="0"/>
                <a:ea typeface="Arial" charset="0"/>
                <a:cs typeface="Arial" charset="0"/>
              </a:rPr>
            </a:br>
            <a:r>
              <a:rPr lang="en-GB" sz="2000" dirty="0">
                <a:latin typeface="Arial" charset="0"/>
                <a:ea typeface="Arial" charset="0"/>
                <a:cs typeface="Arial" charset="0"/>
              </a:rPr>
              <a:t>(written in February 2018).  Burchett is the grandson of Wilfred Burchett, a communist-sympathising journalist from Australia. </a:t>
            </a:r>
            <a:r>
              <a:rPr lang="en-GB" sz="2000" i="1" dirty="0">
                <a:latin typeface="Arial" charset="0"/>
                <a:ea typeface="Arial" charset="0"/>
                <a:cs typeface="Arial" charset="0"/>
              </a:rPr>
              <a:t>Counterpunch</a:t>
            </a:r>
            <a:r>
              <a:rPr lang="en-GB" sz="2000" dirty="0">
                <a:latin typeface="Arial" charset="0"/>
                <a:ea typeface="Arial" charset="0"/>
                <a:cs typeface="Arial" charset="0"/>
              </a:rPr>
              <a:t> is a radical left-wing political magazine.</a:t>
            </a:r>
          </a:p>
        </p:txBody>
      </p:sp>
      <p:sp>
        <p:nvSpPr>
          <p:cNvPr id="11" name="TextBox 10">
            <a:extLst>
              <a:ext uri="{FF2B5EF4-FFF2-40B4-BE49-F238E27FC236}">
                <a16:creationId xmlns:a16="http://schemas.microsoft.com/office/drawing/2014/main" id="{2BE8F7D2-FB83-524A-BDB0-2BF5919F8056}"/>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4261223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7C0D5D-154A-984C-9A64-B20908BAA9F4}"/>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3</a:t>
            </a:fld>
            <a:endParaRPr lang="en-US"/>
          </a:p>
        </p:txBody>
      </p:sp>
      <p:sp>
        <p:nvSpPr>
          <p:cNvPr id="7" name="Content Placeholder 2">
            <a:extLst>
              <a:ext uri="{FF2B5EF4-FFF2-40B4-BE49-F238E27FC236}">
                <a16:creationId xmlns:a16="http://schemas.microsoft.com/office/drawing/2014/main" id="{6E454518-FA74-4375-9FED-0D7DAD70551F}"/>
              </a:ext>
            </a:extLst>
          </p:cNvPr>
          <p:cNvSpPr txBox="1">
            <a:spLocks/>
          </p:cNvSpPr>
          <p:nvPr/>
        </p:nvSpPr>
        <p:spPr>
          <a:xfrm>
            <a:off x="719999" y="1440000"/>
            <a:ext cx="6428945" cy="3753189"/>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GB" sz="2000" b="1" dirty="0">
                <a:latin typeface="Arial" charset="0"/>
                <a:ea typeface="Arial" charset="0"/>
                <a:cs typeface="Arial" charset="0"/>
              </a:rPr>
              <a:t>Source D:</a:t>
            </a:r>
            <a:br>
              <a:rPr lang="en-GB" sz="2000" b="1" dirty="0">
                <a:latin typeface="Arial" charset="0"/>
                <a:ea typeface="Arial" charset="0"/>
                <a:cs typeface="Arial" charset="0"/>
              </a:rPr>
            </a:br>
            <a:r>
              <a:rPr lang="en-GB" sz="2000" b="1" dirty="0">
                <a:latin typeface="Arial" charset="0"/>
                <a:ea typeface="Arial" charset="0"/>
                <a:cs typeface="Arial" charset="0"/>
              </a:rPr>
              <a:t>Information about the origins of the source</a:t>
            </a:r>
          </a:p>
          <a:p>
            <a:pPr>
              <a:lnSpc>
                <a:spcPct val="110000"/>
              </a:lnSpc>
            </a:pPr>
            <a:r>
              <a:rPr lang="en-GB" sz="2000" dirty="0">
                <a:latin typeface="Arial" charset="0"/>
                <a:ea typeface="Arial" charset="0"/>
                <a:cs typeface="Arial" charset="0"/>
              </a:rPr>
              <a:t>Chinese propaganda poster from the Korean War era. The caption reads: ‘Vaccinate everyone, to crush the germ warfare of American imperialism!’</a:t>
            </a:r>
          </a:p>
          <a:p>
            <a:pPr>
              <a:lnSpc>
                <a:spcPct val="110000"/>
              </a:lnSpc>
            </a:pPr>
            <a:r>
              <a:rPr lang="en-GB" sz="2000" dirty="0">
                <a:latin typeface="Arial" charset="0"/>
                <a:ea typeface="Arial" charset="0"/>
                <a:cs typeface="Arial" charset="0"/>
              </a:rPr>
              <a:t>The Chinese government launched a Patriotic Hygiene Campaign to fight back against the alleged biological attacks. </a:t>
            </a:r>
            <a:br>
              <a:rPr lang="en-GB" sz="2000" dirty="0">
                <a:latin typeface="Arial" charset="0"/>
                <a:ea typeface="Arial" charset="0"/>
                <a:cs typeface="Arial" charset="0"/>
              </a:rPr>
            </a:br>
            <a:r>
              <a:rPr lang="en-GB" sz="2000" dirty="0">
                <a:latin typeface="Arial" charset="0"/>
                <a:ea typeface="Arial" charset="0"/>
                <a:cs typeface="Arial" charset="0"/>
              </a:rPr>
              <a:t>The population was mobilised in a mass campaign to eradicate all fleas, rats, mosquitos and flies in the country.</a:t>
            </a:r>
          </a:p>
        </p:txBody>
      </p:sp>
      <p:pic>
        <p:nvPicPr>
          <p:cNvPr id="10" name="Picture 9">
            <a:extLst>
              <a:ext uri="{FF2B5EF4-FFF2-40B4-BE49-F238E27FC236}">
                <a16:creationId xmlns:a16="http://schemas.microsoft.com/office/drawing/2014/main" id="{4A941919-1DB7-485F-9A34-67236BD4C076}"/>
              </a:ext>
            </a:extLst>
          </p:cNvPr>
          <p:cNvPicPr>
            <a:picLocks noChangeAspect="1"/>
          </p:cNvPicPr>
          <p:nvPr/>
        </p:nvPicPr>
        <p:blipFill>
          <a:blip r:embed="rId3"/>
          <a:stretch>
            <a:fillRect/>
          </a:stretch>
        </p:blipFill>
        <p:spPr>
          <a:xfrm>
            <a:off x="7563274" y="460583"/>
            <a:ext cx="3403751" cy="4884137"/>
          </a:xfrm>
          <a:prstGeom prst="rect">
            <a:avLst/>
          </a:prstGeom>
        </p:spPr>
      </p:pic>
      <p:sp>
        <p:nvSpPr>
          <p:cNvPr id="11" name="TextBox 10">
            <a:extLst>
              <a:ext uri="{FF2B5EF4-FFF2-40B4-BE49-F238E27FC236}">
                <a16:creationId xmlns:a16="http://schemas.microsoft.com/office/drawing/2014/main" id="{DAD8602F-64CD-1347-B1F6-9C9BC4D7266E}"/>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137901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5118776" cy="3753189"/>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000" b="1" dirty="0">
                <a:latin typeface="Arial" charset="0"/>
                <a:ea typeface="Arial" charset="0"/>
                <a:cs typeface="Arial" charset="0"/>
              </a:rPr>
              <a:t>Source C: </a:t>
            </a:r>
            <a:br>
              <a:rPr lang="en-GB" sz="2000" b="1" dirty="0">
                <a:latin typeface="Arial" charset="0"/>
                <a:ea typeface="Arial" charset="0"/>
                <a:cs typeface="Arial" charset="0"/>
              </a:rPr>
            </a:br>
            <a:r>
              <a:rPr lang="en-GB" sz="2000" b="1" dirty="0">
                <a:latin typeface="Arial" charset="0"/>
                <a:ea typeface="Arial" charset="0"/>
                <a:cs typeface="Arial" charset="0"/>
              </a:rPr>
              <a:t>Information about the origins of </a:t>
            </a:r>
            <a:br>
              <a:rPr lang="en-GB" sz="2000" b="1" dirty="0">
                <a:latin typeface="Arial" charset="0"/>
                <a:ea typeface="Arial" charset="0"/>
                <a:cs typeface="Arial" charset="0"/>
              </a:rPr>
            </a:br>
            <a:r>
              <a:rPr lang="en-GB" sz="2000" b="1" dirty="0">
                <a:latin typeface="Arial" charset="0"/>
                <a:ea typeface="Arial" charset="0"/>
                <a:cs typeface="Arial" charset="0"/>
              </a:rPr>
              <a:t>the source</a:t>
            </a:r>
          </a:p>
          <a:p>
            <a:pPr marL="0" indent="0">
              <a:buNone/>
            </a:pPr>
            <a:r>
              <a:rPr lang="en-GB" sz="2000" dirty="0">
                <a:latin typeface="Arial" charset="0"/>
                <a:ea typeface="Arial" charset="0"/>
                <a:cs typeface="Arial" charset="0"/>
              </a:rPr>
              <a:t>This is a Chinese photograph of a vial containing infected fleas allegedly spread by the United States.</a:t>
            </a:r>
          </a:p>
        </p:txBody>
      </p:sp>
      <p:pic>
        <p:nvPicPr>
          <p:cNvPr id="10" name="Picture 9">
            <a:extLst>
              <a:ext uri="{FF2B5EF4-FFF2-40B4-BE49-F238E27FC236}">
                <a16:creationId xmlns:a16="http://schemas.microsoft.com/office/drawing/2014/main" id="{B76623CF-E447-4CF3-ACDB-56CB8E2E7F98}"/>
              </a:ext>
            </a:extLst>
          </p:cNvPr>
          <p:cNvPicPr>
            <a:picLocks noChangeAspect="1"/>
          </p:cNvPicPr>
          <p:nvPr/>
        </p:nvPicPr>
        <p:blipFill>
          <a:blip r:embed="rId3"/>
          <a:stretch>
            <a:fillRect/>
          </a:stretch>
        </p:blipFill>
        <p:spPr>
          <a:xfrm>
            <a:off x="6626306" y="683165"/>
            <a:ext cx="4651435" cy="4761063"/>
          </a:xfrm>
          <a:prstGeom prst="rect">
            <a:avLst/>
          </a:prstGeom>
        </p:spPr>
      </p:pic>
      <p:sp>
        <p:nvSpPr>
          <p:cNvPr id="11" name="TextBox 10">
            <a:extLst>
              <a:ext uri="{FF2B5EF4-FFF2-40B4-BE49-F238E27FC236}">
                <a16:creationId xmlns:a16="http://schemas.microsoft.com/office/drawing/2014/main" id="{7552156E-5641-A945-93CE-4B5DCAC8B649}"/>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347979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9" name="Content Placeholder 2"/>
          <p:cNvSpPr>
            <a:spLocks noGrp="1"/>
          </p:cNvSpPr>
          <p:nvPr>
            <p:ph type="subTitle" idx="1"/>
          </p:nvPr>
        </p:nvSpPr>
        <p:spPr>
          <a:xfrm>
            <a:off x="4747055" y="1440000"/>
            <a:ext cx="6943543" cy="4351338"/>
          </a:xfrm>
        </p:spPr>
        <p:txBody>
          <a:bodyPr lIns="0" tIns="0" rIns="0" bIns="0">
            <a:noAutofit/>
          </a:bodyPr>
          <a:lstStyle/>
          <a:p>
            <a:pPr marL="0" indent="0" algn="l">
              <a:buNone/>
            </a:pPr>
            <a:r>
              <a:rPr lang="en-GB" sz="2000" i="1" dirty="0"/>
              <a:t>‘… There was no biological warfare carried out by any agency of the US government during the Korean War, </a:t>
            </a:r>
            <a:br>
              <a:rPr lang="en-GB" sz="2000" i="1" dirty="0"/>
            </a:br>
            <a:r>
              <a:rPr lang="en-GB" sz="2000" i="1" dirty="0"/>
              <a:t>or for that matter by anyone else.</a:t>
            </a:r>
          </a:p>
          <a:p>
            <a:pPr marL="0" indent="0" algn="l">
              <a:buNone/>
            </a:pPr>
            <a:r>
              <a:rPr lang="en-GB" sz="2000" i="1" dirty="0"/>
              <a:t>The false allegation was disproved as long ago as 1998 when documents from the Soviet Central Committee Archives that had been sent to Mao Zedong and to Kim Il Sung in the month following Stalin’s death in 1953 were obtained from the Soviet Presidential Archive. They were published in 1998 in the Bulletin of the Cold War International History Project at the Woodrow Wilson </a:t>
            </a:r>
            <a:r>
              <a:rPr lang="en-GB" sz="2000" i="1" dirty="0" err="1"/>
              <a:t>Center</a:t>
            </a:r>
            <a:r>
              <a:rPr lang="en-GB" sz="2000" i="1" dirty="0"/>
              <a:t> in Washington, D.C.’</a:t>
            </a:r>
          </a:p>
        </p:txBody>
      </p:sp>
      <p:sp>
        <p:nvSpPr>
          <p:cNvPr id="2" name="Slide Number Placeholder 1">
            <a:extLst>
              <a:ext uri="{FF2B5EF4-FFF2-40B4-BE49-F238E27FC236}">
                <a16:creationId xmlns:a16="http://schemas.microsoft.com/office/drawing/2014/main" id="{DD9D8E88-93D2-D548-B14D-11E184867B76}"/>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5</a:t>
            </a:fld>
            <a:endParaRPr lang="en-US"/>
          </a:p>
        </p:txBody>
      </p:sp>
      <p:sp>
        <p:nvSpPr>
          <p:cNvPr id="10"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3798481" cy="4641873"/>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400" b="1" dirty="0">
                <a:latin typeface="Arial" charset="0"/>
                <a:ea typeface="Arial" charset="0"/>
                <a:cs typeface="Arial" charset="0"/>
              </a:rPr>
              <a:t>Source E: </a:t>
            </a:r>
            <a:br>
              <a:rPr lang="en-GB" sz="2400" b="1" dirty="0">
                <a:latin typeface="Arial" charset="0"/>
                <a:ea typeface="Arial" charset="0"/>
                <a:cs typeface="Arial" charset="0"/>
              </a:rPr>
            </a:br>
            <a:r>
              <a:rPr lang="en-GB" sz="2400" b="1" dirty="0">
                <a:latin typeface="Arial" charset="0"/>
                <a:ea typeface="Arial" charset="0"/>
                <a:cs typeface="Arial" charset="0"/>
              </a:rPr>
              <a:t>Information about the origins of the source</a:t>
            </a:r>
          </a:p>
          <a:p>
            <a:pPr marL="0" indent="0">
              <a:lnSpc>
                <a:spcPct val="100000"/>
              </a:lnSpc>
              <a:buNone/>
            </a:pPr>
            <a:r>
              <a:rPr lang="en-GB" sz="2000" dirty="0">
                <a:latin typeface="Arial" charset="0"/>
                <a:ea typeface="Arial" charset="0"/>
                <a:cs typeface="Arial" charset="0"/>
              </a:rPr>
              <a:t>Written by historian Milton </a:t>
            </a:r>
            <a:r>
              <a:rPr lang="en-GB" sz="2000" dirty="0" err="1">
                <a:latin typeface="Arial" charset="0"/>
                <a:ea typeface="Arial" charset="0"/>
                <a:cs typeface="Arial" charset="0"/>
              </a:rPr>
              <a:t>Leitenberg</a:t>
            </a:r>
            <a:r>
              <a:rPr lang="en-GB" sz="2000" dirty="0">
                <a:latin typeface="Arial" charset="0"/>
                <a:ea typeface="Arial" charset="0"/>
                <a:cs typeface="Arial" charset="0"/>
              </a:rPr>
              <a:t> to the </a:t>
            </a:r>
            <a:r>
              <a:rPr lang="en-GB" sz="2000" i="1" dirty="0">
                <a:latin typeface="Arial" charset="0"/>
                <a:ea typeface="Arial" charset="0"/>
                <a:cs typeface="Arial" charset="0"/>
              </a:rPr>
              <a:t>New York Review of Books </a:t>
            </a:r>
            <a:r>
              <a:rPr lang="en-GB" sz="2000" dirty="0">
                <a:latin typeface="Arial" charset="0"/>
                <a:ea typeface="Arial" charset="0"/>
                <a:cs typeface="Arial" charset="0"/>
              </a:rPr>
              <a:t>in 2018.  </a:t>
            </a:r>
            <a:r>
              <a:rPr lang="en-GB" sz="2000" dirty="0" err="1">
                <a:latin typeface="Arial" charset="0"/>
                <a:ea typeface="Arial" charset="0"/>
                <a:cs typeface="Arial" charset="0"/>
              </a:rPr>
              <a:t>Leitenberg</a:t>
            </a:r>
            <a:r>
              <a:rPr lang="en-GB" sz="2000" dirty="0">
                <a:latin typeface="Arial" charset="0"/>
                <a:ea typeface="Arial" charset="0"/>
                <a:cs typeface="Arial" charset="0"/>
              </a:rPr>
              <a:t> is a senior research scholar at the University of Maryland.</a:t>
            </a:r>
          </a:p>
        </p:txBody>
      </p:sp>
      <p:sp>
        <p:nvSpPr>
          <p:cNvPr id="12" name="TextBox 11">
            <a:extLst>
              <a:ext uri="{FF2B5EF4-FFF2-40B4-BE49-F238E27FC236}">
                <a16:creationId xmlns:a16="http://schemas.microsoft.com/office/drawing/2014/main" id="{D8B656A8-3D2D-9941-8298-9E5CF17B8C6D}"/>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3761467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7" name="Content Placeholder 2"/>
          <p:cNvSpPr>
            <a:spLocks noGrp="1"/>
          </p:cNvSpPr>
          <p:nvPr>
            <p:ph type="subTitle" idx="1"/>
          </p:nvPr>
        </p:nvSpPr>
        <p:spPr>
          <a:xfrm>
            <a:off x="4883469" y="1440000"/>
            <a:ext cx="6943543" cy="4351338"/>
          </a:xfrm>
        </p:spPr>
        <p:txBody>
          <a:bodyPr>
            <a:normAutofit/>
          </a:bodyPr>
          <a:lstStyle/>
          <a:p>
            <a:pPr marL="0" indent="0" algn="l">
              <a:buNone/>
            </a:pPr>
            <a:r>
              <a:rPr lang="en-GB" sz="2000" i="1" dirty="0"/>
              <a:t>‘The claim that two places were concocted to fool foreign visitors does not  prove that all the sites of alleged biological warfare were also contrived. Our research in Chinese archives shows that the Chinese army in Korea and the Korean medical service serving with it identified occurrences of plague in 13 places during February and March 1952 as well as outbreaks of anthrax, encephalitis and other abnormal diseases. The Soviet documents, if they are genuine, add a twist to the main documentation which, so far, is to be found in the Chinese and United States archives. Questions raised by the documents about their source, who ordered the falsification of evidence, and motive would need to be resolved.’</a:t>
            </a:r>
          </a:p>
        </p:txBody>
      </p:sp>
      <p:sp>
        <p:nvSpPr>
          <p:cNvPr id="2" name="Slide Number Placeholder 1">
            <a:extLst>
              <a:ext uri="{FF2B5EF4-FFF2-40B4-BE49-F238E27FC236}">
                <a16:creationId xmlns:a16="http://schemas.microsoft.com/office/drawing/2014/main" id="{DB46EBCF-634E-6549-A555-D8D4B50F12F0}"/>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6</a:t>
            </a:fld>
            <a:endParaRPr lang="en-US"/>
          </a:p>
        </p:txBody>
      </p:sp>
      <p:sp>
        <p:nvSpPr>
          <p:cNvPr id="8"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3798481" cy="4641873"/>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000" b="1" dirty="0">
                <a:latin typeface="Arial" charset="0"/>
                <a:ea typeface="Arial" charset="0"/>
                <a:cs typeface="Arial" charset="0"/>
              </a:rPr>
              <a:t>Source F: </a:t>
            </a:r>
            <a:br>
              <a:rPr lang="en-GB" sz="2000" b="1" dirty="0">
                <a:latin typeface="Arial" charset="0"/>
                <a:ea typeface="Arial" charset="0"/>
                <a:cs typeface="Arial" charset="0"/>
              </a:rPr>
            </a:br>
            <a:r>
              <a:rPr lang="en-GB" sz="2000" b="1" dirty="0">
                <a:latin typeface="Arial" charset="0"/>
                <a:ea typeface="Arial" charset="0"/>
                <a:cs typeface="Arial" charset="0"/>
              </a:rPr>
              <a:t>Information about the origins of the source</a:t>
            </a:r>
          </a:p>
          <a:p>
            <a:pPr marL="0" indent="0">
              <a:buNone/>
            </a:pPr>
            <a:r>
              <a:rPr lang="en-GB" sz="2000" dirty="0">
                <a:latin typeface="Arial" charset="0"/>
                <a:ea typeface="Arial" charset="0"/>
                <a:cs typeface="Arial" charset="0"/>
              </a:rPr>
              <a:t>The evidence used by historians like Milton </a:t>
            </a:r>
            <a:r>
              <a:rPr lang="en-GB" sz="2000" dirty="0" err="1">
                <a:latin typeface="Arial" charset="0"/>
                <a:ea typeface="Arial" charset="0"/>
                <a:cs typeface="Arial" charset="0"/>
              </a:rPr>
              <a:t>Leitenberg</a:t>
            </a:r>
            <a:r>
              <a:rPr lang="en-GB" sz="2000" dirty="0">
                <a:latin typeface="Arial" charset="0"/>
                <a:ea typeface="Arial" charset="0"/>
                <a:cs typeface="Arial" charset="0"/>
              </a:rPr>
              <a:t> to refute the Chinese and North Korean allegations has itself been challenged by other historians.</a:t>
            </a:r>
          </a:p>
          <a:p>
            <a:pPr marL="0" indent="0">
              <a:buNone/>
            </a:pPr>
            <a:r>
              <a:rPr lang="en-GB" sz="2000" dirty="0">
                <a:latin typeface="Arial" charset="0"/>
                <a:ea typeface="Arial" charset="0"/>
                <a:cs typeface="Arial" charset="0"/>
              </a:rPr>
              <a:t>The historians Stephen Endicott and Edward </a:t>
            </a:r>
            <a:r>
              <a:rPr lang="en-GB" sz="2000" dirty="0" err="1">
                <a:latin typeface="Arial" charset="0"/>
                <a:ea typeface="Arial" charset="0"/>
                <a:cs typeface="Arial" charset="0"/>
              </a:rPr>
              <a:t>Hagermann</a:t>
            </a:r>
            <a:r>
              <a:rPr lang="en-GB" sz="2000" dirty="0">
                <a:latin typeface="Arial" charset="0"/>
                <a:ea typeface="Arial" charset="0"/>
                <a:cs typeface="Arial" charset="0"/>
              </a:rPr>
              <a:t> have written extensively on US use of biological weapons and broadly agree that they were used. They say about </a:t>
            </a:r>
            <a:r>
              <a:rPr lang="en-GB" sz="2000" dirty="0" err="1">
                <a:latin typeface="Arial" charset="0"/>
                <a:ea typeface="Arial" charset="0"/>
                <a:cs typeface="Arial" charset="0"/>
              </a:rPr>
              <a:t>Leitenberg’s</a:t>
            </a:r>
            <a:r>
              <a:rPr lang="en-GB" sz="2000" dirty="0">
                <a:latin typeface="Arial" charset="0"/>
                <a:ea typeface="Arial" charset="0"/>
                <a:cs typeface="Arial" charset="0"/>
              </a:rPr>
              <a:t> evidence:</a:t>
            </a:r>
          </a:p>
        </p:txBody>
      </p:sp>
      <p:sp>
        <p:nvSpPr>
          <p:cNvPr id="10" name="TextBox 9">
            <a:extLst>
              <a:ext uri="{FF2B5EF4-FFF2-40B4-BE49-F238E27FC236}">
                <a16:creationId xmlns:a16="http://schemas.microsoft.com/office/drawing/2014/main" id="{8FE36E6F-5D5F-5E4E-A9D7-102D68699D22}"/>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8577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10" name="Content Placeholder 2"/>
          <p:cNvSpPr>
            <a:spLocks noGrp="1"/>
          </p:cNvSpPr>
          <p:nvPr>
            <p:ph type="subTitle" idx="1"/>
          </p:nvPr>
        </p:nvSpPr>
        <p:spPr>
          <a:xfrm>
            <a:off x="4883469" y="1440000"/>
            <a:ext cx="6943543" cy="4351338"/>
          </a:xfrm>
        </p:spPr>
        <p:txBody>
          <a:bodyPr lIns="0" tIns="0" rIns="0" bIns="0">
            <a:noAutofit/>
          </a:bodyPr>
          <a:lstStyle/>
          <a:p>
            <a:pPr marL="0" indent="0" algn="l">
              <a:buNone/>
            </a:pPr>
            <a:r>
              <a:rPr lang="en-GB" sz="2000" i="1" dirty="0"/>
              <a:t>‘On 6 April 1952, the </a:t>
            </a:r>
            <a:r>
              <a:rPr lang="en-GB" sz="2000" dirty="0"/>
              <a:t>New York Times </a:t>
            </a:r>
            <a:r>
              <a:rPr lang="en-GB" sz="2000" i="1" dirty="0"/>
              <a:t>published an article demonstrating that the photos presented by the </a:t>
            </a:r>
            <a:r>
              <a:rPr lang="en-GB" sz="2000" dirty="0"/>
              <a:t>People’s Daily</a:t>
            </a:r>
            <a:r>
              <a:rPr lang="en-GB" sz="2000" i="1" dirty="0"/>
              <a:t> were fraudulent.</a:t>
            </a:r>
          </a:p>
          <a:p>
            <a:pPr marL="0" indent="0" algn="l">
              <a:buNone/>
            </a:pPr>
            <a:r>
              <a:rPr lang="en-GB" sz="2000" i="1" dirty="0"/>
              <a:t>It was pointed out by one scientist that infected lice and fleas would not be able to survive the freezing temperatures of North Korea in winter.</a:t>
            </a:r>
          </a:p>
          <a:p>
            <a:pPr marL="0" indent="0" algn="l">
              <a:buNone/>
            </a:pPr>
            <a:r>
              <a:rPr lang="en-GB" sz="2000" i="1" dirty="0"/>
              <a:t>Li </a:t>
            </a:r>
            <a:r>
              <a:rPr lang="en-GB" sz="2000" i="1" dirty="0" err="1"/>
              <a:t>Shantang</a:t>
            </a:r>
            <a:r>
              <a:rPr lang="en-GB" sz="2000" i="1" dirty="0"/>
              <a:t>, a domestic opponent of the regime, said that “This is all communist propaganda in an attempt to get the world to hate America, don’t listen to all that rubbish!’”</a:t>
            </a:r>
          </a:p>
        </p:txBody>
      </p:sp>
      <p:sp>
        <p:nvSpPr>
          <p:cNvPr id="2" name="Slide Number Placeholder 1">
            <a:extLst>
              <a:ext uri="{FF2B5EF4-FFF2-40B4-BE49-F238E27FC236}">
                <a16:creationId xmlns:a16="http://schemas.microsoft.com/office/drawing/2014/main" id="{79D6CBCD-9198-904E-9935-4A882A9DEFA0}"/>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7</a:t>
            </a:fld>
            <a:endParaRPr lang="en-US"/>
          </a:p>
        </p:txBody>
      </p:sp>
      <p:sp>
        <p:nvSpPr>
          <p:cNvPr id="11" name="Content Placeholder 2">
            <a:extLst>
              <a:ext uri="{FF2B5EF4-FFF2-40B4-BE49-F238E27FC236}">
                <a16:creationId xmlns:a16="http://schemas.microsoft.com/office/drawing/2014/main" id="{6E454518-FA74-4375-9FED-0D7DAD70551F}"/>
              </a:ext>
            </a:extLst>
          </p:cNvPr>
          <p:cNvSpPr txBox="1">
            <a:spLocks/>
          </p:cNvSpPr>
          <p:nvPr/>
        </p:nvSpPr>
        <p:spPr>
          <a:xfrm>
            <a:off x="720000" y="1440000"/>
            <a:ext cx="3798481" cy="4641873"/>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000" b="1" dirty="0">
                <a:latin typeface="Arial" charset="0"/>
                <a:ea typeface="Arial" charset="0"/>
                <a:cs typeface="Arial" charset="0"/>
              </a:rPr>
              <a:t>Source G: </a:t>
            </a:r>
            <a:br>
              <a:rPr lang="en-GB" sz="2000" b="1" dirty="0">
                <a:latin typeface="Arial" charset="0"/>
                <a:ea typeface="Arial" charset="0"/>
                <a:cs typeface="Arial" charset="0"/>
              </a:rPr>
            </a:br>
            <a:r>
              <a:rPr lang="en-GB" sz="2000" b="1" dirty="0">
                <a:latin typeface="Arial" charset="0"/>
                <a:ea typeface="Arial" charset="0"/>
                <a:cs typeface="Arial" charset="0"/>
              </a:rPr>
              <a:t>Information about the origins of the source</a:t>
            </a:r>
          </a:p>
          <a:p>
            <a:pPr marL="0" indent="0">
              <a:buNone/>
            </a:pPr>
            <a:r>
              <a:rPr lang="en-GB" sz="2000" dirty="0"/>
              <a:t>The following points come from Frank </a:t>
            </a:r>
            <a:r>
              <a:rPr lang="en-GB" sz="2000" dirty="0" err="1"/>
              <a:t>Dikotter’s</a:t>
            </a:r>
            <a:r>
              <a:rPr lang="en-GB" sz="2000" dirty="0"/>
              <a:t> </a:t>
            </a:r>
            <a:r>
              <a:rPr lang="en-GB" sz="2000" i="1" dirty="0"/>
              <a:t>The Tragedy of Liberation</a:t>
            </a:r>
            <a:r>
              <a:rPr lang="en-GB" sz="2000" dirty="0"/>
              <a:t> (2013). </a:t>
            </a:r>
            <a:r>
              <a:rPr lang="en-GB" sz="2000" dirty="0" err="1"/>
              <a:t>Dikotter</a:t>
            </a:r>
            <a:r>
              <a:rPr lang="en-GB" sz="2000" dirty="0"/>
              <a:t> is a Dutch historian from the University of Hong Kong.</a:t>
            </a:r>
          </a:p>
        </p:txBody>
      </p:sp>
      <p:sp>
        <p:nvSpPr>
          <p:cNvPr id="12" name="TextBox 11">
            <a:extLst>
              <a:ext uri="{FF2B5EF4-FFF2-40B4-BE49-F238E27FC236}">
                <a16:creationId xmlns:a16="http://schemas.microsoft.com/office/drawing/2014/main" id="{37E473FE-FD6B-CC49-BFA6-63E896E03687}"/>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444645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7" name="Content Placeholder 2"/>
          <p:cNvSpPr>
            <a:spLocks noGrp="1"/>
          </p:cNvSpPr>
          <p:nvPr>
            <p:ph type="subTitle" idx="1"/>
          </p:nvPr>
        </p:nvSpPr>
        <p:spPr>
          <a:xfrm>
            <a:off x="720000" y="1620000"/>
            <a:ext cx="6943543" cy="4351338"/>
          </a:xfrm>
        </p:spPr>
        <p:txBody>
          <a:bodyPr lIns="0">
            <a:normAutofit/>
          </a:bodyPr>
          <a:lstStyle/>
          <a:p>
            <a:pPr algn="l"/>
            <a:r>
              <a:rPr lang="en-GB" sz="2000" b="1" dirty="0">
                <a:latin typeface="Arial" charset="0"/>
                <a:ea typeface="Arial" charset="0"/>
                <a:cs typeface="Arial" charset="0"/>
              </a:rPr>
              <a:t>Source H: </a:t>
            </a:r>
            <a:br>
              <a:rPr lang="en-GB" sz="2000" b="1" dirty="0">
                <a:latin typeface="Arial" charset="0"/>
                <a:ea typeface="Arial" charset="0"/>
                <a:cs typeface="Arial" charset="0"/>
              </a:rPr>
            </a:br>
            <a:r>
              <a:rPr lang="en-GB" sz="2000" b="1" dirty="0"/>
              <a:t>Factual information</a:t>
            </a:r>
          </a:p>
          <a:p>
            <a:pPr algn="l"/>
            <a:r>
              <a:rPr lang="en-GB" sz="2000" dirty="0"/>
              <a:t>The United States gave immunity to Japanese scientists from Unit 731, which was a germ warfare research organisation from Japan during the Second World War.  </a:t>
            </a:r>
          </a:p>
          <a:p>
            <a:pPr algn="l"/>
            <a:r>
              <a:rPr lang="en-GB" sz="2000" dirty="0"/>
              <a:t>This was in exchange for obtaining the research data and information that they had developed.  </a:t>
            </a:r>
          </a:p>
          <a:p>
            <a:pPr algn="l"/>
            <a:r>
              <a:rPr lang="en-GB" sz="2000" dirty="0"/>
              <a:t>This information was withheld from other wartime allies and the grant of immunity was covered up by the USA for many decades.</a:t>
            </a:r>
          </a:p>
        </p:txBody>
      </p:sp>
      <p:sp>
        <p:nvSpPr>
          <p:cNvPr id="2" name="Slide Number Placeholder 1">
            <a:extLst>
              <a:ext uri="{FF2B5EF4-FFF2-40B4-BE49-F238E27FC236}">
                <a16:creationId xmlns:a16="http://schemas.microsoft.com/office/drawing/2014/main" id="{F218CB0A-427C-A545-B781-FE73D2AE2F93}"/>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8</a:t>
            </a:fld>
            <a:endParaRPr lang="en-US"/>
          </a:p>
        </p:txBody>
      </p:sp>
      <p:sp>
        <p:nvSpPr>
          <p:cNvPr id="8" name="Content Placeholder 2">
            <a:extLst>
              <a:ext uri="{FF2B5EF4-FFF2-40B4-BE49-F238E27FC236}">
                <a16:creationId xmlns:a16="http://schemas.microsoft.com/office/drawing/2014/main" id="{6E454518-FA74-4375-9FED-0D7DAD70551F}"/>
              </a:ext>
            </a:extLst>
          </p:cNvPr>
          <p:cNvSpPr txBox="1">
            <a:spLocks/>
          </p:cNvSpPr>
          <p:nvPr/>
        </p:nvSpPr>
        <p:spPr>
          <a:xfrm>
            <a:off x="8295861" y="1620206"/>
            <a:ext cx="3798481" cy="4641873"/>
          </a:xfrm>
          <a:prstGeom prst="rect">
            <a:avLst/>
          </a:prstGeom>
        </p:spPr>
        <p:txBody>
          <a:bodyPr vert="horz" lIns="0" tIns="0" rIns="0" bIns="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en-GB" sz="2400" b="1" dirty="0">
              <a:latin typeface="Arial"/>
              <a:cs typeface="Arial"/>
            </a:endParaRPr>
          </a:p>
        </p:txBody>
      </p:sp>
      <p:sp>
        <p:nvSpPr>
          <p:cNvPr id="9" name="TextBox 8"/>
          <p:cNvSpPr txBox="1"/>
          <p:nvPr/>
        </p:nvSpPr>
        <p:spPr>
          <a:xfrm>
            <a:off x="8295940" y="1487362"/>
            <a:ext cx="2651181" cy="2246769"/>
          </a:xfrm>
          <a:prstGeom prst="rect">
            <a:avLst/>
          </a:prstGeom>
          <a:noFill/>
        </p:spPr>
        <p:txBody>
          <a:bodyPr wrap="square" rtlCol="0">
            <a:spAutoFit/>
          </a:bodyPr>
          <a:lstStyle/>
          <a:p>
            <a:r>
              <a:rPr lang="en-GB" sz="2000" b="1" dirty="0"/>
              <a:t>Information found in </a:t>
            </a:r>
          </a:p>
          <a:p>
            <a:r>
              <a:rPr lang="en-GB" sz="2000" dirty="0" err="1"/>
              <a:t>Rogaski</a:t>
            </a:r>
            <a:r>
              <a:rPr lang="en-GB" sz="2000" dirty="0"/>
              <a:t>, R. (2002) ‘Nature, annihilation and modernity’ in </a:t>
            </a:r>
            <a:r>
              <a:rPr lang="en-GB" sz="2000" i="1" dirty="0"/>
              <a:t>Journal of Asian Studies, 61</a:t>
            </a:r>
            <a:r>
              <a:rPr lang="en-GB" sz="2000" dirty="0"/>
              <a:t>, no. 2</a:t>
            </a:r>
            <a:endParaRPr lang="en-US" sz="2000" dirty="0"/>
          </a:p>
          <a:p>
            <a:endParaRPr lang="en-GB" sz="2000" dirty="0"/>
          </a:p>
        </p:txBody>
      </p:sp>
      <p:sp>
        <p:nvSpPr>
          <p:cNvPr id="11" name="TextBox 10">
            <a:extLst>
              <a:ext uri="{FF2B5EF4-FFF2-40B4-BE49-F238E27FC236}">
                <a16:creationId xmlns:a16="http://schemas.microsoft.com/office/drawing/2014/main" id="{8A0D196C-F0F7-BF46-8002-3C4728017BB8}"/>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86354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0000"/>
                <a:lumOff val="60000"/>
              </a:schemeClr>
            </a:gs>
          </a:gsLst>
          <a:lin ang="16200000" scaled="0"/>
          <a:tileRect/>
        </a:gradFill>
        <a:effectLst/>
      </p:bgPr>
    </p:bg>
    <p:spTree>
      <p:nvGrpSpPr>
        <p:cNvPr id="1" name=""/>
        <p:cNvGrpSpPr/>
        <p:nvPr/>
      </p:nvGrpSpPr>
      <p:grpSpPr>
        <a:xfrm>
          <a:off x="0" y="0"/>
          <a:ext cx="0" cy="0"/>
          <a:chOff x="0" y="0"/>
          <a:chExt cx="0" cy="0"/>
        </a:xfrm>
      </p:grpSpPr>
      <p:sp>
        <p:nvSpPr>
          <p:cNvPr id="7" name="Content Placeholder 2"/>
          <p:cNvSpPr>
            <a:spLocks noGrp="1"/>
          </p:cNvSpPr>
          <p:nvPr>
            <p:ph type="subTitle" idx="1"/>
          </p:nvPr>
        </p:nvSpPr>
        <p:spPr>
          <a:xfrm>
            <a:off x="720000" y="1440000"/>
            <a:ext cx="6943543" cy="4351338"/>
          </a:xfrm>
        </p:spPr>
        <p:txBody>
          <a:bodyPr lIns="0" tIns="0" rIns="0" bIns="0">
            <a:normAutofit/>
          </a:bodyPr>
          <a:lstStyle/>
          <a:p>
            <a:pPr algn="l"/>
            <a:r>
              <a:rPr lang="en-GB" sz="2000" b="1" dirty="0">
                <a:latin typeface="Arial" charset="0"/>
                <a:ea typeface="Arial" charset="0"/>
                <a:cs typeface="Arial" charset="0"/>
              </a:rPr>
              <a:t>Source I: </a:t>
            </a:r>
            <a:br>
              <a:rPr lang="en-GB" sz="2000" b="1" dirty="0">
                <a:latin typeface="Arial" charset="0"/>
                <a:ea typeface="Arial" charset="0"/>
                <a:cs typeface="Arial" charset="0"/>
              </a:rPr>
            </a:br>
            <a:r>
              <a:rPr lang="en-GB" sz="2000" b="1" dirty="0"/>
              <a:t>Factual information</a:t>
            </a:r>
          </a:p>
          <a:p>
            <a:pPr algn="l"/>
            <a:r>
              <a:rPr lang="en-GB" sz="2000" dirty="0"/>
              <a:t>Two of the key sources of evidence produced by China and North Korea for allegations of germ warfare were captured US prisoners of war who confessed to being involved in dropping infected insects on Korea and China.</a:t>
            </a:r>
          </a:p>
          <a:p>
            <a:pPr algn="l"/>
            <a:r>
              <a:rPr lang="en-GB" sz="2000" dirty="0"/>
              <a:t>The USA claimed that these confessions were extracted as a result of torture and brainwashing.</a:t>
            </a:r>
          </a:p>
        </p:txBody>
      </p:sp>
      <p:sp>
        <p:nvSpPr>
          <p:cNvPr id="2" name="Slide Number Placeholder 1">
            <a:extLst>
              <a:ext uri="{FF2B5EF4-FFF2-40B4-BE49-F238E27FC236}">
                <a16:creationId xmlns:a16="http://schemas.microsoft.com/office/drawing/2014/main" id="{B2F28546-2ACF-CF4A-9B20-954BCF6F088F}"/>
              </a:ext>
            </a:extLst>
          </p:cNvPr>
          <p:cNvSpPr>
            <a:spLocks noGrp="1"/>
          </p:cNvSpPr>
          <p:nvPr>
            <p:ph type="sldNum" sz="quarter" idx="4294967295"/>
          </p:nvPr>
        </p:nvSpPr>
        <p:spPr>
          <a:xfrm>
            <a:off x="8610600" y="6356350"/>
            <a:ext cx="2743200" cy="365125"/>
          </a:xfrm>
          <a:prstGeom prst="rect">
            <a:avLst/>
          </a:prstGeom>
        </p:spPr>
        <p:txBody>
          <a:bodyPr/>
          <a:lstStyle/>
          <a:p>
            <a:fld id="{91DB7F08-A76A-C04F-AC2D-B8A23795015F}" type="slidenum">
              <a:rPr lang="en-US" smtClean="0"/>
              <a:pPr/>
              <a:t>9</a:t>
            </a:fld>
            <a:endParaRPr lang="en-US"/>
          </a:p>
        </p:txBody>
      </p:sp>
      <p:sp>
        <p:nvSpPr>
          <p:cNvPr id="9" name="TextBox 8">
            <a:extLst>
              <a:ext uri="{FF2B5EF4-FFF2-40B4-BE49-F238E27FC236}">
                <a16:creationId xmlns:a16="http://schemas.microsoft.com/office/drawing/2014/main" id="{9E4D1DD0-C2DF-5A41-8A9F-CB988E1DD4A1}"/>
              </a:ext>
            </a:extLst>
          </p:cNvPr>
          <p:cNvSpPr txBox="1"/>
          <p:nvPr/>
        </p:nvSpPr>
        <p:spPr>
          <a:xfrm>
            <a:off x="720000" y="360000"/>
            <a:ext cx="2783221" cy="646331"/>
          </a:xfrm>
          <a:prstGeom prst="rect">
            <a:avLst/>
          </a:prstGeom>
          <a:noFill/>
        </p:spPr>
        <p:txBody>
          <a:bodyPr wrap="square" lIns="0" tIns="0" rIns="0" bIns="0" rtlCol="0">
            <a:spAutoFit/>
          </a:bodyPr>
          <a:lstStyle/>
          <a:p>
            <a:r>
              <a:rPr lang="en-GB" b="1" dirty="0">
                <a:solidFill>
                  <a:schemeClr val="accent5">
                    <a:lumMod val="75000"/>
                  </a:schemeClr>
                </a:solidFill>
              </a:rPr>
              <a:t>Resource sheet 6.2A</a:t>
            </a:r>
          </a:p>
          <a:p>
            <a:r>
              <a:rPr lang="en-GB" sz="2400" b="1" dirty="0"/>
              <a:t>Evidence pack</a:t>
            </a:r>
            <a:endParaRPr lang="en-GB" sz="2400" b="1" dirty="0">
              <a:solidFill>
                <a:schemeClr val="accent5">
                  <a:lumMod val="75000"/>
                </a:schemeClr>
              </a:solidFill>
            </a:endParaRPr>
          </a:p>
        </p:txBody>
      </p:sp>
    </p:spTree>
    <p:extLst>
      <p:ext uri="{BB962C8B-B14F-4D97-AF65-F5344CB8AC3E}">
        <p14:creationId xmlns:p14="http://schemas.microsoft.com/office/powerpoint/2010/main" val="36739872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TotalTime>
  <Words>1462</Words>
  <Application>Microsoft Office PowerPoint</Application>
  <PresentationFormat>Widescreen</PresentationFormat>
  <Paragraphs>75</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Rounded MT</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dc:creator>
  <cp:lastModifiedBy>Maheema Chanrai</cp:lastModifiedBy>
  <cp:revision>77</cp:revision>
  <dcterms:created xsi:type="dcterms:W3CDTF">2013-07-15T20:26:40Z</dcterms:created>
  <dcterms:modified xsi:type="dcterms:W3CDTF">2020-06-26T13:47:31Z</dcterms:modified>
</cp:coreProperties>
</file>