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52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Belben" initials="JB" lastIdx="1" clrIdx="0"/>
  <p:cmAuthor id="2" name="Foolproofs" initials="FP" lastIdx="1" clrIdx="1"/>
  <p:cmAuthor id="3" name="Microsoft account" initials="Ma" lastIdx="1" clrIdx="2">
    <p:extLst>
      <p:ext uri="{19B8F6BF-5375-455C-9EA6-DF929625EA0E}">
        <p15:presenceInfo xmlns:p15="http://schemas.microsoft.com/office/powerpoint/2012/main" userId="d0ef0f6f25eef9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/>
    <p:restoredTop sz="85290" autoAdjust="0"/>
  </p:normalViewPr>
  <p:slideViewPr>
    <p:cSldViewPr snapToGrid="0" snapToObjects="1">
      <p:cViewPr varScale="1">
        <p:scale>
          <a:sx n="57" d="100"/>
          <a:sy n="57" d="100"/>
        </p:scale>
        <p:origin x="96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CD6AE-0980-1545-A707-1D7C08C627CC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93A2A-0A60-9E4C-B30E-C3D88B0E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6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archives.gov.uk/doc/open-government-licence/version/3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IWM H 42138, https://www.iwm.org.uk/collections/item/object/205194906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9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Video: https://youtu.be/ItK2cG3qODE?t=22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All documents used under</a:t>
            </a:r>
            <a:r>
              <a:rPr lang="en-US" b="0" baseline="0" dirty="0"/>
              <a:t> the Open Government </a:t>
            </a:r>
            <a:r>
              <a:rPr lang="en-US" b="0" baseline="0" dirty="0" err="1"/>
              <a:t>Licence</a:t>
            </a:r>
            <a:r>
              <a:rPr lang="en-US" b="0" baseline="0" dirty="0"/>
              <a:t>: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http://www.nationalarchives.gov.uk/doc/open-government-licence/version/3/</a:t>
            </a:r>
            <a:endParaRPr lang="en-GB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  <a:p>
            <a:r>
              <a:rPr lang="en-US" b="0" dirty="0"/>
              <a:t>Document 1: CAB 128/18/1 </a:t>
            </a:r>
            <a:r>
              <a:rPr lang="en-US" b="0" dirty="0" err="1"/>
              <a:t>Labour</a:t>
            </a:r>
            <a:r>
              <a:rPr lang="en-US" b="0" dirty="0"/>
              <a:t> cabinet minutes 03/07/50</a:t>
            </a:r>
          </a:p>
          <a:p>
            <a:r>
              <a:rPr lang="en-US" b="0" dirty="0"/>
              <a:t>Document 2: CAB 128/18/2 </a:t>
            </a:r>
            <a:r>
              <a:rPr lang="en-US" b="0" dirty="0" err="1"/>
              <a:t>Labour</a:t>
            </a:r>
            <a:r>
              <a:rPr lang="en-US" b="0" dirty="0"/>
              <a:t> cabinet minutes 04/07/50</a:t>
            </a:r>
          </a:p>
          <a:p>
            <a:r>
              <a:rPr lang="en-US" b="0" dirty="0"/>
              <a:t>Document 3: CAB 128/18/10 </a:t>
            </a:r>
            <a:r>
              <a:rPr lang="en-US" b="0" dirty="0" err="1"/>
              <a:t>Labour</a:t>
            </a:r>
            <a:r>
              <a:rPr lang="en-US" b="0" dirty="0"/>
              <a:t> cabinet minutes 25/07/50</a:t>
            </a:r>
          </a:p>
          <a:p>
            <a:r>
              <a:rPr lang="en-US" b="0" u="none" dirty="0"/>
              <a:t>Document 4: CAB 128/23/16 Conservative cabinet minutes December 1951 </a:t>
            </a:r>
          </a:p>
          <a:p>
            <a:r>
              <a:rPr lang="en-US" b="0" dirty="0"/>
              <a:t>Document 5: CAB 128/23/16 Conservative cabinet minutes December 1951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93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Document 1: CAB 128/18/1, </a:t>
            </a:r>
            <a:r>
              <a:rPr lang="en-US" b="0" dirty="0" err="1"/>
              <a:t>Labour</a:t>
            </a:r>
            <a:r>
              <a:rPr lang="en-US" b="0" dirty="0"/>
              <a:t> cabinet minutes, 03/07/50</a:t>
            </a: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7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Document 2: CAB 128/18/2, </a:t>
            </a:r>
            <a:r>
              <a:rPr lang="en-US" b="0" dirty="0" err="1"/>
              <a:t>Labour</a:t>
            </a:r>
            <a:r>
              <a:rPr lang="en-US" b="0" dirty="0"/>
              <a:t> cabinet minutes, 04/07/50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7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Document 3: CAB 128/18/10, </a:t>
            </a:r>
            <a:r>
              <a:rPr lang="en-US" b="0" dirty="0" err="1"/>
              <a:t>Labour</a:t>
            </a:r>
            <a:r>
              <a:rPr lang="en-US" b="0" dirty="0"/>
              <a:t> cabinet minutes, 25/07/50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4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sng" dirty="0"/>
              <a:t>Document 4: CAB 128/23/16, Conservative cabinet minutes, December 1951 </a:t>
            </a:r>
            <a:endParaRPr lang="en-US" b="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59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Document 5: CAB 128/23/16, Conservative cabinet minutes, December 1951 – as above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39209" y="6356350"/>
            <a:ext cx="466807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DB7F08-A76A-C04F-AC2D-B8A237950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2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55CFA-19C1-4766-B625-9C7B34FF4224}"/>
              </a:ext>
            </a:extLst>
          </p:cNvPr>
          <p:cNvSpPr txBox="1"/>
          <p:nvPr userDrawn="1"/>
        </p:nvSpPr>
        <p:spPr>
          <a:xfrm>
            <a:off x="140434" y="6394536"/>
            <a:ext cx="7148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ounded MT" charset="0"/>
                <a:ea typeface="Arial Rounded MT" charset="0"/>
                <a:cs typeface="Arial Rounded MT" charset="0"/>
              </a:rPr>
              <a:t>Exploring and Teaching the Korean War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rial Rounded MT" charset="0"/>
                <a:ea typeface="Arial Rounded MT" charset="0"/>
                <a:cs typeface="Arial Rounded MT" charset="0"/>
              </a:rPr>
              <a:t>| Lesson 8.1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294E6-D97D-4975-BA83-6E167677D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53" y="6155943"/>
            <a:ext cx="1244600" cy="413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4E386-5C5D-4D8D-9744-182699CB0F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53" y="5794901"/>
            <a:ext cx="1205442" cy="8509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29881"/>
            <a:ext cx="12192000" cy="133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67" y="5828033"/>
            <a:ext cx="814552" cy="81455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9177ADA-379E-7149-B3A8-5FD3758AB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39209" y="6356350"/>
            <a:ext cx="466807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DB7F08-A76A-C04F-AC2D-B8A237950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ItK2cG3qOD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360000"/>
            <a:ext cx="4864370" cy="50995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Enquiry 8 </a:t>
            </a:r>
            <a:br>
              <a:rPr lang="en-GB" dirty="0"/>
            </a:b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How did Britain respond to the Korean War? </a:t>
            </a:r>
            <a:br>
              <a:rPr lang="en-GB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dirty="0"/>
              <a:t>An evidential and historiographical approach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61B71E-A988-D349-A879-20E346B2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2030BE-4D0F-48B4-8A2B-FA5E966C3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5"/>
          <a:stretch/>
        </p:blipFill>
        <p:spPr>
          <a:xfrm>
            <a:off x="5464629" y="360000"/>
            <a:ext cx="6727370" cy="500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8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EA8DD7-B01F-4587-872D-D9D1EB1A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0"/>
            <a:ext cx="3856630" cy="361959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/>
                <a:cs typeface="Arial"/>
              </a:rPr>
              <a:t>Document 3 </a:t>
            </a:r>
            <a:br>
              <a:rPr lang="en-GB" b="1" dirty="0"/>
            </a:br>
            <a:r>
              <a:rPr lang="en-GB" b="0" dirty="0">
                <a:latin typeface="Arial"/>
                <a:cs typeface="Arial"/>
              </a:rPr>
              <a:t>CAB 128/18/10</a:t>
            </a:r>
            <a:br>
              <a:rPr lang="en-GB" b="0" dirty="0">
                <a:latin typeface="Arial"/>
                <a:cs typeface="Arial"/>
              </a:rPr>
            </a:br>
            <a:r>
              <a:rPr lang="en-GB" b="0" dirty="0">
                <a:latin typeface="Arial"/>
                <a:cs typeface="Arial"/>
              </a:rPr>
              <a:t>Labour cabinet minutes 25/07/50 </a:t>
            </a:r>
            <a:br>
              <a:rPr lang="en-GB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F94C5D-2254-F842-92C9-FE0918C7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730" r="1171" b="2226"/>
          <a:stretch/>
        </p:blipFill>
        <p:spPr>
          <a:xfrm>
            <a:off x="4644000" y="396000"/>
            <a:ext cx="6516000" cy="4788000"/>
          </a:xfrm>
        </p:spPr>
      </p:pic>
    </p:spTree>
    <p:extLst>
      <p:ext uri="{BB962C8B-B14F-4D97-AF65-F5344CB8AC3E}">
        <p14:creationId xmlns:p14="http://schemas.microsoft.com/office/powerpoint/2010/main" val="122564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EA8DD7-B01F-4587-872D-D9D1EB1A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0"/>
            <a:ext cx="3856630" cy="361959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/>
                <a:cs typeface="Arial"/>
              </a:rPr>
              <a:t>Document 4 </a:t>
            </a:r>
            <a:br>
              <a:rPr lang="en-GB" b="1" dirty="0"/>
            </a:br>
            <a:r>
              <a:rPr lang="en-GB" b="0" dirty="0">
                <a:latin typeface="Arial"/>
                <a:cs typeface="Arial"/>
              </a:rPr>
              <a:t>CAB 128/23/16</a:t>
            </a:r>
            <a:br>
              <a:rPr lang="en-GB" b="0" dirty="0">
                <a:latin typeface="Arial"/>
                <a:cs typeface="Arial"/>
              </a:rPr>
            </a:br>
            <a:r>
              <a:rPr lang="en-GB" b="0" dirty="0">
                <a:latin typeface="Arial"/>
                <a:cs typeface="Arial"/>
              </a:rPr>
              <a:t>Conservative cabinet minutes December 1951</a:t>
            </a:r>
            <a:br>
              <a:rPr lang="en-GB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8557A-5913-0242-9B2E-EDB146F8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591" r="2441" b="1734"/>
          <a:stretch/>
        </p:blipFill>
        <p:spPr>
          <a:xfrm>
            <a:off x="4968000" y="360000"/>
            <a:ext cx="4248000" cy="5508000"/>
          </a:xfrm>
        </p:spPr>
      </p:pic>
    </p:spTree>
    <p:extLst>
      <p:ext uri="{BB962C8B-B14F-4D97-AF65-F5344CB8AC3E}">
        <p14:creationId xmlns:p14="http://schemas.microsoft.com/office/powerpoint/2010/main" val="100411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EA8DD7-B01F-4587-872D-D9D1EB1A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0"/>
            <a:ext cx="3856630" cy="361959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/>
                <a:cs typeface="Arial"/>
              </a:rPr>
              <a:t>Document 5 </a:t>
            </a:r>
            <a:br>
              <a:rPr lang="en-GB" b="1" dirty="0"/>
            </a:br>
            <a:r>
              <a:rPr lang="en-GB" b="0" dirty="0">
                <a:latin typeface="Arial"/>
                <a:cs typeface="Arial"/>
              </a:rPr>
              <a:t>CAB 128/23/16</a:t>
            </a:r>
            <a:br>
              <a:rPr lang="en-GB" b="0" dirty="0">
                <a:latin typeface="Arial"/>
                <a:cs typeface="Arial"/>
              </a:rPr>
            </a:br>
            <a:r>
              <a:rPr lang="en-GB" b="0" dirty="0">
                <a:latin typeface="Arial"/>
                <a:cs typeface="Arial"/>
              </a:rPr>
              <a:t>Conservative cabinet minutes December 1951 </a:t>
            </a:r>
            <a:br>
              <a:rPr lang="en-GB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5B2C38-56A3-4840-A7E1-3D220EBE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136" r="3294" b="5316"/>
          <a:stretch/>
        </p:blipFill>
        <p:spPr>
          <a:xfrm>
            <a:off x="4728998" y="415973"/>
            <a:ext cx="6897494" cy="4752000"/>
          </a:xfrm>
        </p:spPr>
      </p:pic>
    </p:spTree>
    <p:extLst>
      <p:ext uri="{BB962C8B-B14F-4D97-AF65-F5344CB8AC3E}">
        <p14:creationId xmlns:p14="http://schemas.microsoft.com/office/powerpoint/2010/main" val="167459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6188937" cy="482579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2200" b="1" dirty="0">
                <a:latin typeface="Arial"/>
                <a:cs typeface="Arial"/>
              </a:rPr>
              <a:t>An historian’s interpretation of British foreign policy post-WWII</a:t>
            </a: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900" i="1" dirty="0">
                <a:latin typeface="Arial"/>
                <a:cs typeface="Arial"/>
              </a:rPr>
              <a:t>‘The view has long been held that Britain “has lost an empire and not yet found a role”, in the famous words of US Secretary of State, Dean </a:t>
            </a:r>
            <a:r>
              <a:rPr lang="en-GB" sz="1900" i="1" dirty="0" err="1">
                <a:latin typeface="Arial"/>
                <a:cs typeface="Arial"/>
              </a:rPr>
              <a:t>Acherson</a:t>
            </a:r>
            <a:r>
              <a:rPr lang="en-GB" sz="1900" i="1" dirty="0">
                <a:latin typeface="Arial"/>
                <a:cs typeface="Arial"/>
              </a:rPr>
              <a:t>, several decades ago. Yet Britain’s real role is easily discovered if we are concerned to look… Britain’s role remains an essentially imperial one: to act as junior partner to US global power; to help to organise the global economy to benefit Western corporations; and to maximise Britain’s (that is, British elites’) independent political standing in the world and thus remain a world power.’</a:t>
            </a:r>
          </a:p>
          <a:p>
            <a:pPr marL="0" indent="0" algn="r">
              <a:buNone/>
            </a:pPr>
            <a:r>
              <a:rPr lang="en-GB" sz="1900" dirty="0">
                <a:latin typeface="Arial"/>
                <a:cs typeface="Arial"/>
              </a:rPr>
              <a:t>From M. Curtis – </a:t>
            </a:r>
            <a:r>
              <a:rPr lang="en-GB" sz="1900" i="1" dirty="0">
                <a:latin typeface="Arial"/>
                <a:cs typeface="Arial"/>
              </a:rPr>
              <a:t>Web of Deceit </a:t>
            </a:r>
            <a:r>
              <a:rPr lang="en-GB" sz="1900" dirty="0">
                <a:latin typeface="Arial"/>
                <a:cs typeface="Arial"/>
              </a:rPr>
              <a:t>(2003</a:t>
            </a:r>
            <a:r>
              <a:rPr lang="en-GB" sz="2400" dirty="0">
                <a:latin typeface="Arial"/>
                <a:cs typeface="Arial"/>
              </a:rPr>
              <a:t>)</a:t>
            </a:r>
            <a:endParaRPr lang="en-GB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809CD9-D87A-F44B-A310-32E9F6F4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D44628-7431-44CB-9613-B38EF3DDB1E1}"/>
              </a:ext>
            </a:extLst>
          </p:cNvPr>
          <p:cNvSpPr txBox="1">
            <a:spLocks/>
          </p:cNvSpPr>
          <p:nvPr/>
        </p:nvSpPr>
        <p:spPr>
          <a:xfrm>
            <a:off x="720000" y="360000"/>
            <a:ext cx="10515600" cy="7093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754BC4-6C26-49C2-8372-C2BCBA332874}"/>
              </a:ext>
            </a:extLst>
          </p:cNvPr>
          <p:cNvSpPr>
            <a:spLocks noGrp="1"/>
          </p:cNvSpPr>
          <p:nvPr/>
        </p:nvSpPr>
        <p:spPr>
          <a:xfrm>
            <a:off x="8383131" y="1620000"/>
            <a:ext cx="3006874" cy="254675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Discuss </a:t>
            </a:r>
            <a:endParaRPr lang="en-US" sz="2000" b="1" dirty="0"/>
          </a:p>
          <a:p>
            <a:pPr marL="0" indent="0">
              <a:buNone/>
            </a:pPr>
            <a:r>
              <a:rPr lang="en-GB" sz="1800" dirty="0">
                <a:latin typeface="Arial"/>
                <a:cs typeface="Arial"/>
              </a:rPr>
              <a:t>How would Curtis </a:t>
            </a:r>
            <a:r>
              <a:rPr lang="en-GB" sz="1800">
                <a:latin typeface="Arial"/>
                <a:cs typeface="Arial"/>
              </a:rPr>
              <a:t>explain </a:t>
            </a:r>
            <a:br>
              <a:rPr lang="en-GB" sz="1800">
                <a:latin typeface="Arial"/>
                <a:cs typeface="Arial"/>
              </a:rPr>
            </a:br>
            <a:r>
              <a:rPr lang="en-GB" sz="1800">
                <a:latin typeface="Arial"/>
                <a:cs typeface="Arial"/>
              </a:rPr>
              <a:t>the </a:t>
            </a:r>
            <a:r>
              <a:rPr lang="en-GB" sz="1800" dirty="0">
                <a:latin typeface="Arial"/>
                <a:cs typeface="Arial"/>
              </a:rPr>
              <a:t>continuity between the positions of Labour and the Conservatives that you have seen in the documents relating to British intervention in the Korean War?</a:t>
            </a:r>
            <a:endParaRPr lang="en-GB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2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999" y="388755"/>
            <a:ext cx="1131434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Enquiry 8 overview: </a:t>
            </a:r>
            <a:br>
              <a:rPr lang="en-GB" dirty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 did Britain respond to the Korean War?</a:t>
            </a:r>
            <a:br>
              <a:rPr lang="en-US" dirty="0"/>
            </a:br>
            <a:r>
              <a:rPr lang="en-US" dirty="0"/>
              <a:t>An evidential and </a:t>
            </a:r>
            <a:r>
              <a:rPr lang="en-US"/>
              <a:t>historiographical approach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0000" y="2379246"/>
            <a:ext cx="3240000" cy="30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Arial" charset="0"/>
                <a:cs typeface="Arial"/>
              </a:rPr>
              <a:t>Lesson 8.1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chemeClr val="bg1"/>
                </a:solidFill>
                <a:latin typeface="Arial"/>
                <a:cs typeface="Arial"/>
              </a:rPr>
              <a:t>What was the response of the Labour and Conservative governments </a:t>
            </a:r>
            <a:br>
              <a:rPr lang="en-GB" sz="22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2200" b="1" dirty="0">
                <a:solidFill>
                  <a:schemeClr val="bg1"/>
                </a:solidFill>
                <a:latin typeface="Arial"/>
                <a:cs typeface="Arial"/>
              </a:rPr>
              <a:t>1950–53 to the </a:t>
            </a:r>
            <a:br>
              <a:rPr lang="en-GB" sz="22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2200" b="1" dirty="0">
                <a:solidFill>
                  <a:schemeClr val="bg1"/>
                </a:solidFill>
                <a:latin typeface="Arial"/>
                <a:cs typeface="Arial"/>
              </a:rPr>
              <a:t>Korean War?</a:t>
            </a:r>
            <a:endParaRPr lang="en-GB" alt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2757" y="2379247"/>
            <a:ext cx="3240000" cy="30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Lesson 8.2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was response of the Civil Service and the military to the outbreak of the Korean War?</a:t>
            </a:r>
            <a:endParaRPr lang="en-GB" altLang="fr-FR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5514" y="2393543"/>
            <a:ext cx="3240000" cy="30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Lesson </a:t>
            </a:r>
            <a:r>
              <a:rPr lang="en-GB" sz="24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8.3</a:t>
            </a:r>
            <a:endParaRPr lang="en-GB" sz="2400" kern="1200" dirty="0">
              <a:solidFill>
                <a:schemeClr val="bg1"/>
              </a:solidFill>
              <a:latin typeface="Arial"/>
              <a:ea typeface="Arial" charset="0"/>
              <a:cs typeface="Arial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do specialist historians approach the responses of the British elites to the Korean War?</a:t>
            </a:r>
            <a:endParaRPr lang="en-US" altLang="fr-FR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89737D-769E-6A4E-954B-8375DF7A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1"/>
            <a:ext cx="10515600" cy="87498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Lesson 8.1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00" y="1620000"/>
            <a:ext cx="5870805" cy="3739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Content covered in this lesson: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outbreak of the Korean War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Timeline of British involvement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Responses of the Labour and Conservatives governments 1950–53 to the Korean War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historian’s interpretation regarding British foreign policy in this period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D86E8-5C53-3042-A564-2B409659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CE6FE-1A9A-4762-AEB8-6F07DE7FA861}"/>
              </a:ext>
            </a:extLst>
          </p:cNvPr>
          <p:cNvSpPr/>
          <p:nvPr/>
        </p:nvSpPr>
        <p:spPr>
          <a:xfrm>
            <a:off x="720000" y="1620000"/>
            <a:ext cx="3780000" cy="378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Arial" charset="0"/>
                <a:cs typeface="Arial"/>
              </a:rPr>
              <a:t>Lesson 8.1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What was the response of the Labour and Conservative governments 1950–53 to the Korean War?</a:t>
            </a:r>
            <a:endParaRPr lang="en-GB" altLang="fr-FR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56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outbreak of the 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3804499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Starter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Watch the video clip about the start of the Korean War. 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It recaps what you probably already know, but make notes of any new information that it gives you.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DD811-8465-42AA-AECB-3EF5D0C9D8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9" y="1685563"/>
            <a:ext cx="6356651" cy="40272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901B7-59D5-C041-A8D0-10042D53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Action Button: Forward or Next 5">
            <a:hlinkClick r:id="rId4" highlightClick="1"/>
            <a:extLst>
              <a:ext uri="{FF2B5EF4-FFF2-40B4-BE49-F238E27FC236}">
                <a16:creationId xmlns:a16="http://schemas.microsoft.com/office/drawing/2014/main" id="{90E4A9C4-DF81-F340-9CFC-97AA19CA2044}"/>
              </a:ext>
            </a:extLst>
          </p:cNvPr>
          <p:cNvSpPr/>
          <p:nvPr/>
        </p:nvSpPr>
        <p:spPr>
          <a:xfrm>
            <a:off x="7536066" y="3087405"/>
            <a:ext cx="1042416" cy="1042416"/>
          </a:xfrm>
          <a:prstGeom prst="actionButtonForwardNex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1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Timeline of British involvement in the 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05363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June 1950: T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he United Nations (UN) Security Council declared North Korea the aggressor in the internal Korean conflict; later that month, a largely American UN force arrived in Korea and the British government deployed the Far East Fleet in support.</a:t>
            </a:r>
          </a:p>
          <a:p>
            <a:pPr>
              <a:lnSpc>
                <a:spcPct val="120000"/>
              </a:lnSpc>
            </a:pP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3 July: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latin typeface="Arial" panose="020B0604020202020204" pitchFamily="34" charset="0"/>
                <a:cs typeface="Arial" panose="020B0604020202020204" pitchFamily="34" charset="0"/>
              </a:rPr>
              <a:t>Seafire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 and Firefly aircraft took off from HMS </a:t>
            </a:r>
            <a:r>
              <a:rPr lang="en-GB" sz="2900" i="1" dirty="0">
                <a:latin typeface="Arial" panose="020B0604020202020204" pitchFamily="34" charset="0"/>
                <a:cs typeface="Arial" panose="020B0604020202020204" pitchFamily="34" charset="0"/>
              </a:rPr>
              <a:t>Triumph 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to attack the North Korean airfield at </a:t>
            </a:r>
            <a:r>
              <a:rPr lang="en-GB" sz="2900" dirty="0" err="1">
                <a:latin typeface="Arial" panose="020B0604020202020204" pitchFamily="34" charset="0"/>
                <a:cs typeface="Arial" panose="020B0604020202020204" pitchFamily="34" charset="0"/>
              </a:rPr>
              <a:t>Haeju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6 July: 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Cabinet decided against sending further military forces to Korea; decision reversed on 25 July. </a:t>
            </a:r>
          </a:p>
          <a:p>
            <a:pPr>
              <a:lnSpc>
                <a:spcPct val="120000"/>
              </a:lnSpc>
            </a:pP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29 August: 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The first British ground force, 27 Brigade, arrived to defend the Pusan Perimeter, soon joined by 3rd Battalion and the Royal Australian Regiment , and the Brigade was renamed 27 Commonwealth Brigade. Meanwhile, Royal Navy ships engaged in a counter-offensive, with amphibious raids mounted by Royal Marines.</a:t>
            </a:r>
          </a:p>
          <a:p>
            <a:pPr>
              <a:lnSpc>
                <a:spcPct val="120000"/>
              </a:lnSpc>
            </a:pP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16 September: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 In the south, 27 Commonwealth Brigade advanced through North Korea.</a:t>
            </a:r>
          </a:p>
          <a:p>
            <a:pPr>
              <a:lnSpc>
                <a:spcPct val="120000"/>
              </a:lnSpc>
            </a:pP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November: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 A second and much stronger British force arrived.</a:t>
            </a:r>
          </a:p>
          <a:p>
            <a:pPr>
              <a:lnSpc>
                <a:spcPct val="120000"/>
              </a:lnSpc>
            </a:pP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April 1951: 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Battle of </a:t>
            </a:r>
            <a:r>
              <a:rPr lang="en-GB" sz="2900" dirty="0" err="1">
                <a:latin typeface="Arial" panose="020B0604020202020204" pitchFamily="34" charset="0"/>
                <a:cs typeface="Arial" panose="020B0604020202020204" pitchFamily="34" charset="0"/>
              </a:rPr>
              <a:t>Imjin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 River – three days of fighting saw the Gloucestershire Regiment destroyed by a Chinese attack. By 25 April, the remaining three battalions of 29 Brigade, along with the supporting arms, withdrew. On 26 April, 29 Brigade was relieved by American units.</a:t>
            </a:r>
          </a:p>
          <a:p>
            <a:pPr>
              <a:lnSpc>
                <a:spcPct val="120000"/>
              </a:lnSpc>
            </a:pP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In later stages 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of the conflict, British brigades retreated to a new defensive position covering Seoul.</a:t>
            </a:r>
          </a:p>
          <a:p>
            <a:pPr>
              <a:lnSpc>
                <a:spcPct val="120000"/>
              </a:lnSpc>
            </a:pP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The front 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settled into a line that remained essentially unchanged until the 1953 Armistice. British and Commonwealth naval forces were formed into the West Korean Support Group.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4D19C-0C95-7544-8D07-9AE0CF54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4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Responses of the Labour and Conservative governments 1950–53 to the Korean War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473BC-972C-4298-B579-D1E7568A24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3" t="47247" r="37203" b="33424"/>
          <a:stretch/>
        </p:blipFill>
        <p:spPr>
          <a:xfrm>
            <a:off x="592790" y="2790582"/>
            <a:ext cx="11419411" cy="281505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371" y="4731657"/>
            <a:ext cx="10976429" cy="144530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A9B12-3158-4D0E-BD28-2640EF44593B}"/>
              </a:ext>
            </a:extLst>
          </p:cNvPr>
          <p:cNvSpPr/>
          <p:nvPr/>
        </p:nvSpPr>
        <p:spPr>
          <a:xfrm>
            <a:off x="720000" y="5044717"/>
            <a:ext cx="370793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Working in groups, use these five  documents to complete the data capture table on the next slide.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E24B36-80F6-43A2-BEE4-A09534007B29}"/>
              </a:ext>
            </a:extLst>
          </p:cNvPr>
          <p:cNvSpPr/>
          <p:nvPr/>
        </p:nvSpPr>
        <p:spPr>
          <a:xfrm>
            <a:off x="968882" y="1697975"/>
            <a:ext cx="1431908" cy="167315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Document 1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: Labour government minutes 1950 supporting intervention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9D5F7-9D29-4C5E-9580-4CBDCA17857F}"/>
              </a:ext>
            </a:extLst>
          </p:cNvPr>
          <p:cNvSpPr/>
          <p:nvPr/>
        </p:nvSpPr>
        <p:spPr>
          <a:xfrm>
            <a:off x="3038174" y="1713133"/>
            <a:ext cx="1406700" cy="167315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Document 2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: Labour government minutes 1950 supporting intervention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344E8F-CE4E-41C5-9381-2BC632578175}"/>
              </a:ext>
            </a:extLst>
          </p:cNvPr>
          <p:cNvSpPr/>
          <p:nvPr/>
        </p:nvSpPr>
        <p:spPr>
          <a:xfrm>
            <a:off x="5139792" y="1720489"/>
            <a:ext cx="1564981" cy="1653979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Document 3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: Labour government minutes 1950 on sending ground troops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A50385-1618-4603-83FE-53876BA5EA87}"/>
              </a:ext>
            </a:extLst>
          </p:cNvPr>
          <p:cNvSpPr/>
          <p:nvPr/>
        </p:nvSpPr>
        <p:spPr>
          <a:xfrm>
            <a:off x="7495892" y="1697975"/>
            <a:ext cx="1603316" cy="193662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Document 4: 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Conservative government minutes 1951 on Britain’s continued involvement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EA3074-C09C-48BE-ADDB-4FC5D7339BFB}"/>
              </a:ext>
            </a:extLst>
          </p:cNvPr>
          <p:cNvSpPr/>
          <p:nvPr/>
        </p:nvSpPr>
        <p:spPr>
          <a:xfrm>
            <a:off x="10002787" y="1697975"/>
            <a:ext cx="1603316" cy="193662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Arial" charset="0"/>
                <a:ea typeface="Arial" charset="0"/>
                <a:cs typeface="Arial" charset="0"/>
              </a:rPr>
              <a:t>Document 5: 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Conservative government minutes 1951 on Britain’s continued involvement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70E4E-36D2-6049-93EC-7EF634E6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7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17B264-5A44-40D1-BE7B-67A5A9649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34609"/>
              </p:ext>
            </p:extLst>
          </p:nvPr>
        </p:nvGraphicFramePr>
        <p:xfrm>
          <a:off x="4584534" y="900000"/>
          <a:ext cx="7228229" cy="4839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909">
                  <a:extLst>
                    <a:ext uri="{9D8B030D-6E8A-4147-A177-3AD203B41FA5}">
                      <a16:colId xmlns:a16="http://schemas.microsoft.com/office/drawing/2014/main" val="3461881506"/>
                    </a:ext>
                  </a:extLst>
                </a:gridCol>
                <a:gridCol w="2433334">
                  <a:extLst>
                    <a:ext uri="{9D8B030D-6E8A-4147-A177-3AD203B41FA5}">
                      <a16:colId xmlns:a16="http://schemas.microsoft.com/office/drawing/2014/main" val="2262363962"/>
                    </a:ext>
                  </a:extLst>
                </a:gridCol>
                <a:gridCol w="2135057">
                  <a:extLst>
                    <a:ext uri="{9D8B030D-6E8A-4147-A177-3AD203B41FA5}">
                      <a16:colId xmlns:a16="http://schemas.microsoft.com/office/drawing/2014/main" val="2658192184"/>
                    </a:ext>
                  </a:extLst>
                </a:gridCol>
                <a:gridCol w="1848929">
                  <a:extLst>
                    <a:ext uri="{9D8B030D-6E8A-4147-A177-3AD203B41FA5}">
                      <a16:colId xmlns:a16="http://schemas.microsoft.com/office/drawing/2014/main" val="1875478994"/>
                    </a:ext>
                  </a:extLst>
                </a:gridCol>
              </a:tblGrid>
              <a:tr h="1240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Doc.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329" marR="5832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does the document suggest are the reasons for British involvement in the Korean War?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329" marR="5832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the British government’s reasoning changed from the previous document? (Y/N)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329" marR="5832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reasoning has changed, why is this?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329" marR="5832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00016"/>
                  </a:ext>
                </a:extLst>
              </a:tr>
              <a:tr h="69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8329" marR="5832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extLst>
                  <a:ext uri="{0D108BD9-81ED-4DB2-BD59-A6C34878D82A}">
                    <a16:rowId xmlns:a16="http://schemas.microsoft.com/office/drawing/2014/main" val="2677905623"/>
                  </a:ext>
                </a:extLst>
              </a:tr>
              <a:tr h="606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8329" marR="5832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extLst>
                  <a:ext uri="{0D108BD9-81ED-4DB2-BD59-A6C34878D82A}">
                    <a16:rowId xmlns:a16="http://schemas.microsoft.com/office/drawing/2014/main" val="3161305209"/>
                  </a:ext>
                </a:extLst>
              </a:tr>
              <a:tr h="760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8329" marR="5832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</a:txBody>
                  <a:tcPr marL="58329" marR="5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extLst>
                  <a:ext uri="{0D108BD9-81ED-4DB2-BD59-A6C34878D82A}">
                    <a16:rowId xmlns:a16="http://schemas.microsoft.com/office/drawing/2014/main" val="4068048465"/>
                  </a:ext>
                </a:extLst>
              </a:tr>
              <a:tr h="775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8329" marR="5832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</a:txBody>
                  <a:tcPr marL="58329" marR="5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extLst>
                  <a:ext uri="{0D108BD9-81ED-4DB2-BD59-A6C34878D82A}">
                    <a16:rowId xmlns:a16="http://schemas.microsoft.com/office/drawing/2014/main" val="4226576574"/>
                  </a:ext>
                </a:extLst>
              </a:tr>
              <a:tr h="760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8329" marR="5832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</a:txBody>
                  <a:tcPr marL="58329" marR="5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9" marR="58329" marT="0" marB="0"/>
                </a:tc>
                <a:extLst>
                  <a:ext uri="{0D108BD9-81ED-4DB2-BD59-A6C34878D82A}">
                    <a16:rowId xmlns:a16="http://schemas.microsoft.com/office/drawing/2014/main" val="311040969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99B251-615A-4ABD-A37E-17050E665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00000"/>
            <a:ext cx="3714946" cy="4839126"/>
          </a:xfrm>
          <a:ln w="3175">
            <a:noFill/>
          </a:ln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Arial"/>
                <a:cs typeface="Arial"/>
              </a:rPr>
              <a:t>1.  </a:t>
            </a:r>
            <a:r>
              <a:rPr lang="en-GB" sz="2000" b="1" dirty="0">
                <a:latin typeface="Arial"/>
                <a:cs typeface="Arial"/>
              </a:rPr>
              <a:t>Data capture</a:t>
            </a:r>
            <a:r>
              <a:rPr lang="en-GB" sz="2000" dirty="0">
                <a:latin typeface="Arial"/>
                <a:cs typeface="Arial"/>
              </a:rPr>
              <a:t>: Work with transcripts (Resource sheet 8.1A) or facsimiles (8.1B) to fill in the data capture table (8.1C). </a:t>
            </a:r>
            <a:endParaRPr lang="en-GB" sz="2000" dirty="0">
              <a:latin typeface="Arial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  Then use your completed table to work out: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the documents suggest motivated Labour and Conservative support for US/UN action in Korea?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the documents suggest motivated these governments in supporting the sending of British combat troops to Korea?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different do the Labour and Conservative positions appear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be?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552EB3-A7C1-7548-8C38-8C16AA5D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EA8DD7-B01F-4587-872D-D9D1EB1A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0"/>
            <a:ext cx="3856630" cy="361959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/>
                <a:cs typeface="Arial"/>
              </a:rPr>
              <a:t>Document 1 </a:t>
            </a:r>
            <a:br>
              <a:rPr lang="en-GB" b="1" dirty="0"/>
            </a:br>
            <a:r>
              <a:rPr lang="en-GB" b="0" dirty="0">
                <a:latin typeface="Arial"/>
                <a:cs typeface="Arial"/>
              </a:rPr>
              <a:t>CAB 128/18/1</a:t>
            </a:r>
            <a:br>
              <a:rPr lang="en-GB" b="0" dirty="0">
                <a:latin typeface="Arial"/>
                <a:cs typeface="Arial"/>
              </a:rPr>
            </a:br>
            <a:r>
              <a:rPr lang="en-GB" b="0" dirty="0">
                <a:latin typeface="Arial"/>
                <a:cs typeface="Arial"/>
              </a:rPr>
              <a:t>Labour cabinet minutes 03/07/50</a:t>
            </a:r>
            <a:br>
              <a:rPr lang="en-GB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B872DD-5916-4F4E-B722-F4B93256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611" r="2118" b="1850"/>
          <a:stretch/>
        </p:blipFill>
        <p:spPr>
          <a:xfrm>
            <a:off x="4608000" y="360000"/>
            <a:ext cx="4716000" cy="5580000"/>
          </a:xfrm>
        </p:spPr>
      </p:pic>
    </p:spTree>
    <p:extLst>
      <p:ext uri="{BB962C8B-B14F-4D97-AF65-F5344CB8AC3E}">
        <p14:creationId xmlns:p14="http://schemas.microsoft.com/office/powerpoint/2010/main" val="125091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EA8DD7-B01F-4587-872D-D9D1EB1A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0"/>
            <a:ext cx="3856630" cy="361959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/>
                <a:cs typeface="Arial"/>
              </a:rPr>
              <a:t>Document 2 </a:t>
            </a:r>
            <a:br>
              <a:rPr lang="en-GB" b="1" dirty="0"/>
            </a:br>
            <a:r>
              <a:rPr lang="en-GB" b="0" dirty="0">
                <a:latin typeface="Arial"/>
                <a:cs typeface="Arial"/>
              </a:rPr>
              <a:t>CAB 128/18/2</a:t>
            </a:r>
            <a:br>
              <a:rPr lang="en-GB" b="0" dirty="0">
                <a:latin typeface="Arial"/>
                <a:cs typeface="Arial"/>
              </a:rPr>
            </a:br>
            <a:r>
              <a:rPr lang="en-GB" b="0" dirty="0">
                <a:latin typeface="Arial"/>
                <a:cs typeface="Arial"/>
              </a:rPr>
              <a:t>Labour cabinet minutes 04/07/50 </a:t>
            </a:r>
            <a:br>
              <a:rPr lang="en-GB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B5D17-9413-8C46-8CBB-E92E5390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616" r="1600" b="1090"/>
          <a:stretch/>
        </p:blipFill>
        <p:spPr>
          <a:xfrm>
            <a:off x="4608000" y="360000"/>
            <a:ext cx="3528000" cy="5580000"/>
          </a:xfrm>
        </p:spPr>
      </p:pic>
    </p:spTree>
    <p:extLst>
      <p:ext uri="{BB962C8B-B14F-4D97-AF65-F5344CB8AC3E}">
        <p14:creationId xmlns:p14="http://schemas.microsoft.com/office/powerpoint/2010/main" val="2130567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1119</Words>
  <Application>Microsoft Office PowerPoint</Application>
  <PresentationFormat>Widescreen</PresentationFormat>
  <Paragraphs>114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Rounded MT</vt:lpstr>
      <vt:lpstr>Calibri</vt:lpstr>
      <vt:lpstr>Office Theme</vt:lpstr>
      <vt:lpstr>Enquiry 8  How did Britain respond to the Korean War?  An evidential and historiographical approach</vt:lpstr>
      <vt:lpstr>Enquiry 8 overview:  How did Britain respond to the Korean War? An evidential and historiographical approach</vt:lpstr>
      <vt:lpstr>Lesson 8.1 Overview</vt:lpstr>
      <vt:lpstr>The outbreak of the Korean War</vt:lpstr>
      <vt:lpstr>Timeline of British involvement in the Korean War</vt:lpstr>
      <vt:lpstr>Responses of the Labour and Conservative governments 1950–53 to the Korean War </vt:lpstr>
      <vt:lpstr>PowerPoint Presentation</vt:lpstr>
      <vt:lpstr>Document 1  CAB 128/18/1 Labour cabinet minutes 03/07/50 </vt:lpstr>
      <vt:lpstr>Document 2  CAB 128/18/2 Labour cabinet minutes 04/07/50  </vt:lpstr>
      <vt:lpstr>Document 3  CAB 128/18/10 Labour cabinet minutes 25/07/50  </vt:lpstr>
      <vt:lpstr>Document 4  CAB 128/23/16 Conservative cabinet minutes December 1951 </vt:lpstr>
      <vt:lpstr>Document 5  CAB 128/23/16 Conservative cabinet minutes December 1951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Maheema Chanrai</cp:lastModifiedBy>
  <cp:revision>392</cp:revision>
  <dcterms:created xsi:type="dcterms:W3CDTF">2020-03-11T22:57:07Z</dcterms:created>
  <dcterms:modified xsi:type="dcterms:W3CDTF">2020-06-26T14:57:43Z</dcterms:modified>
</cp:coreProperties>
</file>