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4"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4" clrIdx="0"/>
  <p:cmAuthor id="2" name="Foolproofs" initials="F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p:restoredTop sz="90945" autoAdjust="0"/>
  </p:normalViewPr>
  <p:slideViewPr>
    <p:cSldViewPr snapToGrid="0" snapToObjects="1">
      <p:cViewPr varScale="1">
        <p:scale>
          <a:sx n="61" d="100"/>
          <a:sy n="61" d="100"/>
        </p:scale>
        <p:origin x="1020"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y.army.mil/brochures/kw-chinter/chinter.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9649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No Gun Ri International Peace Foundation, https://commons.wikimedia.org/wiki/File:No_Gun_Ri_bridge-1960.jpg</a:t>
            </a:r>
          </a:p>
          <a:p>
            <a:r>
              <a:rPr lang="en-GB" dirty="0"/>
              <a:t>Right: </a:t>
            </a:r>
            <a:r>
              <a:rPr lang="en-GB" sz="1200" b="0" i="0" u="none" strike="noStrike" kern="1200" dirty="0">
                <a:solidFill>
                  <a:schemeClr val="tx1"/>
                </a:solidFill>
                <a:effectLst/>
                <a:latin typeface="+mn-lt"/>
                <a:ea typeface="+mn-ea"/>
                <a:cs typeface="+mn-cs"/>
              </a:rPr>
              <a:t>https://commons.wikimedia.org/wiki/File:South_Korea_adm_location_map.svg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806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www.youtube.com/watch?v=DoSRwmuVYyI</a:t>
            </a:r>
          </a:p>
        </p:txBody>
      </p:sp>
      <p:sp>
        <p:nvSpPr>
          <p:cNvPr id="4" name="Slide Number Placeholder 3"/>
          <p:cNvSpPr>
            <a:spLocks noGrp="1"/>
          </p:cNvSpPr>
          <p:nvPr>
            <p:ph type="sldNum" sz="quarter" idx="5"/>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367397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Image: Public domain </a:t>
            </a:r>
            <a:r>
              <a:rPr lang="en-GB" sz="1200" u="none" kern="1200" dirty="0">
                <a:solidFill>
                  <a:schemeClr val="tx1"/>
                </a:solidFill>
                <a:effectLst/>
                <a:latin typeface="+mn-lt"/>
                <a:ea typeface="+mn-ea"/>
                <a:cs typeface="+mn-cs"/>
              </a:rPr>
              <a:t>https://en.wikipedia.org/wiki/Seoul_National_Cemetery#/media/File:Seoul_National_Cemetery_26th_Sanctuary.JPG</a:t>
            </a:r>
            <a:endParaRPr lang="en-US" u="none" dirty="0"/>
          </a:p>
        </p:txBody>
      </p:sp>
      <p:sp>
        <p:nvSpPr>
          <p:cNvPr id="4" name="Slide Number Placeholder 3"/>
          <p:cNvSpPr>
            <a:spLocks noGrp="1"/>
          </p:cNvSpPr>
          <p:nvPr>
            <p:ph type="sldNum" sz="quarter" idx="10"/>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43887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74218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Image: US Air Force https</a:t>
            </a:r>
            <a:r>
              <a:rPr lang="en-GB" dirty="0"/>
              <a:t>://commons.wikimedia.org/wiki/File:Korean_War_bombing_Wonsan</a:t>
            </a:r>
            <a:r>
              <a:rPr lang="en-GB"/>
              <a:t>.jpg</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164591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14312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Maps Crown Copyright Ordnance Survey Open Data CC SA 3.0</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28687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t>
            </a:r>
          </a:p>
          <a:p>
            <a:r>
              <a:rPr lang="en-GB" dirty="0" err="1"/>
              <a:t>Bickleigh</a:t>
            </a:r>
            <a:r>
              <a:rPr lang="en-GB" dirty="0"/>
              <a:t> Church Commando Memorial: www.waymarking.com/waymarks/WM89CF_Korean_Memorial_Bickleigh_Church_near_Plymouth_Devon_UK </a:t>
            </a:r>
          </a:p>
          <a:p>
            <a:r>
              <a:rPr lang="en-GB" dirty="0"/>
              <a:t>Royal Marines Badge: Public domain</a:t>
            </a:r>
          </a:p>
          <a:p>
            <a:r>
              <a:rPr lang="en-GB" dirty="0"/>
              <a:t>St Mary’s Church, </a:t>
            </a:r>
            <a:r>
              <a:rPr lang="en-GB" dirty="0" err="1"/>
              <a:t>Bickleigh</a:t>
            </a:r>
            <a:r>
              <a:rPr lang="en-GB" dirty="0"/>
              <a:t>: </a:t>
            </a:r>
            <a:r>
              <a:rPr lang="en-GB" sz="1200" b="0" i="0" kern="1200" dirty="0">
                <a:solidFill>
                  <a:schemeClr val="tx1"/>
                </a:solidFill>
                <a:effectLst/>
                <a:latin typeface="+mn-lt"/>
                <a:ea typeface="+mn-ea"/>
                <a:cs typeface="+mn-cs"/>
              </a:rPr>
              <a:t>© </a:t>
            </a:r>
            <a:r>
              <a:rPr lang="en-GB" dirty="0"/>
              <a:t>Derek Harper www.geograph.org.uk/photo/1826043</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00829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sure about map, found on Pinterest taken from this website </a:t>
            </a:r>
            <a:r>
              <a:rPr lang="en-GB" dirty="0">
                <a:hlinkClick r:id="rId3"/>
              </a:rPr>
              <a:t>https://history.army.mil/brochures/kw-chinter/chinter.htm</a:t>
            </a:r>
            <a:r>
              <a:rPr lang="en-GB" dirty="0"/>
              <a:t> (may need chasing up for permission or substituting) </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64479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75135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image:</a:t>
            </a:r>
            <a:r>
              <a:rPr lang="en-GB" baseline="0" dirty="0"/>
              <a:t> US Marine Corps </a:t>
            </a:r>
            <a:r>
              <a:rPr lang="en-GB" dirty="0"/>
              <a:t>https://commons.wikimedia.org/wiki/File:Marines_engage_during_the_Korean_War.jpg </a:t>
            </a:r>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14659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Video: </a:t>
            </a:r>
            <a:r>
              <a:rPr lang="en-GB" sz="1200" u="none" dirty="0">
                <a:latin typeface="Arial" charset="0"/>
                <a:ea typeface="Arial" charset="0"/>
                <a:cs typeface="Arial" charset="0"/>
              </a:rPr>
              <a:t>www.youtube.com/watch?v=DoSRwmuVYyI</a:t>
            </a:r>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327677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136319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49147" y="6356350"/>
            <a:ext cx="4658139"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3.1</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2F6F6627-C883-8345-B9C3-B5D3A19D5985}"/>
              </a:ext>
            </a:extLst>
          </p:cNvPr>
          <p:cNvSpPr>
            <a:spLocks noGrp="1"/>
          </p:cNvSpPr>
          <p:nvPr>
            <p:ph type="sldNum" sz="quarter" idx="4"/>
          </p:nvPr>
        </p:nvSpPr>
        <p:spPr>
          <a:xfrm>
            <a:off x="3949147" y="6356350"/>
            <a:ext cx="4658139"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pic>
        <p:nvPicPr>
          <p:cNvPr id="13" name="Picture 12">
            <a:extLst>
              <a:ext uri="{FF2B5EF4-FFF2-40B4-BE49-F238E27FC236}">
                <a16:creationId xmlns:a16="http://schemas.microsoft.com/office/drawing/2014/main" id="{E01D3A6C-FD62-1249-8E3F-3B6101869C33}"/>
              </a:ext>
            </a:extLst>
          </p:cNvPr>
          <p:cNvPicPr>
            <a:picLocks noChangeAspect="1"/>
          </p:cNvPicPr>
          <p:nvPr userDrawn="1"/>
        </p:nvPicPr>
        <p:blipFill>
          <a:blip r:embed="rId4"/>
          <a:stretch>
            <a:fillRect/>
          </a:stretch>
        </p:blipFill>
        <p:spPr>
          <a:xfrm>
            <a:off x="10051072" y="5863414"/>
            <a:ext cx="1087384" cy="713231"/>
          </a:xfrm>
          <a:prstGeom prst="rect">
            <a:avLst/>
          </a:prstGeom>
        </p:spPr>
      </p:pic>
      <p:pic>
        <p:nvPicPr>
          <p:cNvPr id="14" name="Picture 13">
            <a:extLst>
              <a:ext uri="{FF2B5EF4-FFF2-40B4-BE49-F238E27FC236}">
                <a16:creationId xmlns:a16="http://schemas.microsoft.com/office/drawing/2014/main" id="{018C2873-1BFE-C849-8D37-91646361FEB2}"/>
              </a:ext>
            </a:extLst>
          </p:cNvPr>
          <p:cNvPicPr>
            <a:picLocks noChangeAspect="1"/>
          </p:cNvPicPr>
          <p:nvPr userDrawn="1"/>
        </p:nvPicPr>
        <p:blipFill>
          <a:blip r:embed="rId5"/>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youtube.com/watch?v=DoSRwmuVYy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en.wikipedia.org/wiki/Korean_War#cite_note-china.org.cn-43"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youtube.com/watch?v=DoSRwmuVYy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5597673" cy="3855740"/>
          </a:xfrm>
        </p:spPr>
        <p:txBody>
          <a:bodyPr>
            <a:normAutofit/>
          </a:bodyPr>
          <a:lstStyle/>
          <a:p>
            <a:pPr defTabSz="501650"/>
            <a:r>
              <a:rPr lang="en-GB" b="1" dirty="0"/>
              <a:t>Enquiry 3</a:t>
            </a:r>
            <a:r>
              <a:rPr lang="en-GB" dirty="0"/>
              <a:t>: </a:t>
            </a:r>
            <a:br>
              <a:rPr lang="en-GB" dirty="0"/>
            </a:br>
            <a:r>
              <a:rPr lang="en-GB" b="1" dirty="0">
                <a:solidFill>
                  <a:schemeClr val="accent5">
                    <a:lumMod val="75000"/>
                  </a:schemeClr>
                </a:solidFill>
              </a:rPr>
              <a:t>Impact and memory </a:t>
            </a:r>
            <a:r>
              <a:rPr lang="en-GB" b="1" dirty="0"/>
              <a:t>How has </a:t>
            </a:r>
            <a:r>
              <a:rPr lang="en-GB" dirty="0"/>
              <a:t> </a:t>
            </a:r>
            <a:r>
              <a:rPr lang="en-GB" b="1" dirty="0"/>
              <a:t>the </a:t>
            </a:r>
            <a:br>
              <a:rPr lang="en-GB" b="1" dirty="0"/>
            </a:br>
            <a:r>
              <a:rPr lang="en-GB" b="1" dirty="0"/>
              <a:t>Korean War been remembered?</a:t>
            </a:r>
            <a:r>
              <a:rPr lang="en-GB" sz="3600" dirty="0"/>
              <a:t> </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pic>
        <p:nvPicPr>
          <p:cNvPr id="5" name="Picture 4">
            <a:extLst>
              <a:ext uri="{FF2B5EF4-FFF2-40B4-BE49-F238E27FC236}">
                <a16:creationId xmlns:a16="http://schemas.microsoft.com/office/drawing/2014/main" id="{470223AD-B6C6-4804-9E84-66DF0F8F09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69930" y="-65988"/>
            <a:ext cx="5722070" cy="6787463"/>
          </a:xfrm>
          <a:prstGeom prst="rect">
            <a:avLst/>
          </a:prstGeom>
          <a:noFill/>
          <a:ln>
            <a:noFill/>
          </a:ln>
        </p:spPr>
      </p:pic>
      <p:sp>
        <p:nvSpPr>
          <p:cNvPr id="3" name="Slide Number Placeholder 2">
            <a:extLst>
              <a:ext uri="{FF2B5EF4-FFF2-40B4-BE49-F238E27FC236}">
                <a16:creationId xmlns:a16="http://schemas.microsoft.com/office/drawing/2014/main" id="{393D9BCE-4C16-8146-89E3-4B51835D77A6}"/>
              </a:ext>
            </a:extLst>
          </p:cNvPr>
          <p:cNvSpPr>
            <a:spLocks noGrp="1"/>
          </p:cNvSpPr>
          <p:nvPr>
            <p:ph type="sldNum" sz="quarter" idx="12"/>
          </p:nvPr>
        </p:nvSpPr>
        <p:spPr>
          <a:xfrm>
            <a:off x="3996282" y="6356350"/>
            <a:ext cx="4658139" cy="365125"/>
          </a:xfrm>
        </p:spPr>
        <p:txBody>
          <a:bodyPr/>
          <a:lstStyle/>
          <a:p>
            <a:fld id="{91DB7F08-A76A-C04F-AC2D-B8A23795015F}" type="slidenum">
              <a:rPr lang="en-US" smtClean="0"/>
              <a:pPr/>
              <a:t>1</a:t>
            </a:fld>
            <a:endParaRPr lang="en-US" dirty="0"/>
          </a:p>
        </p:txBody>
      </p:sp>
    </p:spTree>
    <p:extLst>
      <p:ext uri="{BB962C8B-B14F-4D97-AF65-F5344CB8AC3E}">
        <p14:creationId xmlns:p14="http://schemas.microsoft.com/office/powerpoint/2010/main" val="21188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756281"/>
          </a:xfrm>
        </p:spPr>
        <p:txBody>
          <a:bodyPr>
            <a:normAutofit/>
          </a:bodyPr>
          <a:lstStyle/>
          <a:p>
            <a:r>
              <a:rPr lang="en-GB" sz="2400" b="0" dirty="0"/>
              <a:t>Who would probably have been most deeply affected by fighting conditions at </a:t>
            </a:r>
            <a:r>
              <a:rPr lang="en-GB" sz="2400" dirty="0"/>
              <a:t>the Battle of </a:t>
            </a:r>
            <a:r>
              <a:rPr lang="en-GB" sz="2400" dirty="0" err="1"/>
              <a:t>Jangjin</a:t>
            </a:r>
            <a:r>
              <a:rPr lang="en-GB" sz="2400" dirty="0"/>
              <a:t> (</a:t>
            </a:r>
            <a:r>
              <a:rPr lang="en-GB" sz="2400" dirty="0" err="1"/>
              <a:t>Chosin</a:t>
            </a:r>
            <a:r>
              <a:rPr lang="en-GB" sz="2400" dirty="0"/>
              <a:t>) Reservoir? </a:t>
            </a:r>
            <a:endParaRPr lang="en-US" sz="2400" dirty="0"/>
          </a:p>
        </p:txBody>
      </p:sp>
      <p:sp>
        <p:nvSpPr>
          <p:cNvPr id="6" name="Rectangle 5"/>
          <p:cNvSpPr/>
          <p:nvPr/>
        </p:nvSpPr>
        <p:spPr>
          <a:xfrm>
            <a:off x="3566411" y="1129996"/>
            <a:ext cx="1790395" cy="17165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A. US and South Korean soldiers</a:t>
            </a:r>
          </a:p>
          <a:p>
            <a:pPr algn="ctr"/>
            <a:r>
              <a:rPr lang="en-GB" sz="1300" dirty="0">
                <a:latin typeface="Arial" charset="0"/>
                <a:ea typeface="Arial" charset="0"/>
                <a:cs typeface="Arial" charset="0"/>
              </a:rPr>
              <a:t>who saw the frozen bodies of soldiers from their own side whom they did not personally know.</a:t>
            </a:r>
          </a:p>
        </p:txBody>
      </p:sp>
      <p:sp>
        <p:nvSpPr>
          <p:cNvPr id="7" name="Rectangle 6"/>
          <p:cNvSpPr/>
          <p:nvPr/>
        </p:nvSpPr>
        <p:spPr>
          <a:xfrm>
            <a:off x="8563386" y="1148729"/>
            <a:ext cx="3166318" cy="9838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C. US and South Korean soldiers who had to drag dead bodies of enemy soldiers and burn them to keep warm.</a:t>
            </a:r>
          </a:p>
        </p:txBody>
      </p:sp>
      <p:sp>
        <p:nvSpPr>
          <p:cNvPr id="8" name="Rectangle 7"/>
          <p:cNvSpPr/>
          <p:nvPr/>
        </p:nvSpPr>
        <p:spPr>
          <a:xfrm>
            <a:off x="5591944" y="2629034"/>
            <a:ext cx="2736304" cy="10081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E. US, Chinese, North and South Korean soldiers who froze to death or died in the fighting.</a:t>
            </a:r>
          </a:p>
        </p:txBody>
      </p:sp>
      <p:sp>
        <p:nvSpPr>
          <p:cNvPr id="9" name="Rectangle 8"/>
          <p:cNvSpPr/>
          <p:nvPr/>
        </p:nvSpPr>
        <p:spPr>
          <a:xfrm>
            <a:off x="8563386" y="2302814"/>
            <a:ext cx="3166318" cy="10265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F. The families and friends of US and South Korean soldiers who died (they may not have known how terrible the fighting conditions were).  </a:t>
            </a:r>
          </a:p>
        </p:txBody>
      </p:sp>
      <p:sp>
        <p:nvSpPr>
          <p:cNvPr id="10" name="Rectangle 9"/>
          <p:cNvSpPr/>
          <p:nvPr/>
        </p:nvSpPr>
        <p:spPr>
          <a:xfrm>
            <a:off x="5591944" y="3796949"/>
            <a:ext cx="2736304" cy="12241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H. US and South Korean soldiers who saw the frozen bodies of soldiers from their own side whom they knew personally.</a:t>
            </a:r>
          </a:p>
        </p:txBody>
      </p:sp>
      <p:sp>
        <p:nvSpPr>
          <p:cNvPr id="11" name="Rectangle 10"/>
          <p:cNvSpPr/>
          <p:nvPr/>
        </p:nvSpPr>
        <p:spPr>
          <a:xfrm>
            <a:off x="8533628" y="3499654"/>
            <a:ext cx="3225833" cy="11328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I. Chinese and North Korean soldiers</a:t>
            </a:r>
          </a:p>
          <a:p>
            <a:pPr algn="ctr"/>
            <a:r>
              <a:rPr lang="en-GB" sz="1300" dirty="0">
                <a:latin typeface="Arial" charset="0"/>
                <a:ea typeface="Arial" charset="0"/>
                <a:cs typeface="Arial" charset="0"/>
              </a:rPr>
              <a:t>who saw the frozen bodies of soldiers from their own side whom they did not personally know.</a:t>
            </a:r>
          </a:p>
        </p:txBody>
      </p:sp>
      <p:sp>
        <p:nvSpPr>
          <p:cNvPr id="12" name="Rectangle 11"/>
          <p:cNvSpPr/>
          <p:nvPr/>
        </p:nvSpPr>
        <p:spPr>
          <a:xfrm>
            <a:off x="5591944" y="1129996"/>
            <a:ext cx="2736304" cy="13464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B. Chinese and North Korean soldiers who saw the frozen bodies of soldiers from their own side whom they knew personally.</a:t>
            </a:r>
          </a:p>
        </p:txBody>
      </p:sp>
      <p:sp>
        <p:nvSpPr>
          <p:cNvPr id="13" name="Rectangle 12"/>
          <p:cNvSpPr/>
          <p:nvPr/>
        </p:nvSpPr>
        <p:spPr>
          <a:xfrm>
            <a:off x="3546367" y="3007267"/>
            <a:ext cx="1810439" cy="12597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D. Chinese and North Korean soldiers who saw the frozen bodies of enemy soldiers.</a:t>
            </a:r>
          </a:p>
        </p:txBody>
      </p:sp>
      <p:sp>
        <p:nvSpPr>
          <p:cNvPr id="14" name="Rectangle 13"/>
          <p:cNvSpPr/>
          <p:nvPr/>
        </p:nvSpPr>
        <p:spPr>
          <a:xfrm>
            <a:off x="3566411" y="4409017"/>
            <a:ext cx="1809032" cy="16435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G. The families </a:t>
            </a:r>
            <a:br>
              <a:rPr lang="en-GB" sz="1300" dirty="0">
                <a:latin typeface="Arial" charset="0"/>
                <a:ea typeface="Arial" charset="0"/>
                <a:cs typeface="Arial" charset="0"/>
              </a:rPr>
            </a:br>
            <a:r>
              <a:rPr lang="en-GB" sz="1300" dirty="0">
                <a:latin typeface="Arial" charset="0"/>
                <a:ea typeface="Arial" charset="0"/>
                <a:cs typeface="Arial" charset="0"/>
              </a:rPr>
              <a:t>and friends of Chinese and North Korean soldiers who died (they may not have known how terrible the fighting conditions were).  </a:t>
            </a:r>
          </a:p>
        </p:txBody>
      </p:sp>
      <p:sp>
        <p:nvSpPr>
          <p:cNvPr id="15" name="Rectangle 14"/>
          <p:cNvSpPr/>
          <p:nvPr/>
        </p:nvSpPr>
        <p:spPr>
          <a:xfrm>
            <a:off x="8533628" y="4819002"/>
            <a:ext cx="3196076" cy="86409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K. US General MacArthur, who had told US soldiers that they would win the war and be home before Christmas.</a:t>
            </a:r>
          </a:p>
        </p:txBody>
      </p:sp>
      <p:sp>
        <p:nvSpPr>
          <p:cNvPr id="16" name="Rectangle 15"/>
          <p:cNvSpPr/>
          <p:nvPr/>
        </p:nvSpPr>
        <p:spPr>
          <a:xfrm>
            <a:off x="5591944" y="5199621"/>
            <a:ext cx="2736304" cy="8625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J. Chinese and North Korean leaders, determined to win </a:t>
            </a:r>
            <a:br>
              <a:rPr lang="en-GB" sz="1300" dirty="0">
                <a:latin typeface="Arial" charset="0"/>
                <a:ea typeface="Arial" charset="0"/>
                <a:cs typeface="Arial" charset="0"/>
              </a:rPr>
            </a:br>
            <a:r>
              <a:rPr lang="en-GB" sz="1300" dirty="0">
                <a:latin typeface="Arial" charset="0"/>
                <a:ea typeface="Arial" charset="0"/>
                <a:cs typeface="Arial" charset="0"/>
              </a:rPr>
              <a:t>the war.</a:t>
            </a:r>
          </a:p>
        </p:txBody>
      </p:sp>
      <p:sp>
        <p:nvSpPr>
          <p:cNvPr id="17" name="Down Arrow 19">
            <a:extLst>
              <a:ext uri="{FF2B5EF4-FFF2-40B4-BE49-F238E27FC236}">
                <a16:creationId xmlns:a16="http://schemas.microsoft.com/office/drawing/2014/main" id="{B814426E-DDF3-4D48-939D-140D49E1CFC3}"/>
              </a:ext>
            </a:extLst>
          </p:cNvPr>
          <p:cNvSpPr/>
          <p:nvPr/>
        </p:nvSpPr>
        <p:spPr>
          <a:xfrm>
            <a:off x="2552605" y="1111264"/>
            <a:ext cx="720080" cy="4941291"/>
          </a:xfrm>
          <a:prstGeom prst="downArrow">
            <a:avLst/>
          </a:prstGeom>
          <a:gradFill>
            <a:gsLst>
              <a:gs pos="0">
                <a:schemeClr val="accent5">
                  <a:lumMod val="5000"/>
                  <a:lumOff val="95000"/>
                </a:schemeClr>
              </a:gs>
              <a:gs pos="23000">
                <a:schemeClr val="accent5">
                  <a:lumMod val="45000"/>
                  <a:lumOff val="55000"/>
                </a:schemeClr>
              </a:gs>
              <a:gs pos="100000">
                <a:schemeClr val="tx2"/>
              </a:gs>
              <a:gs pos="100000">
                <a:schemeClr val="accent5">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5">
            <a:extLst>
              <a:ext uri="{FF2B5EF4-FFF2-40B4-BE49-F238E27FC236}">
                <a16:creationId xmlns:a16="http://schemas.microsoft.com/office/drawing/2014/main" id="{4E0DB996-48DA-460E-BD5C-1AC2E07BEBB0}"/>
              </a:ext>
            </a:extLst>
          </p:cNvPr>
          <p:cNvGraphicFramePr>
            <a:graphicFrameLocks noGrp="1"/>
          </p:cNvGraphicFramePr>
          <p:nvPr>
            <p:extLst>
              <p:ext uri="{D42A27DB-BD31-4B8C-83A1-F6EECF244321}">
                <p14:modId xmlns:p14="http://schemas.microsoft.com/office/powerpoint/2010/main" val="1805445286"/>
              </p:ext>
            </p:extLst>
          </p:nvPr>
        </p:nvGraphicFramePr>
        <p:xfrm>
          <a:off x="720000" y="1111264"/>
          <a:ext cx="1596232" cy="4950948"/>
        </p:xfrm>
        <a:graphic>
          <a:graphicData uri="http://schemas.openxmlformats.org/drawingml/2006/table">
            <a:tbl>
              <a:tblPr>
                <a:tableStyleId>{5C22544A-7EE6-4342-B048-85BDC9FD1C3A}</a:tableStyleId>
              </a:tblPr>
              <a:tblGrid>
                <a:gridCol w="1596232">
                  <a:extLst>
                    <a:ext uri="{9D8B030D-6E8A-4147-A177-3AD203B41FA5}">
                      <a16:colId xmlns:a16="http://schemas.microsoft.com/office/drawing/2014/main" val="1543355308"/>
                    </a:ext>
                  </a:extLst>
                </a:gridCol>
              </a:tblGrid>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Not</a:t>
                      </a:r>
                      <a:r>
                        <a:rPr lang="en-GB" sz="1800" dirty="0">
                          <a:latin typeface="Arial" charset="0"/>
                          <a:ea typeface="Arial" charset="0"/>
                          <a:cs typeface="Arial" charset="0"/>
                        </a:rPr>
                        <a:t> really affected at all</a:t>
                      </a:r>
                    </a:p>
                  </a:txBody>
                  <a:tcPr>
                    <a:solidFill>
                      <a:schemeClr val="accent1">
                        <a:lumMod val="20000"/>
                        <a:lumOff val="80000"/>
                      </a:schemeClr>
                    </a:solidFill>
                  </a:tcPr>
                </a:tc>
                <a:extLst>
                  <a:ext uri="{0D108BD9-81ED-4DB2-BD59-A6C34878D82A}">
                    <a16:rowId xmlns:a16="http://schemas.microsoft.com/office/drawing/2014/main" val="1325466726"/>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latin typeface="Arial" charset="0"/>
                          <a:ea typeface="Arial" charset="0"/>
                          <a:cs typeface="Arial" charset="0"/>
                        </a:rPr>
                        <a:t>Directly but </a:t>
                      </a:r>
                      <a:r>
                        <a:rPr lang="en-GB" sz="1800" b="1" dirty="0">
                          <a:latin typeface="Arial" charset="0"/>
                          <a:ea typeface="Arial" charset="0"/>
                          <a:cs typeface="Arial" charset="0"/>
                        </a:rPr>
                        <a:t>not deeply </a:t>
                      </a:r>
                      <a:r>
                        <a:rPr lang="en-GB" sz="1800" b="0" dirty="0">
                          <a:latin typeface="Arial" charset="0"/>
                          <a:ea typeface="Arial" charset="0"/>
                          <a:cs typeface="Arial" charset="0"/>
                        </a:rPr>
                        <a:t>a</a:t>
                      </a:r>
                      <a:r>
                        <a:rPr lang="en-GB" sz="1800" dirty="0">
                          <a:latin typeface="Arial" charset="0"/>
                          <a:ea typeface="Arial" charset="0"/>
                          <a:cs typeface="Arial" charset="0"/>
                        </a:rPr>
                        <a:t>ffected</a:t>
                      </a:r>
                    </a:p>
                  </a:txBody>
                  <a:tcPr>
                    <a:solidFill>
                      <a:schemeClr val="accent1">
                        <a:lumMod val="40000"/>
                        <a:lumOff val="60000"/>
                      </a:schemeClr>
                    </a:solidFill>
                  </a:tcPr>
                </a:tc>
                <a:extLst>
                  <a:ext uri="{0D108BD9-81ED-4DB2-BD59-A6C34878D82A}">
                    <a16:rowId xmlns:a16="http://schemas.microsoft.com/office/drawing/2014/main" val="3795619322"/>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Moved</a:t>
                      </a:r>
                      <a:r>
                        <a:rPr lang="en-GB" sz="1800" dirty="0">
                          <a:latin typeface="Arial" charset="0"/>
                          <a:ea typeface="Arial" charset="0"/>
                          <a:cs typeface="Arial" charset="0"/>
                        </a:rPr>
                        <a:t> but </a:t>
                      </a:r>
                      <a:r>
                        <a:rPr lang="en-GB" sz="1800" b="1" dirty="0">
                          <a:latin typeface="Arial" charset="0"/>
                          <a:ea typeface="Arial" charset="0"/>
                          <a:cs typeface="Arial" charset="0"/>
                        </a:rPr>
                        <a:t>not</a:t>
                      </a:r>
                      <a:r>
                        <a:rPr lang="en-GB" sz="1800" dirty="0">
                          <a:latin typeface="Arial" charset="0"/>
                          <a:ea typeface="Arial" charset="0"/>
                          <a:cs typeface="Arial" charset="0"/>
                        </a:rPr>
                        <a:t> directly affected</a:t>
                      </a:r>
                    </a:p>
                  </a:txBody>
                  <a:tcPr>
                    <a:solidFill>
                      <a:schemeClr val="accent1">
                        <a:lumMod val="60000"/>
                        <a:lumOff val="40000"/>
                      </a:schemeClr>
                    </a:solidFill>
                  </a:tcPr>
                </a:tc>
                <a:extLst>
                  <a:ext uri="{0D108BD9-81ED-4DB2-BD59-A6C34878D82A}">
                    <a16:rowId xmlns:a16="http://schemas.microsoft.com/office/drawing/2014/main" val="1575540848"/>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Quite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75000"/>
                      </a:schemeClr>
                    </a:solidFill>
                  </a:tcPr>
                </a:tc>
                <a:extLst>
                  <a:ext uri="{0D108BD9-81ED-4DB2-BD59-A6C34878D82A}">
                    <a16:rowId xmlns:a16="http://schemas.microsoft.com/office/drawing/2014/main" val="2614223341"/>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Most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50000"/>
                      </a:schemeClr>
                    </a:solidFill>
                  </a:tcPr>
                </a:tc>
                <a:extLst>
                  <a:ext uri="{0D108BD9-81ED-4DB2-BD59-A6C34878D82A}">
                    <a16:rowId xmlns:a16="http://schemas.microsoft.com/office/drawing/2014/main" val="1345532411"/>
                  </a:ext>
                </a:extLst>
              </a:tr>
            </a:tbl>
          </a:graphicData>
        </a:graphic>
      </p:graphicFrame>
      <p:sp>
        <p:nvSpPr>
          <p:cNvPr id="3" name="Slide Number Placeholder 2">
            <a:extLst>
              <a:ext uri="{FF2B5EF4-FFF2-40B4-BE49-F238E27FC236}">
                <a16:creationId xmlns:a16="http://schemas.microsoft.com/office/drawing/2014/main" id="{D8198332-4549-6C4F-8851-70D52F7D7335}"/>
              </a:ext>
            </a:extLst>
          </p:cNvPr>
          <p:cNvSpPr>
            <a:spLocks noGrp="1"/>
          </p:cNvSpPr>
          <p:nvPr>
            <p:ph type="sldNum" sz="quarter" idx="12"/>
          </p:nvPr>
        </p:nvSpPr>
        <p:spPr/>
        <p:txBody>
          <a:bodyPr/>
          <a:lstStyle/>
          <a:p>
            <a:fld id="{91DB7F08-A76A-C04F-AC2D-B8A23795015F}" type="slidenum">
              <a:rPr lang="en-US" smtClean="0"/>
              <a:pPr/>
              <a:t>10</a:t>
            </a:fld>
            <a:endParaRPr lang="en-US"/>
          </a:p>
        </p:txBody>
      </p:sp>
    </p:spTree>
    <p:extLst>
      <p:ext uri="{BB962C8B-B14F-4D97-AF65-F5344CB8AC3E}">
        <p14:creationId xmlns:p14="http://schemas.microsoft.com/office/powerpoint/2010/main" val="206411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1440000"/>
            <a:ext cx="5041934" cy="353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20000" y="360000"/>
            <a:ext cx="11472000" cy="723275"/>
          </a:xfrm>
          <a:prstGeom prst="rect">
            <a:avLst/>
          </a:prstGeom>
        </p:spPr>
        <p:txBody>
          <a:bodyPr wrap="square" lIns="0" tIns="0" rIns="0" bIns="46800">
            <a:spAutoFit/>
          </a:bodyPr>
          <a:lstStyle/>
          <a:p>
            <a:r>
              <a:rPr lang="en-GB" sz="4400" b="1" dirty="0">
                <a:latin typeface="Arial" charset="0"/>
                <a:ea typeface="Arial" charset="0"/>
                <a:cs typeface="Arial" charset="0"/>
              </a:rPr>
              <a:t>The No Gun Ri Incident </a:t>
            </a:r>
            <a:r>
              <a:rPr lang="en-GB" sz="4400" dirty="0">
                <a:latin typeface="Arial" charset="0"/>
                <a:ea typeface="Arial" charset="0"/>
                <a:cs typeface="Arial" charset="0"/>
              </a:rPr>
              <a:t>26–29 July 1950</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276" y="1440000"/>
            <a:ext cx="4664734" cy="440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Multiply 8"/>
          <p:cNvSpPr/>
          <p:nvPr/>
        </p:nvSpPr>
        <p:spPr>
          <a:xfrm>
            <a:off x="7784583" y="3346199"/>
            <a:ext cx="432047" cy="4006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cxnSpLocks/>
          </p:cNvCxnSpPr>
          <p:nvPr/>
        </p:nvCxnSpPr>
        <p:spPr>
          <a:xfrm>
            <a:off x="5761934" y="3218136"/>
            <a:ext cx="2238672" cy="356203"/>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13EEC7B-132D-6240-9682-56EACD03FEDC}"/>
              </a:ext>
            </a:extLst>
          </p:cNvPr>
          <p:cNvSpPr>
            <a:spLocks noGrp="1"/>
          </p:cNvSpPr>
          <p:nvPr>
            <p:ph type="sldNum" sz="quarter" idx="12"/>
          </p:nvPr>
        </p:nvSpPr>
        <p:spPr/>
        <p:txBody>
          <a:bodyPr/>
          <a:lstStyle/>
          <a:p>
            <a:fld id="{91DB7F08-A76A-C04F-AC2D-B8A23795015F}" type="slidenum">
              <a:rPr lang="en-US" smtClean="0"/>
              <a:pPr/>
              <a:t>11</a:t>
            </a:fld>
            <a:endParaRPr lang="en-US"/>
          </a:p>
        </p:txBody>
      </p:sp>
    </p:spTree>
    <p:extLst>
      <p:ext uri="{BB962C8B-B14F-4D97-AF65-F5344CB8AC3E}">
        <p14:creationId xmlns:p14="http://schemas.microsoft.com/office/powerpoint/2010/main" val="155092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No Gun Ri Incident </a:t>
            </a:r>
            <a:endParaRPr lang="en-US" dirty="0"/>
          </a:p>
        </p:txBody>
      </p:sp>
      <p:sp>
        <p:nvSpPr>
          <p:cNvPr id="4" name="Rectangle"/>
          <p:cNvSpPr>
            <a:spLocks noChangeArrowheads="1"/>
          </p:cNvSpPr>
          <p:nvPr/>
        </p:nvSpPr>
        <p:spPr bwMode="auto">
          <a:xfrm>
            <a:off x="720000" y="1620000"/>
            <a:ext cx="6037060" cy="4314574"/>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400050" indent="-400050">
              <a:buFont typeface="Arial" charset="0"/>
              <a:buChar char="•"/>
            </a:pPr>
            <a:r>
              <a:rPr lang="en-GB" sz="2400" dirty="0">
                <a:latin typeface="Arial" charset="0"/>
                <a:ea typeface="Arial" charset="0"/>
                <a:cs typeface="Arial" charset="0"/>
              </a:rPr>
              <a:t>Slide 11 shows a bridge at No Gun Ri. </a:t>
            </a:r>
          </a:p>
          <a:p>
            <a:pPr marL="400050" indent="-400050">
              <a:buFont typeface="Arial" charset="0"/>
              <a:buChar char="•"/>
            </a:pPr>
            <a:r>
              <a:rPr lang="en-GB" sz="2400" dirty="0">
                <a:latin typeface="Arial" charset="0"/>
                <a:ea typeface="Arial" charset="0"/>
                <a:cs typeface="Arial" charset="0"/>
              </a:rPr>
              <a:t>Between 26 and 29 July 1950, South Korean refugees sheltered there.</a:t>
            </a:r>
          </a:p>
          <a:p>
            <a:pPr marL="400050" indent="-400050">
              <a:buFont typeface="Arial" charset="0"/>
              <a:buChar char="•"/>
            </a:pPr>
            <a:r>
              <a:rPr lang="en-GB" sz="2400" dirty="0">
                <a:latin typeface="Arial" charset="0"/>
                <a:ea typeface="Arial" charset="0"/>
                <a:cs typeface="Arial" charset="0"/>
              </a:rPr>
              <a:t>Numerous witnesses testified that they were fired on by US forces from the air and by infantry who feared that North Korean soldiers and spies might be concealed in their midst. </a:t>
            </a:r>
          </a:p>
          <a:p>
            <a:pPr marL="400050" indent="-400050">
              <a:buFont typeface="Arial" charset="0"/>
              <a:buChar char="•"/>
            </a:pPr>
            <a:r>
              <a:rPr lang="en-GB" sz="2400" dirty="0">
                <a:latin typeface="Arial" charset="0"/>
                <a:ea typeface="Arial" charset="0"/>
                <a:cs typeface="Arial" charset="0"/>
              </a:rPr>
              <a:t>Watch the clip to find out more about </a:t>
            </a:r>
            <a:br>
              <a:rPr lang="en-GB" sz="2400" dirty="0">
                <a:latin typeface="Arial" charset="0"/>
                <a:ea typeface="Arial" charset="0"/>
                <a:cs typeface="Arial" charset="0"/>
              </a:rPr>
            </a:br>
            <a:r>
              <a:rPr lang="en-GB" sz="2400" dirty="0">
                <a:latin typeface="Arial" charset="0"/>
                <a:ea typeface="Arial" charset="0"/>
                <a:cs typeface="Arial" charset="0"/>
              </a:rPr>
              <a:t>this incident. The video includes eyewitness testimony.</a:t>
            </a:r>
          </a:p>
        </p:txBody>
      </p:sp>
      <p:pic>
        <p:nvPicPr>
          <p:cNvPr id="8" name="Picture 7">
            <a:extLst>
              <a:ext uri="{FF2B5EF4-FFF2-40B4-BE49-F238E27FC236}">
                <a16:creationId xmlns:a16="http://schemas.microsoft.com/office/drawing/2014/main" id="{22A5E28D-4097-453D-8036-B56B89311B5B}"/>
              </a:ext>
            </a:extLst>
          </p:cNvPr>
          <p:cNvPicPr/>
          <p:nvPr/>
        </p:nvPicPr>
        <p:blipFill>
          <a:blip r:embed="rId3">
            <a:extLst>
              <a:ext uri="{28A0092B-C50C-407E-A947-70E740481C1C}">
                <a14:useLocalDpi xmlns:a14="http://schemas.microsoft.com/office/drawing/2010/main" val="0"/>
              </a:ext>
            </a:extLst>
          </a:blip>
          <a:stretch>
            <a:fillRect/>
          </a:stretch>
        </p:blipFill>
        <p:spPr>
          <a:xfrm>
            <a:off x="6945196" y="1620000"/>
            <a:ext cx="4910336" cy="2808312"/>
          </a:xfrm>
          <a:prstGeom prst="rect">
            <a:avLst/>
          </a:prstGeom>
        </p:spPr>
      </p:pic>
      <p:sp>
        <p:nvSpPr>
          <p:cNvPr id="9" name="Rectangle 8">
            <a:extLst>
              <a:ext uri="{FF2B5EF4-FFF2-40B4-BE49-F238E27FC236}">
                <a16:creationId xmlns:a16="http://schemas.microsoft.com/office/drawing/2014/main" id="{9D88AB59-5BA2-47FC-9854-E579B05FBC7B}"/>
              </a:ext>
            </a:extLst>
          </p:cNvPr>
          <p:cNvSpPr/>
          <p:nvPr/>
        </p:nvSpPr>
        <p:spPr>
          <a:xfrm>
            <a:off x="6880084" y="4597594"/>
            <a:ext cx="5177680" cy="584775"/>
          </a:xfrm>
          <a:prstGeom prst="rect">
            <a:avLst/>
          </a:prstGeom>
        </p:spPr>
        <p:txBody>
          <a:bodyPr wrap="square">
            <a:spAutoFit/>
          </a:bodyPr>
          <a:lstStyle/>
          <a:p>
            <a:r>
              <a:rPr lang="en-GB" sz="1600" dirty="0">
                <a:latin typeface="Arial" charset="0"/>
                <a:ea typeface="Arial" charset="0"/>
                <a:cs typeface="Arial" charset="0"/>
              </a:rPr>
              <a:t>Clip from </a:t>
            </a:r>
            <a:r>
              <a:rPr lang="en-GB" sz="1600" i="1" dirty="0">
                <a:latin typeface="Arial" charset="0"/>
                <a:ea typeface="Arial" charset="0"/>
                <a:cs typeface="Arial" charset="0"/>
              </a:rPr>
              <a:t>Korea The Never-Ending War</a:t>
            </a:r>
            <a:r>
              <a:rPr lang="en-GB" sz="1600" dirty="0">
                <a:latin typeface="Arial" charset="0"/>
                <a:ea typeface="Arial" charset="0"/>
                <a:cs typeface="Arial" charset="0"/>
              </a:rPr>
              <a:t> </a:t>
            </a:r>
            <a:br>
              <a:rPr lang="en-GB" sz="1600" dirty="0">
                <a:latin typeface="Arial" charset="0"/>
                <a:ea typeface="Arial" charset="0"/>
                <a:cs typeface="Arial" charset="0"/>
              </a:rPr>
            </a:br>
            <a:r>
              <a:rPr lang="en-GB" sz="1600" dirty="0">
                <a:latin typeface="Arial" charset="0"/>
                <a:ea typeface="Arial" charset="0"/>
                <a:cs typeface="Arial" charset="0"/>
              </a:rPr>
              <a:t>(32’47” to 37’25”)</a:t>
            </a:r>
          </a:p>
        </p:txBody>
      </p:sp>
      <p:sp>
        <p:nvSpPr>
          <p:cNvPr id="3" name="Slide Number Placeholder 2">
            <a:extLst>
              <a:ext uri="{FF2B5EF4-FFF2-40B4-BE49-F238E27FC236}">
                <a16:creationId xmlns:a16="http://schemas.microsoft.com/office/drawing/2014/main" id="{24785406-3F68-C649-A93A-8524A6ED29E0}"/>
              </a:ext>
            </a:extLst>
          </p:cNvPr>
          <p:cNvSpPr>
            <a:spLocks noGrp="1"/>
          </p:cNvSpPr>
          <p:nvPr>
            <p:ph type="sldNum" sz="quarter" idx="12"/>
          </p:nvPr>
        </p:nvSpPr>
        <p:spPr/>
        <p:txBody>
          <a:bodyPr/>
          <a:lstStyle/>
          <a:p>
            <a:fld id="{91DB7F08-A76A-C04F-AC2D-B8A23795015F}" type="slidenum">
              <a:rPr lang="en-US" smtClean="0"/>
              <a:pPr/>
              <a:t>12</a:t>
            </a:fld>
            <a:endParaRPr lang="en-US"/>
          </a:p>
        </p:txBody>
      </p:sp>
      <p:sp>
        <p:nvSpPr>
          <p:cNvPr id="7" name="Action Button: Forward or Next 6">
            <a:hlinkClick r:id="rId4" highlightClick="1"/>
            <a:extLst>
              <a:ext uri="{FF2B5EF4-FFF2-40B4-BE49-F238E27FC236}">
                <a16:creationId xmlns:a16="http://schemas.microsoft.com/office/drawing/2014/main" id="{889FAD78-FB7C-3D4E-B733-29D53A4592E0}"/>
              </a:ext>
            </a:extLst>
          </p:cNvPr>
          <p:cNvSpPr/>
          <p:nvPr/>
        </p:nvSpPr>
        <p:spPr>
          <a:xfrm>
            <a:off x="8879156" y="2502948"/>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835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20000" y="360000"/>
            <a:ext cx="10515600" cy="720000"/>
          </a:xfrm>
        </p:spPr>
        <p:txBody>
          <a:bodyPr>
            <a:normAutofit/>
          </a:bodyPr>
          <a:lstStyle/>
          <a:p>
            <a:r>
              <a:rPr lang="en-GB" sz="2400" b="0" dirty="0"/>
              <a:t>Who would probably have been most deeply affected by the </a:t>
            </a:r>
            <a:r>
              <a:rPr lang="en-GB" sz="2400" dirty="0"/>
              <a:t>No Gun Ri Incident </a:t>
            </a:r>
            <a:r>
              <a:rPr lang="en-GB" sz="2400" b="0" dirty="0"/>
              <a:t>at the time it happened in July 1950 and immediately afterwards? </a:t>
            </a:r>
            <a:endParaRPr lang="en-US" sz="2400" b="0" dirty="0"/>
          </a:p>
        </p:txBody>
      </p:sp>
      <p:sp>
        <p:nvSpPr>
          <p:cNvPr id="7" name="Down Arrow 19">
            <a:extLst>
              <a:ext uri="{FF2B5EF4-FFF2-40B4-BE49-F238E27FC236}">
                <a16:creationId xmlns:a16="http://schemas.microsoft.com/office/drawing/2014/main" id="{B814426E-DDF3-4D48-939D-140D49E1CFC3}"/>
              </a:ext>
            </a:extLst>
          </p:cNvPr>
          <p:cNvSpPr/>
          <p:nvPr/>
        </p:nvSpPr>
        <p:spPr>
          <a:xfrm>
            <a:off x="2552605" y="1111264"/>
            <a:ext cx="720080" cy="4941291"/>
          </a:xfrm>
          <a:prstGeom prst="downArrow">
            <a:avLst/>
          </a:prstGeom>
          <a:gradFill>
            <a:gsLst>
              <a:gs pos="0">
                <a:schemeClr val="accent5">
                  <a:lumMod val="5000"/>
                  <a:lumOff val="95000"/>
                </a:schemeClr>
              </a:gs>
              <a:gs pos="23000">
                <a:schemeClr val="accent5">
                  <a:lumMod val="45000"/>
                  <a:lumOff val="55000"/>
                </a:schemeClr>
              </a:gs>
              <a:gs pos="100000">
                <a:schemeClr val="tx2"/>
              </a:gs>
              <a:gs pos="100000">
                <a:schemeClr val="accent5">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5">
            <a:extLst>
              <a:ext uri="{FF2B5EF4-FFF2-40B4-BE49-F238E27FC236}">
                <a16:creationId xmlns:a16="http://schemas.microsoft.com/office/drawing/2014/main" id="{4E0DB996-48DA-460E-BD5C-1AC2E07BEBB0}"/>
              </a:ext>
            </a:extLst>
          </p:cNvPr>
          <p:cNvGraphicFramePr>
            <a:graphicFrameLocks noGrp="1"/>
          </p:cNvGraphicFramePr>
          <p:nvPr>
            <p:extLst>
              <p:ext uri="{D42A27DB-BD31-4B8C-83A1-F6EECF244321}">
                <p14:modId xmlns:p14="http://schemas.microsoft.com/office/powerpoint/2010/main" val="2061492188"/>
              </p:ext>
            </p:extLst>
          </p:nvPr>
        </p:nvGraphicFramePr>
        <p:xfrm>
          <a:off x="720000" y="1080000"/>
          <a:ext cx="1596232" cy="4950948"/>
        </p:xfrm>
        <a:graphic>
          <a:graphicData uri="http://schemas.openxmlformats.org/drawingml/2006/table">
            <a:tbl>
              <a:tblPr>
                <a:tableStyleId>{5C22544A-7EE6-4342-B048-85BDC9FD1C3A}</a:tableStyleId>
              </a:tblPr>
              <a:tblGrid>
                <a:gridCol w="1596232">
                  <a:extLst>
                    <a:ext uri="{9D8B030D-6E8A-4147-A177-3AD203B41FA5}">
                      <a16:colId xmlns:a16="http://schemas.microsoft.com/office/drawing/2014/main" val="1543355308"/>
                    </a:ext>
                  </a:extLst>
                </a:gridCol>
              </a:tblGrid>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Not</a:t>
                      </a:r>
                      <a:r>
                        <a:rPr lang="en-GB" sz="1800" dirty="0">
                          <a:latin typeface="Arial" charset="0"/>
                          <a:ea typeface="Arial" charset="0"/>
                          <a:cs typeface="Arial" charset="0"/>
                        </a:rPr>
                        <a:t> really affected at all</a:t>
                      </a:r>
                    </a:p>
                  </a:txBody>
                  <a:tcPr>
                    <a:solidFill>
                      <a:schemeClr val="accent1">
                        <a:lumMod val="20000"/>
                        <a:lumOff val="80000"/>
                      </a:schemeClr>
                    </a:solidFill>
                  </a:tcPr>
                </a:tc>
                <a:extLst>
                  <a:ext uri="{0D108BD9-81ED-4DB2-BD59-A6C34878D82A}">
                    <a16:rowId xmlns:a16="http://schemas.microsoft.com/office/drawing/2014/main" val="1325466726"/>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latin typeface="Arial" charset="0"/>
                          <a:ea typeface="Arial" charset="0"/>
                          <a:cs typeface="Arial" charset="0"/>
                        </a:rPr>
                        <a:t>Directly but </a:t>
                      </a:r>
                      <a:r>
                        <a:rPr lang="en-GB" sz="1800" b="1" dirty="0">
                          <a:latin typeface="Arial" charset="0"/>
                          <a:ea typeface="Arial" charset="0"/>
                          <a:cs typeface="Arial" charset="0"/>
                        </a:rPr>
                        <a:t>not deeply </a:t>
                      </a:r>
                      <a:r>
                        <a:rPr lang="en-GB" sz="1800" b="0" dirty="0">
                          <a:latin typeface="Arial" charset="0"/>
                          <a:ea typeface="Arial" charset="0"/>
                          <a:cs typeface="Arial" charset="0"/>
                        </a:rPr>
                        <a:t>a</a:t>
                      </a:r>
                      <a:r>
                        <a:rPr lang="en-GB" sz="1800" dirty="0">
                          <a:latin typeface="Arial" charset="0"/>
                          <a:ea typeface="Arial" charset="0"/>
                          <a:cs typeface="Arial" charset="0"/>
                        </a:rPr>
                        <a:t>ffected</a:t>
                      </a:r>
                    </a:p>
                  </a:txBody>
                  <a:tcPr>
                    <a:solidFill>
                      <a:schemeClr val="accent1">
                        <a:lumMod val="40000"/>
                        <a:lumOff val="60000"/>
                      </a:schemeClr>
                    </a:solidFill>
                  </a:tcPr>
                </a:tc>
                <a:extLst>
                  <a:ext uri="{0D108BD9-81ED-4DB2-BD59-A6C34878D82A}">
                    <a16:rowId xmlns:a16="http://schemas.microsoft.com/office/drawing/2014/main" val="3795619322"/>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Moved</a:t>
                      </a:r>
                      <a:r>
                        <a:rPr lang="en-GB" sz="1800" dirty="0">
                          <a:latin typeface="Arial" charset="0"/>
                          <a:ea typeface="Arial" charset="0"/>
                          <a:cs typeface="Arial" charset="0"/>
                        </a:rPr>
                        <a:t> but </a:t>
                      </a:r>
                      <a:r>
                        <a:rPr lang="en-GB" sz="1800" b="1" dirty="0">
                          <a:latin typeface="Arial" charset="0"/>
                          <a:ea typeface="Arial" charset="0"/>
                          <a:cs typeface="Arial" charset="0"/>
                        </a:rPr>
                        <a:t>not</a:t>
                      </a:r>
                      <a:r>
                        <a:rPr lang="en-GB" sz="1800" dirty="0">
                          <a:latin typeface="Arial" charset="0"/>
                          <a:ea typeface="Arial" charset="0"/>
                          <a:cs typeface="Arial" charset="0"/>
                        </a:rPr>
                        <a:t> directly affected</a:t>
                      </a:r>
                    </a:p>
                  </a:txBody>
                  <a:tcPr>
                    <a:solidFill>
                      <a:schemeClr val="accent1">
                        <a:lumMod val="60000"/>
                        <a:lumOff val="40000"/>
                      </a:schemeClr>
                    </a:solidFill>
                  </a:tcPr>
                </a:tc>
                <a:extLst>
                  <a:ext uri="{0D108BD9-81ED-4DB2-BD59-A6C34878D82A}">
                    <a16:rowId xmlns:a16="http://schemas.microsoft.com/office/drawing/2014/main" val="1575540848"/>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Quite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75000"/>
                      </a:schemeClr>
                    </a:solidFill>
                  </a:tcPr>
                </a:tc>
                <a:extLst>
                  <a:ext uri="{0D108BD9-81ED-4DB2-BD59-A6C34878D82A}">
                    <a16:rowId xmlns:a16="http://schemas.microsoft.com/office/drawing/2014/main" val="2614223341"/>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Most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50000"/>
                      </a:schemeClr>
                    </a:solidFill>
                  </a:tcPr>
                </a:tc>
                <a:extLst>
                  <a:ext uri="{0D108BD9-81ED-4DB2-BD59-A6C34878D82A}">
                    <a16:rowId xmlns:a16="http://schemas.microsoft.com/office/drawing/2014/main" val="1345532411"/>
                  </a:ext>
                </a:extLst>
              </a:tr>
            </a:tbl>
          </a:graphicData>
        </a:graphic>
      </p:graphicFrame>
      <p:sp>
        <p:nvSpPr>
          <p:cNvPr id="9" name="Rectangle 8"/>
          <p:cNvSpPr/>
          <p:nvPr/>
        </p:nvSpPr>
        <p:spPr>
          <a:xfrm>
            <a:off x="3479206" y="1080000"/>
            <a:ext cx="2160240" cy="11857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13-year-old Korean refugee Yang </a:t>
            </a:r>
            <a:r>
              <a:rPr lang="en-GB" sz="1300" dirty="0" err="1">
                <a:latin typeface="Arial" charset="0"/>
                <a:ea typeface="Arial" charset="0"/>
                <a:cs typeface="Arial" charset="0"/>
              </a:rPr>
              <a:t>Hye</a:t>
            </a:r>
            <a:r>
              <a:rPr lang="en-GB" sz="1300" dirty="0">
                <a:latin typeface="Arial" charset="0"/>
                <a:ea typeface="Arial" charset="0"/>
                <a:cs typeface="Arial" charset="0"/>
              </a:rPr>
              <a:t>-Suk, who pulled out her own damaged eye.   </a:t>
            </a:r>
          </a:p>
        </p:txBody>
      </p:sp>
      <p:sp>
        <p:nvSpPr>
          <p:cNvPr id="10" name="Rectangle 9"/>
          <p:cNvSpPr/>
          <p:nvPr/>
        </p:nvSpPr>
        <p:spPr>
          <a:xfrm>
            <a:off x="3479206" y="2467744"/>
            <a:ext cx="2160240" cy="13789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The injured mother of child refugee Yang </a:t>
            </a:r>
            <a:r>
              <a:rPr lang="en-GB" sz="1300" dirty="0" err="1">
                <a:latin typeface="Arial" charset="0"/>
                <a:ea typeface="Arial" charset="0"/>
                <a:cs typeface="Arial" charset="0"/>
              </a:rPr>
              <a:t>Hye</a:t>
            </a:r>
            <a:r>
              <a:rPr lang="en-GB" sz="1300" dirty="0">
                <a:latin typeface="Arial" charset="0"/>
                <a:ea typeface="Arial" charset="0"/>
                <a:cs typeface="Arial" charset="0"/>
              </a:rPr>
              <a:t>-Suk, whose daughter pulled out her own damaged eye.</a:t>
            </a:r>
          </a:p>
        </p:txBody>
      </p:sp>
      <p:sp>
        <p:nvSpPr>
          <p:cNvPr id="11" name="Rectangle 10"/>
          <p:cNvSpPr/>
          <p:nvPr/>
        </p:nvSpPr>
        <p:spPr>
          <a:xfrm>
            <a:off x="8607286" y="1080000"/>
            <a:ext cx="2900369" cy="9521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US pilots who attacked Korean refugees from the air, believing that they might be hiding North Korean soldiers or spies. </a:t>
            </a:r>
          </a:p>
        </p:txBody>
      </p:sp>
      <p:sp>
        <p:nvSpPr>
          <p:cNvPr id="12" name="Rectangle 11"/>
          <p:cNvSpPr/>
          <p:nvPr/>
        </p:nvSpPr>
        <p:spPr>
          <a:xfrm>
            <a:off x="5789645" y="5041483"/>
            <a:ext cx="2556284" cy="10427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US soldiers on foot who fired into crowds of Korean refugees, afraid that they might hide North Korean soldiers. </a:t>
            </a:r>
          </a:p>
        </p:txBody>
      </p:sp>
      <p:sp>
        <p:nvSpPr>
          <p:cNvPr id="13" name="Rectangle 12"/>
          <p:cNvSpPr/>
          <p:nvPr/>
        </p:nvSpPr>
        <p:spPr>
          <a:xfrm>
            <a:off x="8607286" y="2467744"/>
            <a:ext cx="2900369" cy="1143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Korean refugee boy Chung Koo- Doo, whose older brother and sister </a:t>
            </a:r>
          </a:p>
          <a:p>
            <a:pPr algn="ctr"/>
            <a:r>
              <a:rPr lang="en-GB" sz="1300" dirty="0">
                <a:latin typeface="Arial" charset="0"/>
                <a:ea typeface="Arial" charset="0"/>
                <a:cs typeface="Arial" charset="0"/>
              </a:rPr>
              <a:t>were killed in front of him (he was less than two years old at the time).</a:t>
            </a:r>
          </a:p>
        </p:txBody>
      </p:sp>
      <p:sp>
        <p:nvSpPr>
          <p:cNvPr id="14" name="Rectangle 13"/>
          <p:cNvSpPr/>
          <p:nvPr/>
        </p:nvSpPr>
        <p:spPr>
          <a:xfrm>
            <a:off x="3479206" y="4342933"/>
            <a:ext cx="2160240" cy="13970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The father of Korean refugee boy Chung Koo- Doo, who saw two of his young children killed in front of his remaining child. </a:t>
            </a:r>
          </a:p>
        </p:txBody>
      </p:sp>
      <p:sp>
        <p:nvSpPr>
          <p:cNvPr id="15" name="Rectangle 14"/>
          <p:cNvSpPr/>
          <p:nvPr/>
        </p:nvSpPr>
        <p:spPr>
          <a:xfrm>
            <a:off x="5852525" y="1080000"/>
            <a:ext cx="2520280" cy="86142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Any North Korean soldiers or spies actually hiding among the refugees, fearful of discovery.</a:t>
            </a:r>
          </a:p>
        </p:txBody>
      </p:sp>
      <p:sp>
        <p:nvSpPr>
          <p:cNvPr id="16" name="Rectangle 15"/>
          <p:cNvSpPr/>
          <p:nvPr/>
        </p:nvSpPr>
        <p:spPr>
          <a:xfrm>
            <a:off x="8591773" y="3761489"/>
            <a:ext cx="2915883" cy="14961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Korean refugees in the crowds who were not injured but were trapped for three days and nights without food and water, terrified of being attacked and seeing bodies of their fellow refugees and perhaps friends and family lying unburied. </a:t>
            </a:r>
          </a:p>
        </p:txBody>
      </p:sp>
      <p:sp>
        <p:nvSpPr>
          <p:cNvPr id="17" name="Rectangle 16"/>
          <p:cNvSpPr/>
          <p:nvPr/>
        </p:nvSpPr>
        <p:spPr>
          <a:xfrm>
            <a:off x="5852525" y="2468895"/>
            <a:ext cx="2520280" cy="12241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US commanders, officials and politicians responsible for the policy of firing on Korean refugees and determined to defeat the enemy.</a:t>
            </a:r>
          </a:p>
        </p:txBody>
      </p:sp>
      <p:sp>
        <p:nvSpPr>
          <p:cNvPr id="18" name="Rectangle 17"/>
          <p:cNvSpPr/>
          <p:nvPr/>
        </p:nvSpPr>
        <p:spPr>
          <a:xfrm>
            <a:off x="5825648" y="3861119"/>
            <a:ext cx="2520281" cy="8441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charset="0"/>
                <a:ea typeface="Arial" charset="0"/>
                <a:cs typeface="Arial" charset="0"/>
              </a:rPr>
              <a:t>North Korean commanders </a:t>
            </a:r>
            <a:br>
              <a:rPr lang="en-GB" sz="1300" dirty="0">
                <a:latin typeface="Arial" charset="0"/>
                <a:ea typeface="Arial" charset="0"/>
                <a:cs typeface="Arial" charset="0"/>
              </a:rPr>
            </a:br>
            <a:r>
              <a:rPr lang="en-GB" sz="1300" dirty="0">
                <a:latin typeface="Arial" charset="0"/>
                <a:ea typeface="Arial" charset="0"/>
                <a:cs typeface="Arial" charset="0"/>
              </a:rPr>
              <a:t>and officials attempting to defeat the US and its allies, whatever the cost.</a:t>
            </a:r>
          </a:p>
        </p:txBody>
      </p:sp>
      <p:sp>
        <p:nvSpPr>
          <p:cNvPr id="2" name="Slide Number Placeholder 1">
            <a:extLst>
              <a:ext uri="{FF2B5EF4-FFF2-40B4-BE49-F238E27FC236}">
                <a16:creationId xmlns:a16="http://schemas.microsoft.com/office/drawing/2014/main" id="{AA7FEF92-1F9E-2C45-9308-E5DCA5C9A8D6}"/>
              </a:ext>
            </a:extLst>
          </p:cNvPr>
          <p:cNvSpPr>
            <a:spLocks noGrp="1"/>
          </p:cNvSpPr>
          <p:nvPr>
            <p:ph type="sldNum" sz="quarter" idx="12"/>
          </p:nvPr>
        </p:nvSpPr>
        <p:spPr/>
        <p:txBody>
          <a:bodyPr/>
          <a:lstStyle/>
          <a:p>
            <a:fld id="{91DB7F08-A76A-C04F-AC2D-B8A23795015F}" type="slidenum">
              <a:rPr lang="en-US" smtClean="0"/>
              <a:pPr/>
              <a:t>13</a:t>
            </a:fld>
            <a:endParaRPr lang="en-US"/>
          </a:p>
        </p:txBody>
      </p:sp>
    </p:spTree>
    <p:extLst>
      <p:ext uri="{BB962C8B-B14F-4D97-AF65-F5344CB8AC3E}">
        <p14:creationId xmlns:p14="http://schemas.microsoft.com/office/powerpoint/2010/main" val="64810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0" dirty="0"/>
              <a:t>In terms of </a:t>
            </a:r>
            <a:r>
              <a:rPr lang="en-GB" sz="2400" dirty="0"/>
              <a:t>casualties</a:t>
            </a:r>
            <a:r>
              <a:rPr lang="en-GB" sz="2400" b="0" dirty="0"/>
              <a:t>,</a:t>
            </a:r>
            <a:r>
              <a:rPr lang="en-GB" sz="2400" dirty="0"/>
              <a:t> </a:t>
            </a:r>
            <a:r>
              <a:rPr lang="en-GB" sz="2400" b="0" dirty="0"/>
              <a:t>which countries were most deeply affected by the Korean War between 1950 and 1953? </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20" name="Down Arrow 19">
            <a:extLst>
              <a:ext uri="{FF2B5EF4-FFF2-40B4-BE49-F238E27FC236}">
                <a16:creationId xmlns:a16="http://schemas.microsoft.com/office/drawing/2014/main" id="{B814426E-DDF3-4D48-939D-140D49E1CFC3}"/>
              </a:ext>
            </a:extLst>
          </p:cNvPr>
          <p:cNvSpPr/>
          <p:nvPr/>
        </p:nvSpPr>
        <p:spPr>
          <a:xfrm>
            <a:off x="2552605" y="1111264"/>
            <a:ext cx="720080" cy="4941291"/>
          </a:xfrm>
          <a:prstGeom prst="downArrow">
            <a:avLst/>
          </a:prstGeom>
          <a:gradFill>
            <a:gsLst>
              <a:gs pos="0">
                <a:schemeClr val="accent5">
                  <a:lumMod val="5000"/>
                  <a:lumOff val="95000"/>
                </a:schemeClr>
              </a:gs>
              <a:gs pos="23000">
                <a:schemeClr val="accent5">
                  <a:lumMod val="45000"/>
                  <a:lumOff val="55000"/>
                </a:schemeClr>
              </a:gs>
              <a:gs pos="100000">
                <a:schemeClr val="tx2"/>
              </a:gs>
              <a:gs pos="100000">
                <a:schemeClr val="accent5">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Table 5">
            <a:extLst>
              <a:ext uri="{FF2B5EF4-FFF2-40B4-BE49-F238E27FC236}">
                <a16:creationId xmlns:a16="http://schemas.microsoft.com/office/drawing/2014/main" id="{4E0DB996-48DA-460E-BD5C-1AC2E07BEBB0}"/>
              </a:ext>
            </a:extLst>
          </p:cNvPr>
          <p:cNvGraphicFramePr>
            <a:graphicFrameLocks noGrp="1"/>
          </p:cNvGraphicFramePr>
          <p:nvPr>
            <p:extLst>
              <p:ext uri="{D42A27DB-BD31-4B8C-83A1-F6EECF244321}">
                <p14:modId xmlns:p14="http://schemas.microsoft.com/office/powerpoint/2010/main" val="372453900"/>
              </p:ext>
            </p:extLst>
          </p:nvPr>
        </p:nvGraphicFramePr>
        <p:xfrm>
          <a:off x="720000" y="1080000"/>
          <a:ext cx="1596232" cy="4950948"/>
        </p:xfrm>
        <a:graphic>
          <a:graphicData uri="http://schemas.openxmlformats.org/drawingml/2006/table">
            <a:tbl>
              <a:tblPr>
                <a:tableStyleId>{5C22544A-7EE6-4342-B048-85BDC9FD1C3A}</a:tableStyleId>
              </a:tblPr>
              <a:tblGrid>
                <a:gridCol w="1596232">
                  <a:extLst>
                    <a:ext uri="{9D8B030D-6E8A-4147-A177-3AD203B41FA5}">
                      <a16:colId xmlns:a16="http://schemas.microsoft.com/office/drawing/2014/main" val="1543355308"/>
                    </a:ext>
                  </a:extLst>
                </a:gridCol>
              </a:tblGrid>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Not</a:t>
                      </a:r>
                      <a:r>
                        <a:rPr lang="en-GB" sz="1800" dirty="0">
                          <a:latin typeface="Arial" charset="0"/>
                          <a:ea typeface="Arial" charset="0"/>
                          <a:cs typeface="Arial" charset="0"/>
                        </a:rPr>
                        <a:t> really affected at all</a:t>
                      </a:r>
                    </a:p>
                  </a:txBody>
                  <a:tcPr>
                    <a:solidFill>
                      <a:schemeClr val="accent1">
                        <a:lumMod val="20000"/>
                        <a:lumOff val="80000"/>
                      </a:schemeClr>
                    </a:solidFill>
                  </a:tcPr>
                </a:tc>
                <a:extLst>
                  <a:ext uri="{0D108BD9-81ED-4DB2-BD59-A6C34878D82A}">
                    <a16:rowId xmlns:a16="http://schemas.microsoft.com/office/drawing/2014/main" val="1325466726"/>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latin typeface="Arial" charset="0"/>
                          <a:ea typeface="Arial" charset="0"/>
                          <a:cs typeface="Arial" charset="0"/>
                        </a:rPr>
                        <a:t>Directly but </a:t>
                      </a:r>
                      <a:r>
                        <a:rPr lang="en-GB" sz="1800" b="1" dirty="0">
                          <a:latin typeface="Arial" charset="0"/>
                          <a:ea typeface="Arial" charset="0"/>
                          <a:cs typeface="Arial" charset="0"/>
                        </a:rPr>
                        <a:t>not deeply </a:t>
                      </a:r>
                      <a:r>
                        <a:rPr lang="en-GB" sz="1800" b="0" dirty="0">
                          <a:latin typeface="Arial" charset="0"/>
                          <a:ea typeface="Arial" charset="0"/>
                          <a:cs typeface="Arial" charset="0"/>
                        </a:rPr>
                        <a:t>a</a:t>
                      </a:r>
                      <a:r>
                        <a:rPr lang="en-GB" sz="1800" dirty="0">
                          <a:latin typeface="Arial" charset="0"/>
                          <a:ea typeface="Arial" charset="0"/>
                          <a:cs typeface="Arial" charset="0"/>
                        </a:rPr>
                        <a:t>ffected</a:t>
                      </a:r>
                    </a:p>
                  </a:txBody>
                  <a:tcPr>
                    <a:solidFill>
                      <a:schemeClr val="accent1">
                        <a:lumMod val="40000"/>
                        <a:lumOff val="60000"/>
                      </a:schemeClr>
                    </a:solidFill>
                  </a:tcPr>
                </a:tc>
                <a:extLst>
                  <a:ext uri="{0D108BD9-81ED-4DB2-BD59-A6C34878D82A}">
                    <a16:rowId xmlns:a16="http://schemas.microsoft.com/office/drawing/2014/main" val="3795619322"/>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Moved</a:t>
                      </a:r>
                      <a:r>
                        <a:rPr lang="en-GB" sz="1800" dirty="0">
                          <a:latin typeface="Arial" charset="0"/>
                          <a:ea typeface="Arial" charset="0"/>
                          <a:cs typeface="Arial" charset="0"/>
                        </a:rPr>
                        <a:t> but </a:t>
                      </a:r>
                      <a:r>
                        <a:rPr lang="en-GB" sz="1800" b="1" dirty="0">
                          <a:latin typeface="Arial" charset="0"/>
                          <a:ea typeface="Arial" charset="0"/>
                          <a:cs typeface="Arial" charset="0"/>
                        </a:rPr>
                        <a:t>not</a:t>
                      </a:r>
                      <a:r>
                        <a:rPr lang="en-GB" sz="1800" dirty="0">
                          <a:latin typeface="Arial" charset="0"/>
                          <a:ea typeface="Arial" charset="0"/>
                          <a:cs typeface="Arial" charset="0"/>
                        </a:rPr>
                        <a:t> directly affected</a:t>
                      </a:r>
                    </a:p>
                  </a:txBody>
                  <a:tcPr>
                    <a:solidFill>
                      <a:schemeClr val="accent1">
                        <a:lumMod val="60000"/>
                        <a:lumOff val="40000"/>
                      </a:schemeClr>
                    </a:solidFill>
                  </a:tcPr>
                </a:tc>
                <a:extLst>
                  <a:ext uri="{0D108BD9-81ED-4DB2-BD59-A6C34878D82A}">
                    <a16:rowId xmlns:a16="http://schemas.microsoft.com/office/drawing/2014/main" val="1575540848"/>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Quite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75000"/>
                      </a:schemeClr>
                    </a:solidFill>
                  </a:tcPr>
                </a:tc>
                <a:extLst>
                  <a:ext uri="{0D108BD9-81ED-4DB2-BD59-A6C34878D82A}">
                    <a16:rowId xmlns:a16="http://schemas.microsoft.com/office/drawing/2014/main" val="2614223341"/>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Most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50000"/>
                      </a:schemeClr>
                    </a:solidFill>
                  </a:tcPr>
                </a:tc>
                <a:extLst>
                  <a:ext uri="{0D108BD9-81ED-4DB2-BD59-A6C34878D82A}">
                    <a16:rowId xmlns:a16="http://schemas.microsoft.com/office/drawing/2014/main" val="1345532411"/>
                  </a:ext>
                </a:extLst>
              </a:tr>
            </a:tbl>
          </a:graphicData>
        </a:graphic>
      </p:graphicFrame>
      <p:sp>
        <p:nvSpPr>
          <p:cNvPr id="22" name="Rectangle 21">
            <a:extLst>
              <a:ext uri="{FF2B5EF4-FFF2-40B4-BE49-F238E27FC236}">
                <a16:creationId xmlns:a16="http://schemas.microsoft.com/office/drawing/2014/main" id="{1884C270-C424-4291-9C89-1E65C87E3F83}"/>
              </a:ext>
            </a:extLst>
          </p:cNvPr>
          <p:cNvSpPr/>
          <p:nvPr/>
        </p:nvSpPr>
        <p:spPr>
          <a:xfrm>
            <a:off x="3431704" y="1386773"/>
            <a:ext cx="2160240" cy="4031873"/>
          </a:xfrm>
          <a:prstGeom prst="rect">
            <a:avLst/>
          </a:prstGeom>
        </p:spPr>
        <p:txBody>
          <a:bodyPr wrap="square">
            <a:spAutoFit/>
          </a:bodyPr>
          <a:lstStyle/>
          <a:p>
            <a:r>
              <a:rPr lang="en-GB" sz="1600" dirty="0">
                <a:latin typeface="Arial" charset="0"/>
                <a:ea typeface="Arial" charset="0"/>
                <a:cs typeface="Arial" charset="0"/>
              </a:rPr>
              <a:t>The next two slides detail the casualties of each combatant country (and a few non-combatants still participating). </a:t>
            </a:r>
          </a:p>
          <a:p>
            <a:endParaRPr lang="en-GB" sz="1600" dirty="0">
              <a:latin typeface="Arial" charset="0"/>
              <a:ea typeface="Arial" charset="0"/>
              <a:cs typeface="Arial" charset="0"/>
            </a:endParaRPr>
          </a:p>
          <a:p>
            <a:r>
              <a:rPr lang="en-GB" sz="1600" dirty="0">
                <a:latin typeface="Arial" charset="0"/>
                <a:ea typeface="Arial" charset="0"/>
                <a:cs typeface="Arial" charset="0"/>
              </a:rPr>
              <a:t>Organise these into an order, starting with the country most deeply affected </a:t>
            </a:r>
            <a:br>
              <a:rPr lang="en-GB" sz="1600" dirty="0">
                <a:latin typeface="Arial" charset="0"/>
                <a:ea typeface="Arial" charset="0"/>
                <a:cs typeface="Arial" charset="0"/>
              </a:rPr>
            </a:br>
            <a:r>
              <a:rPr lang="en-GB" sz="1600" dirty="0">
                <a:latin typeface="Arial" charset="0"/>
                <a:ea typeface="Arial" charset="0"/>
                <a:cs typeface="Arial" charset="0"/>
              </a:rPr>
              <a:t>(at the top) and ending with the country least affected at the bottom. </a:t>
            </a:r>
          </a:p>
          <a:p>
            <a:endParaRPr lang="en-GB" sz="1600" dirty="0">
              <a:latin typeface="Arial" charset="0"/>
              <a:ea typeface="Arial" charset="0"/>
              <a:cs typeface="Arial" charset="0"/>
            </a:endParaRPr>
          </a:p>
        </p:txBody>
      </p:sp>
      <p:pic>
        <p:nvPicPr>
          <p:cNvPr id="23" name="Picture 22">
            <a:extLst>
              <a:ext uri="{FF2B5EF4-FFF2-40B4-BE49-F238E27FC236}">
                <a16:creationId xmlns:a16="http://schemas.microsoft.com/office/drawing/2014/main" id="{9FA0E8A5-643C-4C98-958E-8C6A443EB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279" y="1254374"/>
            <a:ext cx="5400600" cy="40504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BA842F4-1030-45DC-AB57-F1AEEF37C1C4}"/>
              </a:ext>
            </a:extLst>
          </p:cNvPr>
          <p:cNvSpPr txBox="1"/>
          <p:nvPr/>
        </p:nvSpPr>
        <p:spPr>
          <a:xfrm>
            <a:off x="6141278" y="5304824"/>
            <a:ext cx="5067289" cy="584775"/>
          </a:xfrm>
          <a:prstGeom prst="rect">
            <a:avLst/>
          </a:prstGeom>
          <a:noFill/>
        </p:spPr>
        <p:txBody>
          <a:bodyPr wrap="square" lIns="0" rtlCol="0">
            <a:spAutoFit/>
          </a:bodyPr>
          <a:lstStyle/>
          <a:p>
            <a:r>
              <a:rPr lang="en-GB" sz="1600" i="1" dirty="0">
                <a:latin typeface="Arial" charset="0"/>
                <a:ea typeface="Arial" charset="0"/>
                <a:cs typeface="Arial" charset="0"/>
              </a:rPr>
              <a:t>War graves in Seoul National Cemetery 26th Sanctuary, South Korea</a:t>
            </a:r>
          </a:p>
        </p:txBody>
      </p:sp>
      <p:sp>
        <p:nvSpPr>
          <p:cNvPr id="3" name="Slide Number Placeholder 2">
            <a:extLst>
              <a:ext uri="{FF2B5EF4-FFF2-40B4-BE49-F238E27FC236}">
                <a16:creationId xmlns:a16="http://schemas.microsoft.com/office/drawing/2014/main" id="{91A0DB23-F281-5946-98F0-0E55A1FC9C0E}"/>
              </a:ext>
            </a:extLst>
          </p:cNvPr>
          <p:cNvSpPr>
            <a:spLocks noGrp="1"/>
          </p:cNvSpPr>
          <p:nvPr>
            <p:ph type="sldNum" sz="quarter" idx="12"/>
          </p:nvPr>
        </p:nvSpPr>
        <p:spPr/>
        <p:txBody>
          <a:bodyPr/>
          <a:lstStyle/>
          <a:p>
            <a:fld id="{91DB7F08-A76A-C04F-AC2D-B8A23795015F}" type="slidenum">
              <a:rPr lang="en-US" smtClean="0"/>
              <a:pPr/>
              <a:t>14</a:t>
            </a:fld>
            <a:endParaRPr lang="en-US"/>
          </a:p>
        </p:txBody>
      </p:sp>
    </p:spTree>
    <p:extLst>
      <p:ext uri="{BB962C8B-B14F-4D97-AF65-F5344CB8AC3E}">
        <p14:creationId xmlns:p14="http://schemas.microsoft.com/office/powerpoint/2010/main" val="64936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2C41539C-419B-4C00-8964-453FE0397566}"/>
              </a:ext>
            </a:extLst>
          </p:cNvPr>
          <p:cNvSpPr txBox="1">
            <a:spLocks/>
          </p:cNvSpPr>
          <p:nvPr/>
        </p:nvSpPr>
        <p:spPr>
          <a:xfrm>
            <a:off x="9806617" y="253425"/>
            <a:ext cx="206517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p>
        </p:txBody>
      </p:sp>
      <p:grpSp>
        <p:nvGrpSpPr>
          <p:cNvPr id="38" name="Group 37">
            <a:extLst>
              <a:ext uri="{FF2B5EF4-FFF2-40B4-BE49-F238E27FC236}">
                <a16:creationId xmlns:a16="http://schemas.microsoft.com/office/drawing/2014/main" id="{FC635E02-434F-EC41-8E2F-DB278F5BBC1A}"/>
              </a:ext>
            </a:extLst>
          </p:cNvPr>
          <p:cNvGrpSpPr/>
          <p:nvPr/>
        </p:nvGrpSpPr>
        <p:grpSpPr>
          <a:xfrm>
            <a:off x="720000" y="361406"/>
            <a:ext cx="10620000" cy="5261063"/>
            <a:chOff x="720000" y="360000"/>
            <a:chExt cx="10620000" cy="5261063"/>
          </a:xfrm>
        </p:grpSpPr>
        <p:grpSp>
          <p:nvGrpSpPr>
            <p:cNvPr id="3" name="Group 2">
              <a:extLst>
                <a:ext uri="{FF2B5EF4-FFF2-40B4-BE49-F238E27FC236}">
                  <a16:creationId xmlns:a16="http://schemas.microsoft.com/office/drawing/2014/main" id="{8F643C97-07DF-5D48-9C8C-4162126726DF}"/>
                </a:ext>
              </a:extLst>
            </p:cNvPr>
            <p:cNvGrpSpPr/>
            <p:nvPr/>
          </p:nvGrpSpPr>
          <p:grpSpPr>
            <a:xfrm>
              <a:off x="720000" y="1440000"/>
              <a:ext cx="2520000" cy="1260000"/>
              <a:chOff x="720000" y="1440000"/>
              <a:chExt cx="2520000" cy="1260000"/>
            </a:xfrm>
          </p:grpSpPr>
          <p:sp>
            <p:nvSpPr>
              <p:cNvPr id="5" name="Rectangle 4"/>
              <p:cNvSpPr/>
              <p:nvPr/>
            </p:nvSpPr>
            <p:spPr>
              <a:xfrm>
                <a:off x="720000" y="144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Britain</a:t>
                </a:r>
              </a:p>
              <a:p>
                <a:pPr algn="ctr"/>
                <a:r>
                  <a:rPr lang="en-GB" sz="1300" dirty="0">
                    <a:latin typeface="Arial" charset="0"/>
                    <a:ea typeface="Arial" charset="0"/>
                    <a:cs typeface="Arial" charset="0"/>
                  </a:rPr>
                  <a:t>Total military deaths 1,078</a:t>
                </a:r>
              </a:p>
              <a:p>
                <a:pPr algn="ctr"/>
                <a:r>
                  <a:rPr lang="en-GB" sz="1300" dirty="0">
                    <a:latin typeface="Arial" charset="0"/>
                    <a:ea typeface="Arial" charset="0"/>
                    <a:cs typeface="Arial" charset="0"/>
                  </a:rPr>
                  <a:t>2,674 wounded </a:t>
                </a:r>
              </a:p>
              <a:p>
                <a:pPr algn="ctr"/>
                <a:r>
                  <a:rPr lang="en-GB" sz="1300" dirty="0">
                    <a:latin typeface="Arial" charset="0"/>
                    <a:ea typeface="Arial" charset="0"/>
                    <a:cs typeface="Arial" charset="0"/>
                  </a:rPr>
                  <a:t>179 missing</a:t>
                </a:r>
              </a:p>
              <a:p>
                <a:pPr algn="ctr"/>
                <a:r>
                  <a:rPr lang="en-GB" sz="1300" dirty="0">
                    <a:latin typeface="Arial" charset="0"/>
                    <a:ea typeface="Arial" charset="0"/>
                    <a:cs typeface="Arial" charset="0"/>
                  </a:rPr>
                  <a:t>977 prisoners </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00" y="1440000"/>
                <a:ext cx="648072" cy="37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a:extLst>
                <a:ext uri="{FF2B5EF4-FFF2-40B4-BE49-F238E27FC236}">
                  <a16:creationId xmlns:a16="http://schemas.microsoft.com/office/drawing/2014/main" id="{A83E1267-2D21-8A4B-9014-1D090FF72F57}"/>
                </a:ext>
              </a:extLst>
            </p:cNvPr>
            <p:cNvGrpSpPr/>
            <p:nvPr/>
          </p:nvGrpSpPr>
          <p:grpSpPr>
            <a:xfrm>
              <a:off x="720000" y="2903260"/>
              <a:ext cx="2520000" cy="1260000"/>
              <a:chOff x="720000" y="2903260"/>
              <a:chExt cx="2520000" cy="1260000"/>
            </a:xfrm>
          </p:grpSpPr>
          <p:sp>
            <p:nvSpPr>
              <p:cNvPr id="8" name="Rectangle 7"/>
              <p:cNvSpPr/>
              <p:nvPr/>
            </p:nvSpPr>
            <p:spPr>
              <a:xfrm>
                <a:off x="720000" y="290326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USA</a:t>
                </a:r>
                <a:r>
                  <a:rPr lang="en-GB" sz="1300" dirty="0">
                    <a:latin typeface="Arial" charset="0"/>
                    <a:ea typeface="Arial" charset="0"/>
                    <a:cs typeface="Arial" charset="0"/>
                  </a:rPr>
                  <a:t> </a:t>
                </a:r>
              </a:p>
              <a:p>
                <a:pPr algn="ctr"/>
                <a:r>
                  <a:rPr lang="en-GB" sz="1300" dirty="0">
                    <a:latin typeface="Arial" charset="0"/>
                    <a:ea typeface="Arial" charset="0"/>
                    <a:cs typeface="Arial" charset="0"/>
                  </a:rPr>
                  <a:t>Total military deaths in combat and other causes 36,574</a:t>
                </a:r>
              </a:p>
              <a:p>
                <a:pPr algn="ctr"/>
                <a:r>
                  <a:rPr lang="en-GB" sz="1300" dirty="0">
                    <a:latin typeface="Arial" charset="0"/>
                    <a:ea typeface="Arial" charset="0"/>
                    <a:cs typeface="Arial" charset="0"/>
                  </a:rPr>
                  <a:t>103,134 wounded</a:t>
                </a:r>
              </a:p>
              <a:p>
                <a:pPr algn="ctr"/>
                <a:r>
                  <a:rPr lang="en-GB" sz="1300" dirty="0">
                    <a:latin typeface="Arial" charset="0"/>
                    <a:ea typeface="Arial" charset="0"/>
                    <a:cs typeface="Arial" charset="0"/>
                  </a:rPr>
                  <a:t>7,926 missing</a:t>
                </a: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0" y="2903261"/>
                <a:ext cx="584034" cy="326222"/>
              </a:xfrm>
              <a:prstGeom prst="rect">
                <a:avLst/>
              </a:prstGeom>
              <a:solidFill>
                <a:schemeClr val="accent5">
                  <a:lumMod val="75000"/>
                </a:schemeClr>
              </a:solidFill>
              <a:ln w="9525">
                <a:noFill/>
                <a:miter lim="800000"/>
                <a:headEnd/>
                <a:tailEnd/>
              </a:ln>
            </p:spPr>
          </p:pic>
        </p:grpSp>
        <p:grpSp>
          <p:nvGrpSpPr>
            <p:cNvPr id="25" name="Group 24">
              <a:extLst>
                <a:ext uri="{FF2B5EF4-FFF2-40B4-BE49-F238E27FC236}">
                  <a16:creationId xmlns:a16="http://schemas.microsoft.com/office/drawing/2014/main" id="{3EA3383D-0BE0-124F-B1E2-44700315842E}"/>
                </a:ext>
              </a:extLst>
            </p:cNvPr>
            <p:cNvGrpSpPr/>
            <p:nvPr/>
          </p:nvGrpSpPr>
          <p:grpSpPr>
            <a:xfrm>
              <a:off x="6120000" y="4361063"/>
              <a:ext cx="2520000" cy="1260000"/>
              <a:chOff x="6120000" y="4361063"/>
              <a:chExt cx="2520000" cy="1260000"/>
            </a:xfrm>
          </p:grpSpPr>
          <p:sp>
            <p:nvSpPr>
              <p:cNvPr id="10" name="Rectangle 9"/>
              <p:cNvSpPr/>
              <p:nvPr/>
            </p:nvSpPr>
            <p:spPr>
              <a:xfrm>
                <a:off x="6120000" y="4361063"/>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Australia</a:t>
                </a:r>
              </a:p>
              <a:p>
                <a:pPr algn="ctr"/>
                <a:r>
                  <a:rPr lang="en-GB" sz="1300" dirty="0">
                    <a:latin typeface="Arial" charset="0"/>
                    <a:ea typeface="Arial" charset="0"/>
                    <a:cs typeface="Arial" charset="0"/>
                  </a:rPr>
                  <a:t>Total military deaths 339 </a:t>
                </a:r>
              </a:p>
              <a:p>
                <a:pPr algn="ctr"/>
                <a:r>
                  <a:rPr lang="en-GB" sz="1300" dirty="0">
                    <a:latin typeface="Arial" charset="0"/>
                    <a:ea typeface="Arial" charset="0"/>
                    <a:cs typeface="Arial" charset="0"/>
                  </a:rPr>
                  <a:t>1,042 wounded </a:t>
                </a:r>
              </a:p>
              <a:p>
                <a:pPr algn="ctr"/>
                <a:r>
                  <a:rPr lang="en-GB" sz="1300" dirty="0">
                    <a:latin typeface="Arial" charset="0"/>
                    <a:ea typeface="Arial" charset="0"/>
                    <a:cs typeface="Arial" charset="0"/>
                  </a:rPr>
                  <a:t>43 missing </a:t>
                </a:r>
              </a:p>
              <a:p>
                <a:pPr algn="ctr"/>
                <a:r>
                  <a:rPr lang="en-GB" sz="1300" dirty="0">
                    <a:latin typeface="Arial" charset="0"/>
                    <a:ea typeface="Arial" charset="0"/>
                    <a:cs typeface="Arial" charset="0"/>
                  </a:rPr>
                  <a:t>26 prisoners</a:t>
                </a: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000" y="4361063"/>
                <a:ext cx="717990" cy="39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a:extLst>
                <a:ext uri="{FF2B5EF4-FFF2-40B4-BE49-F238E27FC236}">
                  <a16:creationId xmlns:a16="http://schemas.microsoft.com/office/drawing/2014/main" id="{EE39FA73-58EE-9545-A45A-1F4300A48DD2}"/>
                </a:ext>
              </a:extLst>
            </p:cNvPr>
            <p:cNvGrpSpPr/>
            <p:nvPr/>
          </p:nvGrpSpPr>
          <p:grpSpPr>
            <a:xfrm>
              <a:off x="3420000" y="4361063"/>
              <a:ext cx="2520000" cy="1260000"/>
              <a:chOff x="3420000" y="4361063"/>
              <a:chExt cx="2520000" cy="1260000"/>
            </a:xfrm>
          </p:grpSpPr>
          <p:sp>
            <p:nvSpPr>
              <p:cNvPr id="12" name="Rectangle 11"/>
              <p:cNvSpPr/>
              <p:nvPr/>
            </p:nvSpPr>
            <p:spPr>
              <a:xfrm>
                <a:off x="3420000" y="4361063"/>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b="1" dirty="0">
                  <a:latin typeface="Arial" charset="0"/>
                  <a:ea typeface="Arial" charset="0"/>
                  <a:cs typeface="Arial" charset="0"/>
                </a:endParaRPr>
              </a:p>
              <a:p>
                <a:pPr algn="ctr"/>
                <a:r>
                  <a:rPr lang="en-GB" sz="1300" b="1" dirty="0">
                    <a:latin typeface="Arial" charset="0"/>
                    <a:ea typeface="Arial" charset="0"/>
                    <a:cs typeface="Arial" charset="0"/>
                  </a:rPr>
                  <a:t>Colombia</a:t>
                </a:r>
              </a:p>
              <a:p>
                <a:pPr algn="ctr"/>
                <a:r>
                  <a:rPr lang="en-GB" sz="1300" dirty="0">
                    <a:latin typeface="Arial" charset="0"/>
                    <a:ea typeface="Arial" charset="0"/>
                    <a:cs typeface="Arial" charset="0"/>
                  </a:rPr>
                  <a:t>Total military deaths 163</a:t>
                </a:r>
              </a:p>
              <a:p>
                <a:pPr algn="ctr"/>
                <a:r>
                  <a:rPr lang="en-GB" sz="1300" dirty="0">
                    <a:latin typeface="Arial" charset="0"/>
                    <a:ea typeface="Arial" charset="0"/>
                    <a:cs typeface="Arial" charset="0"/>
                  </a:rPr>
                  <a:t> 448 wounded </a:t>
                </a:r>
              </a:p>
              <a:p>
                <a:pPr algn="ctr"/>
                <a:r>
                  <a:rPr lang="en-GB" sz="1300" dirty="0">
                    <a:latin typeface="Arial" charset="0"/>
                    <a:ea typeface="Arial" charset="0"/>
                    <a:cs typeface="Arial" charset="0"/>
                  </a:rPr>
                  <a:t>28 prisoners</a:t>
                </a:r>
              </a:p>
            </p:txBody>
          </p:sp>
          <p:pic>
            <p:nvPicPr>
              <p:cNvPr id="13"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852"/>
              <a:stretch/>
            </p:blipFill>
            <p:spPr bwMode="auto">
              <a:xfrm>
                <a:off x="3420000" y="4361063"/>
                <a:ext cx="637392" cy="37172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7" name="Group 6">
              <a:extLst>
                <a:ext uri="{FF2B5EF4-FFF2-40B4-BE49-F238E27FC236}">
                  <a16:creationId xmlns:a16="http://schemas.microsoft.com/office/drawing/2014/main" id="{4900C34B-0033-D943-8B12-84970EF43796}"/>
                </a:ext>
              </a:extLst>
            </p:cNvPr>
            <p:cNvGrpSpPr/>
            <p:nvPr/>
          </p:nvGrpSpPr>
          <p:grpSpPr>
            <a:xfrm>
              <a:off x="720000" y="4361063"/>
              <a:ext cx="2520000" cy="1260000"/>
              <a:chOff x="720000" y="4361063"/>
              <a:chExt cx="2520000" cy="1260000"/>
            </a:xfrm>
          </p:grpSpPr>
          <p:sp>
            <p:nvSpPr>
              <p:cNvPr id="14" name="Rectangle 13"/>
              <p:cNvSpPr/>
              <p:nvPr/>
            </p:nvSpPr>
            <p:spPr>
              <a:xfrm>
                <a:off x="720000" y="4361063"/>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Turkey</a:t>
                </a:r>
              </a:p>
              <a:p>
                <a:pPr algn="ctr"/>
                <a:r>
                  <a:rPr lang="en-GB" sz="1300" dirty="0">
                    <a:latin typeface="Arial" charset="0"/>
                    <a:ea typeface="Arial" charset="0"/>
                    <a:cs typeface="Arial" charset="0"/>
                  </a:rPr>
                  <a:t>Total military deaths 741 </a:t>
                </a:r>
              </a:p>
              <a:p>
                <a:pPr algn="ctr"/>
                <a:r>
                  <a:rPr lang="en-GB" sz="1300" dirty="0">
                    <a:latin typeface="Arial" charset="0"/>
                    <a:ea typeface="Arial" charset="0"/>
                    <a:cs typeface="Arial" charset="0"/>
                  </a:rPr>
                  <a:t>2,068 wounded </a:t>
                </a:r>
              </a:p>
              <a:p>
                <a:pPr algn="ctr"/>
                <a:r>
                  <a:rPr lang="en-GB" sz="1300" dirty="0">
                    <a:latin typeface="Arial" charset="0"/>
                    <a:ea typeface="Arial" charset="0"/>
                    <a:cs typeface="Arial" charset="0"/>
                  </a:rPr>
                  <a:t>163 missing </a:t>
                </a:r>
              </a:p>
              <a:p>
                <a:pPr algn="ctr"/>
                <a:r>
                  <a:rPr lang="en-GB" sz="1300" dirty="0">
                    <a:latin typeface="Arial" charset="0"/>
                    <a:ea typeface="Arial" charset="0"/>
                    <a:cs typeface="Arial" charset="0"/>
                  </a:rPr>
                  <a:t>977 prisoners</a:t>
                </a:r>
              </a:p>
            </p:txBody>
          </p:sp>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01" y="4361063"/>
                <a:ext cx="584034" cy="31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a:extLst>
                <a:ext uri="{FF2B5EF4-FFF2-40B4-BE49-F238E27FC236}">
                  <a16:creationId xmlns:a16="http://schemas.microsoft.com/office/drawing/2014/main" id="{39B1A1B9-3061-0349-AB5B-7CD4087956D7}"/>
                </a:ext>
              </a:extLst>
            </p:cNvPr>
            <p:cNvGrpSpPr/>
            <p:nvPr/>
          </p:nvGrpSpPr>
          <p:grpSpPr>
            <a:xfrm>
              <a:off x="3420000" y="1440000"/>
              <a:ext cx="2520000" cy="1260000"/>
              <a:chOff x="3420000" y="1440000"/>
              <a:chExt cx="2520000" cy="1260000"/>
            </a:xfrm>
          </p:grpSpPr>
          <p:sp>
            <p:nvSpPr>
              <p:cNvPr id="17" name="Rectangle 16"/>
              <p:cNvSpPr/>
              <p:nvPr/>
            </p:nvSpPr>
            <p:spPr>
              <a:xfrm>
                <a:off x="3420000" y="144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dirty="0">
                  <a:latin typeface="Arial" charset="0"/>
                  <a:ea typeface="Arial" charset="0"/>
                  <a:cs typeface="Arial" charset="0"/>
                </a:endParaRPr>
              </a:p>
              <a:p>
                <a:pPr algn="ctr"/>
                <a:r>
                  <a:rPr lang="en-GB" sz="1300" b="1" dirty="0">
                    <a:latin typeface="Arial" charset="0"/>
                    <a:ea typeface="Arial" charset="0"/>
                    <a:cs typeface="Arial" charset="0"/>
                  </a:rPr>
                  <a:t>Canada</a:t>
                </a:r>
              </a:p>
              <a:p>
                <a:pPr algn="ctr"/>
                <a:r>
                  <a:rPr lang="en-GB" sz="1300" dirty="0">
                    <a:latin typeface="Arial" charset="0"/>
                    <a:ea typeface="Arial" charset="0"/>
                    <a:cs typeface="Arial" charset="0"/>
                  </a:rPr>
                  <a:t>Total military deaths 516 1,042 wounded </a:t>
                </a:r>
              </a:p>
              <a:p>
                <a:pPr algn="ctr"/>
                <a:r>
                  <a:rPr lang="en-GB" sz="1300" dirty="0">
                    <a:latin typeface="Arial" charset="0"/>
                    <a:ea typeface="Arial" charset="0"/>
                    <a:cs typeface="Arial" charset="0"/>
                  </a:rPr>
                  <a:t>1 missing</a:t>
                </a:r>
              </a:p>
              <a:p>
                <a:pPr algn="ctr"/>
                <a:r>
                  <a:rPr lang="en-GB" sz="1300" dirty="0">
                    <a:latin typeface="Arial" charset="0"/>
                    <a:ea typeface="Arial" charset="0"/>
                    <a:cs typeface="Arial" charset="0"/>
                  </a:rPr>
                  <a:t>33 prisoners</a:t>
                </a:r>
              </a:p>
            </p:txBody>
          </p:sp>
          <p:pic>
            <p:nvPicPr>
              <p:cNvPr id="1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0000" y="1440000"/>
                <a:ext cx="637392" cy="373711"/>
              </a:xfrm>
              <a:prstGeom prst="rect">
                <a:avLst/>
              </a:prstGeom>
              <a:solidFill>
                <a:schemeClr val="accent5">
                  <a:lumMod val="75000"/>
                </a:schemeClr>
              </a:solidFill>
              <a:ln w="9525">
                <a:noFill/>
                <a:miter lim="800000"/>
                <a:headEnd/>
                <a:tailEnd/>
              </a:ln>
            </p:spPr>
          </p:pic>
        </p:grpSp>
        <p:grpSp>
          <p:nvGrpSpPr>
            <p:cNvPr id="19" name="Group 18">
              <a:extLst>
                <a:ext uri="{FF2B5EF4-FFF2-40B4-BE49-F238E27FC236}">
                  <a16:creationId xmlns:a16="http://schemas.microsoft.com/office/drawing/2014/main" id="{4F61598C-5215-BA4D-B7AD-7666355B2937}"/>
                </a:ext>
              </a:extLst>
            </p:cNvPr>
            <p:cNvGrpSpPr/>
            <p:nvPr/>
          </p:nvGrpSpPr>
          <p:grpSpPr>
            <a:xfrm>
              <a:off x="3420000" y="2903261"/>
              <a:ext cx="2520000" cy="1260000"/>
              <a:chOff x="3420000" y="2903261"/>
              <a:chExt cx="2520000" cy="1260000"/>
            </a:xfrm>
          </p:grpSpPr>
          <p:sp>
            <p:nvSpPr>
              <p:cNvPr id="20" name="Rectangle 19"/>
              <p:cNvSpPr/>
              <p:nvPr/>
            </p:nvSpPr>
            <p:spPr>
              <a:xfrm>
                <a:off x="3420000" y="2903261"/>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France</a:t>
                </a:r>
              </a:p>
              <a:p>
                <a:pPr algn="ctr"/>
                <a:r>
                  <a:rPr lang="en-GB" sz="1300" dirty="0">
                    <a:latin typeface="Arial" charset="0"/>
                    <a:ea typeface="Arial" charset="0"/>
                    <a:cs typeface="Arial" charset="0"/>
                  </a:rPr>
                  <a:t>Total military deaths 262 </a:t>
                </a:r>
              </a:p>
              <a:p>
                <a:pPr algn="ctr"/>
                <a:r>
                  <a:rPr lang="en-GB" sz="1300" dirty="0">
                    <a:latin typeface="Arial" charset="0"/>
                    <a:ea typeface="Arial" charset="0"/>
                    <a:cs typeface="Arial" charset="0"/>
                  </a:rPr>
                  <a:t>1,008 wounded</a:t>
                </a:r>
              </a:p>
              <a:p>
                <a:pPr algn="ctr"/>
                <a:r>
                  <a:rPr lang="en-GB" sz="1300" dirty="0">
                    <a:latin typeface="Arial" charset="0"/>
                    <a:ea typeface="Arial" charset="0"/>
                    <a:cs typeface="Arial" charset="0"/>
                  </a:rPr>
                  <a:t>7 missing </a:t>
                </a:r>
              </a:p>
              <a:p>
                <a:pPr algn="ctr"/>
                <a:r>
                  <a:rPr lang="en-GB" sz="1300" dirty="0">
                    <a:latin typeface="Arial" charset="0"/>
                    <a:ea typeface="Arial" charset="0"/>
                    <a:cs typeface="Arial" charset="0"/>
                  </a:rPr>
                  <a:t>3 prisoners</a:t>
                </a:r>
              </a:p>
            </p:txBody>
          </p:sp>
          <p:pic>
            <p:nvPicPr>
              <p:cNvPr id="21" name="Picture 9"/>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0001" y="2903261"/>
                <a:ext cx="637392" cy="326222"/>
              </a:xfrm>
              <a:prstGeom prst="rect">
                <a:avLst/>
              </a:prstGeom>
              <a:solidFill>
                <a:schemeClr val="accent5">
                  <a:lumMod val="75000"/>
                </a:schemeClr>
              </a:solidFill>
              <a:ln w="9525">
                <a:noFill/>
                <a:miter lim="800000"/>
                <a:headEnd/>
                <a:tailEnd/>
              </a:ln>
            </p:spPr>
          </p:pic>
        </p:grpSp>
        <p:grpSp>
          <p:nvGrpSpPr>
            <p:cNvPr id="37" name="Group 36">
              <a:extLst>
                <a:ext uri="{FF2B5EF4-FFF2-40B4-BE49-F238E27FC236}">
                  <a16:creationId xmlns:a16="http://schemas.microsoft.com/office/drawing/2014/main" id="{7D4939AE-0ACA-1A41-ACBB-04822FF5B327}"/>
                </a:ext>
              </a:extLst>
            </p:cNvPr>
            <p:cNvGrpSpPr/>
            <p:nvPr/>
          </p:nvGrpSpPr>
          <p:grpSpPr>
            <a:xfrm>
              <a:off x="8820000" y="4361063"/>
              <a:ext cx="2520000" cy="1260000"/>
              <a:chOff x="8820000" y="4361063"/>
              <a:chExt cx="2520000" cy="1260000"/>
            </a:xfrm>
          </p:grpSpPr>
          <p:sp>
            <p:nvSpPr>
              <p:cNvPr id="26" name="Rectangle 25">
                <a:extLst>
                  <a:ext uri="{FF2B5EF4-FFF2-40B4-BE49-F238E27FC236}">
                    <a16:creationId xmlns:a16="http://schemas.microsoft.com/office/drawing/2014/main" id="{796BE252-2B39-43CD-A666-672BF2B3FAD3}"/>
                  </a:ext>
                </a:extLst>
              </p:cNvPr>
              <p:cNvSpPr/>
              <p:nvPr/>
            </p:nvSpPr>
            <p:spPr>
              <a:xfrm>
                <a:off x="8820000" y="4361063"/>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dirty="0">
                  <a:latin typeface="Arial" charset="0"/>
                  <a:ea typeface="Arial" charset="0"/>
                  <a:cs typeface="Arial" charset="0"/>
                </a:endParaRPr>
              </a:p>
              <a:p>
                <a:pPr algn="ctr"/>
                <a:r>
                  <a:rPr lang="en-GB" sz="1300" b="1" dirty="0">
                    <a:latin typeface="Arial" charset="0"/>
                    <a:ea typeface="Arial" charset="0"/>
                    <a:cs typeface="Arial" charset="0"/>
                  </a:rPr>
                  <a:t>Thailand</a:t>
                </a:r>
              </a:p>
              <a:p>
                <a:pPr algn="ctr"/>
                <a:r>
                  <a:rPr lang="en-GB" sz="1300" dirty="0">
                    <a:latin typeface="Arial" charset="0"/>
                    <a:ea typeface="Arial" charset="0"/>
                    <a:cs typeface="Arial" charset="0"/>
                  </a:rPr>
                  <a:t>Total military deaths 129 </a:t>
                </a:r>
              </a:p>
              <a:p>
                <a:pPr algn="ctr"/>
                <a:r>
                  <a:rPr lang="en-GB" sz="1300" dirty="0">
                    <a:latin typeface="Arial" charset="0"/>
                    <a:ea typeface="Arial" charset="0"/>
                    <a:cs typeface="Arial" charset="0"/>
                  </a:rPr>
                  <a:t>1,139 wounded </a:t>
                </a:r>
              </a:p>
              <a:p>
                <a:pPr algn="ctr"/>
                <a:r>
                  <a:rPr lang="en-GB" sz="1300" dirty="0">
                    <a:latin typeface="Arial" charset="0"/>
                    <a:ea typeface="Arial" charset="0"/>
                    <a:cs typeface="Arial" charset="0"/>
                  </a:rPr>
                  <a:t>5 missing</a:t>
                </a:r>
              </a:p>
            </p:txBody>
          </p:sp>
          <p:pic>
            <p:nvPicPr>
              <p:cNvPr id="27" name="Picture 2">
                <a:extLst>
                  <a:ext uri="{FF2B5EF4-FFF2-40B4-BE49-F238E27FC236}">
                    <a16:creationId xmlns:a16="http://schemas.microsoft.com/office/drawing/2014/main" id="{A33AA382-F0AB-4BEA-AA99-D4B3DC68BF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20000" y="4361063"/>
                <a:ext cx="648853" cy="350863"/>
              </a:xfrm>
              <a:prstGeom prst="rect">
                <a:avLst/>
              </a:prstGeom>
              <a:solidFill>
                <a:schemeClr val="accent5">
                  <a:lumMod val="75000"/>
                </a:schemeClr>
              </a:solidFill>
              <a:ln w="9525">
                <a:noFill/>
                <a:miter lim="800000"/>
                <a:headEnd/>
                <a:tailEnd/>
              </a:ln>
            </p:spPr>
          </p:pic>
        </p:grpSp>
        <p:grpSp>
          <p:nvGrpSpPr>
            <p:cNvPr id="35" name="Group 34">
              <a:extLst>
                <a:ext uri="{FF2B5EF4-FFF2-40B4-BE49-F238E27FC236}">
                  <a16:creationId xmlns:a16="http://schemas.microsoft.com/office/drawing/2014/main" id="{56091092-0B5D-2743-84D7-EB0B65651733}"/>
                </a:ext>
              </a:extLst>
            </p:cNvPr>
            <p:cNvGrpSpPr/>
            <p:nvPr/>
          </p:nvGrpSpPr>
          <p:grpSpPr>
            <a:xfrm>
              <a:off x="8820000" y="360000"/>
              <a:ext cx="2520000" cy="1926912"/>
              <a:chOff x="8820000" y="360000"/>
              <a:chExt cx="2520000" cy="1926912"/>
            </a:xfrm>
          </p:grpSpPr>
          <p:sp>
            <p:nvSpPr>
              <p:cNvPr id="28" name="Rectangle 27">
                <a:extLst>
                  <a:ext uri="{FF2B5EF4-FFF2-40B4-BE49-F238E27FC236}">
                    <a16:creationId xmlns:a16="http://schemas.microsoft.com/office/drawing/2014/main" id="{BF55471F-EE15-4A0F-AA0E-FCA63FD278BB}"/>
                  </a:ext>
                </a:extLst>
              </p:cNvPr>
              <p:cNvSpPr/>
              <p:nvPr/>
            </p:nvSpPr>
            <p:spPr>
              <a:xfrm>
                <a:off x="8820000" y="360000"/>
                <a:ext cx="2520000" cy="19269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South Korea</a:t>
                </a:r>
              </a:p>
              <a:p>
                <a:pPr algn="ctr"/>
                <a:r>
                  <a:rPr lang="en-GB" sz="1300" dirty="0">
                    <a:latin typeface="Arial" charset="0"/>
                    <a:ea typeface="Arial" charset="0"/>
                    <a:cs typeface="Arial" charset="0"/>
                  </a:rPr>
                  <a:t>Total military deaths 137,899</a:t>
                </a:r>
                <a:br>
                  <a:rPr lang="en-GB" sz="1300" dirty="0">
                    <a:latin typeface="Arial" charset="0"/>
                    <a:ea typeface="Arial" charset="0"/>
                    <a:cs typeface="Arial" charset="0"/>
                  </a:rPr>
                </a:br>
                <a:r>
                  <a:rPr lang="en-GB" sz="1300" dirty="0">
                    <a:latin typeface="Arial" charset="0"/>
                    <a:ea typeface="Arial" charset="0"/>
                    <a:cs typeface="Arial" charset="0"/>
                  </a:rPr>
                  <a:t>450,742 wounded</a:t>
                </a:r>
                <a:br>
                  <a:rPr lang="en-GB" sz="1300" dirty="0">
                    <a:latin typeface="Arial" charset="0"/>
                    <a:ea typeface="Arial" charset="0"/>
                    <a:cs typeface="Arial" charset="0"/>
                  </a:rPr>
                </a:br>
                <a:r>
                  <a:rPr lang="en-GB" sz="1300" dirty="0">
                    <a:latin typeface="Arial" charset="0"/>
                    <a:ea typeface="Arial" charset="0"/>
                    <a:cs typeface="Arial" charset="0"/>
                  </a:rPr>
                  <a:t>24,495 missing</a:t>
                </a:r>
                <a:br>
                  <a:rPr lang="en-GB" sz="1300" dirty="0">
                    <a:latin typeface="Arial" charset="0"/>
                    <a:ea typeface="Arial" charset="0"/>
                    <a:cs typeface="Arial" charset="0"/>
                  </a:rPr>
                </a:br>
                <a:r>
                  <a:rPr lang="en-GB" sz="1300" dirty="0">
                    <a:latin typeface="Arial" charset="0"/>
                    <a:ea typeface="Arial" charset="0"/>
                    <a:cs typeface="Arial" charset="0"/>
                  </a:rPr>
                  <a:t>8,343 prisoners</a:t>
                </a:r>
              </a:p>
              <a:p>
                <a:pPr algn="ctr"/>
                <a:r>
                  <a:rPr lang="en-GB" sz="1300" dirty="0">
                    <a:latin typeface="Arial" charset="0"/>
                    <a:ea typeface="Arial" charset="0"/>
                    <a:cs typeface="Arial" charset="0"/>
                  </a:rPr>
                  <a:t>Estimates of civilian deaths range from 990,000 to </a:t>
                </a:r>
                <a:br>
                  <a:rPr lang="en-GB" sz="1300" dirty="0">
                    <a:latin typeface="Arial" charset="0"/>
                    <a:ea typeface="Arial" charset="0"/>
                    <a:cs typeface="Arial" charset="0"/>
                  </a:rPr>
                </a:br>
                <a:r>
                  <a:rPr lang="en-GB" sz="1300" dirty="0">
                    <a:latin typeface="Arial" charset="0"/>
                    <a:ea typeface="Arial" charset="0"/>
                    <a:cs typeface="Arial" charset="0"/>
                  </a:rPr>
                  <a:t>2–3 million</a:t>
                </a:r>
              </a:p>
            </p:txBody>
          </p:sp>
          <p:pic>
            <p:nvPicPr>
              <p:cNvPr id="29" name="Picture 5">
                <a:extLst>
                  <a:ext uri="{FF2B5EF4-FFF2-40B4-BE49-F238E27FC236}">
                    <a16:creationId xmlns:a16="http://schemas.microsoft.com/office/drawing/2014/main" id="{403E9FD3-7283-4934-94B7-5BEFE92F196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0000" y="360001"/>
                <a:ext cx="660150" cy="44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a:extLst>
                <a:ext uri="{FF2B5EF4-FFF2-40B4-BE49-F238E27FC236}">
                  <a16:creationId xmlns:a16="http://schemas.microsoft.com/office/drawing/2014/main" id="{0BBAA621-1458-054E-A323-F9FFEBF28490}"/>
                </a:ext>
              </a:extLst>
            </p:cNvPr>
            <p:cNvGrpSpPr/>
            <p:nvPr/>
          </p:nvGrpSpPr>
          <p:grpSpPr>
            <a:xfrm>
              <a:off x="8820000" y="2460975"/>
              <a:ext cx="2520000" cy="1702285"/>
              <a:chOff x="8820000" y="2460975"/>
              <a:chExt cx="2520000" cy="1702285"/>
            </a:xfrm>
          </p:grpSpPr>
          <p:sp>
            <p:nvSpPr>
              <p:cNvPr id="30" name="Rectangle 29">
                <a:extLst>
                  <a:ext uri="{FF2B5EF4-FFF2-40B4-BE49-F238E27FC236}">
                    <a16:creationId xmlns:a16="http://schemas.microsoft.com/office/drawing/2014/main" id="{C2DEA8A3-42DF-4E7B-811E-4FC3CF5CCF7B}"/>
                  </a:ext>
                </a:extLst>
              </p:cNvPr>
              <p:cNvSpPr/>
              <p:nvPr/>
            </p:nvSpPr>
            <p:spPr>
              <a:xfrm>
                <a:off x="8820000" y="2460975"/>
                <a:ext cx="2520000" cy="170228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b="1" dirty="0">
                  <a:latin typeface="Arial" charset="0"/>
                  <a:ea typeface="Arial" charset="0"/>
                  <a:cs typeface="Arial" charset="0"/>
                </a:endParaRPr>
              </a:p>
              <a:p>
                <a:pPr algn="ctr"/>
                <a:r>
                  <a:rPr lang="en-GB" sz="1300" b="1" dirty="0">
                    <a:latin typeface="Arial" charset="0"/>
                    <a:ea typeface="Arial" charset="0"/>
                    <a:cs typeface="Arial" charset="0"/>
                  </a:rPr>
                  <a:t>North Korea</a:t>
                </a:r>
              </a:p>
              <a:p>
                <a:pPr algn="ctr"/>
                <a:r>
                  <a:rPr lang="en-GB" sz="1300" dirty="0">
                    <a:latin typeface="Arial" charset="0"/>
                    <a:ea typeface="Arial" charset="0"/>
                    <a:cs typeface="Arial" charset="0"/>
                  </a:rPr>
                  <a:t>Total military deaths </a:t>
                </a:r>
                <a:br>
                  <a:rPr lang="en-GB" sz="1300" dirty="0">
                    <a:latin typeface="Arial" charset="0"/>
                    <a:ea typeface="Arial" charset="0"/>
                    <a:cs typeface="Arial" charset="0"/>
                  </a:rPr>
                </a:br>
                <a:r>
                  <a:rPr lang="en-GB" sz="1300" dirty="0">
                    <a:latin typeface="Arial" charset="0"/>
                    <a:ea typeface="Arial" charset="0"/>
                    <a:cs typeface="Arial" charset="0"/>
                  </a:rPr>
                  <a:t>215,000–406,000</a:t>
                </a:r>
                <a:br>
                  <a:rPr lang="en-GB" sz="1300" dirty="0">
                    <a:latin typeface="Arial" charset="0"/>
                    <a:ea typeface="Arial" charset="0"/>
                    <a:cs typeface="Arial" charset="0"/>
                  </a:rPr>
                </a:br>
                <a:r>
                  <a:rPr lang="en-GB" sz="1300" dirty="0">
                    <a:latin typeface="Arial" charset="0"/>
                    <a:ea typeface="Arial" charset="0"/>
                    <a:cs typeface="Arial" charset="0"/>
                  </a:rPr>
                  <a:t>303,000 wounded</a:t>
                </a:r>
                <a:br>
                  <a:rPr lang="en-GB" sz="1300" dirty="0">
                    <a:latin typeface="Arial" charset="0"/>
                    <a:ea typeface="Arial" charset="0"/>
                    <a:cs typeface="Arial" charset="0"/>
                  </a:rPr>
                </a:br>
                <a:r>
                  <a:rPr lang="en-GB" sz="1300" dirty="0">
                    <a:latin typeface="Arial" charset="0"/>
                    <a:ea typeface="Arial" charset="0"/>
                    <a:cs typeface="Arial" charset="0"/>
                  </a:rPr>
                  <a:t>120,000 missing or prisoners</a:t>
                </a:r>
              </a:p>
              <a:p>
                <a:pPr algn="ctr"/>
                <a:r>
                  <a:rPr lang="en-GB" sz="1300" dirty="0">
                    <a:latin typeface="Arial" charset="0"/>
                    <a:ea typeface="Arial" charset="0"/>
                    <a:cs typeface="Arial" charset="0"/>
                  </a:rPr>
                  <a:t>1,550,000 civilians killed/wounded (estimate)</a:t>
                </a:r>
              </a:p>
            </p:txBody>
          </p:sp>
          <p:pic>
            <p:nvPicPr>
              <p:cNvPr id="31" name="Picture 2">
                <a:extLst>
                  <a:ext uri="{FF2B5EF4-FFF2-40B4-BE49-F238E27FC236}">
                    <a16:creationId xmlns:a16="http://schemas.microsoft.com/office/drawing/2014/main" id="{EE482F4B-669F-4E3F-B0A4-725C623E2DF4}"/>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20001" y="2460975"/>
                <a:ext cx="648852" cy="40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a:extLst>
                <a:ext uri="{FF2B5EF4-FFF2-40B4-BE49-F238E27FC236}">
                  <a16:creationId xmlns:a16="http://schemas.microsoft.com/office/drawing/2014/main" id="{69000B04-0A47-F54E-AE94-129E213C7ACD}"/>
                </a:ext>
              </a:extLst>
            </p:cNvPr>
            <p:cNvGrpSpPr/>
            <p:nvPr/>
          </p:nvGrpSpPr>
          <p:grpSpPr>
            <a:xfrm>
              <a:off x="6120000" y="1440000"/>
              <a:ext cx="2520000" cy="2723260"/>
              <a:chOff x="6120000" y="1440000"/>
              <a:chExt cx="2520000" cy="2723260"/>
            </a:xfrm>
          </p:grpSpPr>
          <p:sp>
            <p:nvSpPr>
              <p:cNvPr id="32" name="Rectangle 31">
                <a:extLst>
                  <a:ext uri="{FF2B5EF4-FFF2-40B4-BE49-F238E27FC236}">
                    <a16:creationId xmlns:a16="http://schemas.microsoft.com/office/drawing/2014/main" id="{5446066A-3BB2-4E8A-B4D7-A974D14ECC18}"/>
                  </a:ext>
                </a:extLst>
              </p:cNvPr>
              <p:cNvSpPr/>
              <p:nvPr/>
            </p:nvSpPr>
            <p:spPr>
              <a:xfrm>
                <a:off x="6120000" y="1440000"/>
                <a:ext cx="2520000" cy="27232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b="1" dirty="0">
                  <a:latin typeface="Arial" charset="0"/>
                  <a:ea typeface="Arial" charset="0"/>
                  <a:cs typeface="Arial" charset="0"/>
                </a:endParaRPr>
              </a:p>
              <a:p>
                <a:pPr algn="ctr"/>
                <a:r>
                  <a:rPr lang="en-GB" sz="1300" b="1" dirty="0">
                    <a:latin typeface="Arial" charset="0"/>
                    <a:ea typeface="Arial" charset="0"/>
                    <a:cs typeface="Arial" charset="0"/>
                  </a:rPr>
                  <a:t>Chinese </a:t>
                </a:r>
              </a:p>
              <a:p>
                <a:pPr algn="ctr"/>
                <a:r>
                  <a:rPr lang="en-GB" sz="1300" b="1" dirty="0">
                    <a:latin typeface="Arial" charset="0"/>
                    <a:ea typeface="Arial" charset="0"/>
                    <a:cs typeface="Arial" charset="0"/>
                  </a:rPr>
                  <a:t>(People’s Republic of China</a:t>
                </a:r>
                <a:r>
                  <a:rPr lang="en-GB" sz="1300" dirty="0">
                    <a:latin typeface="Arial" charset="0"/>
                    <a:ea typeface="Arial" charset="0"/>
                    <a:cs typeface="Arial" charset="0"/>
                  </a:rPr>
                  <a:t>) </a:t>
                </a:r>
              </a:p>
              <a:p>
                <a:pPr algn="ctr"/>
                <a:r>
                  <a:rPr lang="en-GB" sz="1300" dirty="0">
                    <a:latin typeface="Arial" charset="0"/>
                    <a:ea typeface="Arial" charset="0"/>
                    <a:cs typeface="Arial" charset="0"/>
                  </a:rPr>
                  <a:t>Total military deaths 183,108 </a:t>
                </a:r>
                <a:r>
                  <a:rPr lang="en-GB" sz="1300" baseline="30000" dirty="0">
                    <a:latin typeface="Arial" charset="0"/>
                    <a:ea typeface="Arial" charset="0"/>
                    <a:cs typeface="Arial" charset="0"/>
                    <a:hlinkClick r:id="rId13"/>
                  </a:rPr>
                  <a:t>]</a:t>
                </a:r>
                <a:br>
                  <a:rPr lang="en-GB" sz="1300" dirty="0">
                    <a:latin typeface="Arial" charset="0"/>
                    <a:ea typeface="Arial" charset="0"/>
                    <a:cs typeface="Arial" charset="0"/>
                  </a:rPr>
                </a:br>
                <a:r>
                  <a:rPr lang="en-GB" sz="1300" dirty="0">
                    <a:latin typeface="Arial" charset="0"/>
                    <a:ea typeface="Arial" charset="0"/>
                    <a:cs typeface="Arial" charset="0"/>
                  </a:rPr>
                  <a:t>383,500 wounded</a:t>
                </a:r>
              </a:p>
              <a:p>
                <a:pPr algn="ctr"/>
                <a:r>
                  <a:rPr lang="en-GB" sz="1300" dirty="0">
                    <a:latin typeface="Arial" charset="0"/>
                    <a:ea typeface="Arial" charset="0"/>
                    <a:cs typeface="Arial" charset="0"/>
                  </a:rPr>
                  <a:t>25,621 missing 7,110  prisoners </a:t>
                </a:r>
              </a:p>
              <a:p>
                <a:pPr algn="ctr"/>
                <a:r>
                  <a:rPr lang="en-GB" sz="1300" dirty="0">
                    <a:latin typeface="Arial" charset="0"/>
                    <a:ea typeface="Arial" charset="0"/>
                    <a:cs typeface="Arial" charset="0"/>
                  </a:rPr>
                  <a:t>(Chinese figures)</a:t>
                </a:r>
              </a:p>
              <a:p>
                <a:pPr algn="ctr"/>
                <a:r>
                  <a:rPr lang="en-GB" sz="1300" dirty="0">
                    <a:latin typeface="Arial" charset="0"/>
                    <a:ea typeface="Arial" charset="0"/>
                    <a:cs typeface="Arial" charset="0"/>
                  </a:rPr>
                  <a:t>Over 400,000 military deaths</a:t>
                </a:r>
                <a:br>
                  <a:rPr lang="en-GB" sz="1300" dirty="0">
                    <a:latin typeface="Arial" charset="0"/>
                    <a:ea typeface="Arial" charset="0"/>
                    <a:cs typeface="Arial" charset="0"/>
                  </a:rPr>
                </a:br>
                <a:r>
                  <a:rPr lang="en-GB" sz="1300" dirty="0">
                    <a:latin typeface="Arial" charset="0"/>
                    <a:ea typeface="Arial" charset="0"/>
                    <a:cs typeface="Arial" charset="0"/>
                  </a:rPr>
                  <a:t>and 486,000 wounded </a:t>
                </a:r>
              </a:p>
              <a:p>
                <a:pPr algn="ctr"/>
                <a:r>
                  <a:rPr lang="en-GB" sz="1300" dirty="0">
                    <a:latin typeface="Arial" charset="0"/>
                    <a:ea typeface="Arial" charset="0"/>
                    <a:cs typeface="Arial" charset="0"/>
                  </a:rPr>
                  <a:t>(US estimates) </a:t>
                </a:r>
              </a:p>
            </p:txBody>
          </p:sp>
          <p:pic>
            <p:nvPicPr>
              <p:cNvPr id="33" name="Picture 3">
                <a:extLst>
                  <a:ext uri="{FF2B5EF4-FFF2-40B4-BE49-F238E27FC236}">
                    <a16:creationId xmlns:a16="http://schemas.microsoft.com/office/drawing/2014/main" id="{743386DD-908D-42E8-855B-5274644A6F8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0000" y="1440000"/>
                <a:ext cx="648072" cy="37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 name="Slide Number Placeholder 1">
            <a:extLst>
              <a:ext uri="{FF2B5EF4-FFF2-40B4-BE49-F238E27FC236}">
                <a16:creationId xmlns:a16="http://schemas.microsoft.com/office/drawing/2014/main" id="{861EC662-0FB5-8A48-BF2A-DB4BFB071E70}"/>
              </a:ext>
            </a:extLst>
          </p:cNvPr>
          <p:cNvSpPr>
            <a:spLocks noGrp="1"/>
          </p:cNvSpPr>
          <p:nvPr>
            <p:ph type="sldNum" sz="quarter" idx="12"/>
          </p:nvPr>
        </p:nvSpPr>
        <p:spPr/>
        <p:txBody>
          <a:bodyPr/>
          <a:lstStyle/>
          <a:p>
            <a:fld id="{91DB7F08-A76A-C04F-AC2D-B8A23795015F}" type="slidenum">
              <a:rPr lang="en-US" smtClean="0"/>
              <a:pPr/>
              <a:t>15</a:t>
            </a:fld>
            <a:endParaRPr lang="en-US"/>
          </a:p>
        </p:txBody>
      </p:sp>
      <p:sp>
        <p:nvSpPr>
          <p:cNvPr id="34" name="Title 1">
            <a:extLst>
              <a:ext uri="{FF2B5EF4-FFF2-40B4-BE49-F238E27FC236}">
                <a16:creationId xmlns:a16="http://schemas.microsoft.com/office/drawing/2014/main" id="{B7F1BB93-595C-4C89-964D-0BDF9C81E37A}"/>
              </a:ext>
            </a:extLst>
          </p:cNvPr>
          <p:cNvSpPr>
            <a:spLocks noGrp="1"/>
          </p:cNvSpPr>
          <p:nvPr>
            <p:ph type="title"/>
          </p:nvPr>
        </p:nvSpPr>
        <p:spPr>
          <a:xfrm>
            <a:off x="720000" y="360001"/>
            <a:ext cx="7922612" cy="548678"/>
          </a:xfrm>
        </p:spPr>
        <p:txBody>
          <a:bodyPr>
            <a:normAutofit fontScale="90000"/>
          </a:bodyPr>
          <a:lstStyle/>
          <a:p>
            <a:r>
              <a:rPr lang="en-GB" sz="4900" dirty="0"/>
              <a:t>Casualties of the Korean War</a:t>
            </a:r>
            <a:br>
              <a:rPr lang="en-US" altLang="fr-FR" sz="5400" b="1" dirty="0">
                <a:latin typeface="Arial" panose="020B0604020202020204" pitchFamily="34" charset="0"/>
                <a:ea typeface="ＭＳ Ｐゴシック" panose="020B0600070205080204" pitchFamily="34" charset="-128"/>
                <a:cs typeface="Arial" panose="020B0604020202020204" pitchFamily="34" charset="0"/>
              </a:rPr>
            </a:br>
            <a:endParaRPr lang="en-US" sz="5400" dirty="0"/>
          </a:p>
        </p:txBody>
      </p:sp>
    </p:spTree>
    <p:extLst>
      <p:ext uri="{BB962C8B-B14F-4D97-AF65-F5344CB8AC3E}">
        <p14:creationId xmlns:p14="http://schemas.microsoft.com/office/powerpoint/2010/main" val="112129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6532EC-B256-8842-85FD-5B48C27CA3F5}"/>
              </a:ext>
            </a:extLst>
          </p:cNvPr>
          <p:cNvSpPr>
            <a:spLocks noGrp="1"/>
          </p:cNvSpPr>
          <p:nvPr>
            <p:ph type="sldNum" sz="quarter" idx="12"/>
          </p:nvPr>
        </p:nvSpPr>
        <p:spPr/>
        <p:txBody>
          <a:bodyPr/>
          <a:lstStyle/>
          <a:p>
            <a:fld id="{91DB7F08-A76A-C04F-AC2D-B8A23795015F}" type="slidenum">
              <a:rPr lang="en-US" smtClean="0"/>
              <a:pPr/>
              <a:t>16</a:t>
            </a:fld>
            <a:endParaRPr lang="en-US"/>
          </a:p>
        </p:txBody>
      </p:sp>
      <p:grpSp>
        <p:nvGrpSpPr>
          <p:cNvPr id="3" name="Group 2">
            <a:extLst>
              <a:ext uri="{FF2B5EF4-FFF2-40B4-BE49-F238E27FC236}">
                <a16:creationId xmlns:a16="http://schemas.microsoft.com/office/drawing/2014/main" id="{5CA28E26-2DE3-6B49-B781-45696641A6A4}"/>
              </a:ext>
            </a:extLst>
          </p:cNvPr>
          <p:cNvGrpSpPr/>
          <p:nvPr/>
        </p:nvGrpSpPr>
        <p:grpSpPr>
          <a:xfrm>
            <a:off x="720000" y="720000"/>
            <a:ext cx="10643645" cy="5580000"/>
            <a:chOff x="720000" y="720000"/>
            <a:chExt cx="10643645" cy="5580000"/>
          </a:xfrm>
        </p:grpSpPr>
        <p:sp>
          <p:nvSpPr>
            <p:cNvPr id="37" name="Rectangle 36">
              <a:extLst>
                <a:ext uri="{FF2B5EF4-FFF2-40B4-BE49-F238E27FC236}">
                  <a16:creationId xmlns:a16="http://schemas.microsoft.com/office/drawing/2014/main" id="{169BF13B-E4DB-4C66-BF5E-039D1A10684B}"/>
                </a:ext>
              </a:extLst>
            </p:cNvPr>
            <p:cNvSpPr/>
            <p:nvPr/>
          </p:nvSpPr>
          <p:spPr>
            <a:xfrm>
              <a:off x="8843645" y="216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Soviet Union </a:t>
              </a:r>
            </a:p>
            <a:p>
              <a:pPr algn="ctr"/>
              <a:r>
                <a:rPr lang="en-GB" sz="1300" dirty="0">
                  <a:latin typeface="Arial" charset="0"/>
                  <a:ea typeface="Arial" charset="0"/>
                  <a:cs typeface="Arial" charset="0"/>
                </a:rPr>
                <a:t>282 deaths</a:t>
              </a:r>
            </a:p>
          </p:txBody>
        </p:sp>
        <p:pic>
          <p:nvPicPr>
            <p:cNvPr id="38" name="Picture 4">
              <a:extLst>
                <a:ext uri="{FF2B5EF4-FFF2-40B4-BE49-F238E27FC236}">
                  <a16:creationId xmlns:a16="http://schemas.microsoft.com/office/drawing/2014/main" id="{1097A379-4898-49C7-ACA3-D152ED15D5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0187" y="2159887"/>
              <a:ext cx="626321" cy="409787"/>
            </a:xfrm>
            <a:prstGeom prst="rect">
              <a:avLst/>
            </a:prstGeom>
            <a:solidFill>
              <a:schemeClr val="accent5">
                <a:lumMod val="75000"/>
              </a:schemeClr>
            </a:solidFill>
            <a:ln w="9525">
              <a:noFill/>
              <a:miter lim="800000"/>
              <a:headEnd/>
              <a:tailEnd/>
            </a:ln>
          </p:spPr>
        </p:pic>
        <p:sp>
          <p:nvSpPr>
            <p:cNvPr id="7" name="Rectangle 6"/>
            <p:cNvSpPr/>
            <p:nvPr/>
          </p:nvSpPr>
          <p:spPr>
            <a:xfrm>
              <a:off x="720000" y="72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Ethiopia</a:t>
              </a:r>
            </a:p>
            <a:p>
              <a:pPr algn="ctr"/>
              <a:r>
                <a:rPr lang="en-GB" sz="1300" dirty="0">
                  <a:latin typeface="Arial" charset="0"/>
                  <a:ea typeface="Arial" charset="0"/>
                  <a:cs typeface="Arial" charset="0"/>
                </a:rPr>
                <a:t>Total military deaths 121 </a:t>
              </a:r>
            </a:p>
            <a:p>
              <a:pPr algn="ctr"/>
              <a:r>
                <a:rPr lang="en-GB" sz="1300" dirty="0">
                  <a:latin typeface="Arial" charset="0"/>
                  <a:ea typeface="Arial" charset="0"/>
                  <a:cs typeface="Arial" charset="0"/>
                </a:rPr>
                <a:t>536 wounded</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00" y="720000"/>
              <a:ext cx="499736" cy="317801"/>
            </a:xfrm>
            <a:prstGeom prst="rect">
              <a:avLst/>
            </a:prstGeom>
            <a:solidFill>
              <a:schemeClr val="accent5">
                <a:lumMod val="75000"/>
              </a:schemeClr>
            </a:solidFill>
            <a:ln w="9525">
              <a:noFill/>
              <a:miter lim="800000"/>
              <a:headEnd/>
              <a:tailEnd/>
            </a:ln>
          </p:spPr>
        </p:pic>
        <p:sp>
          <p:nvSpPr>
            <p:cNvPr id="10" name="Rectangle 9"/>
            <p:cNvSpPr/>
            <p:nvPr/>
          </p:nvSpPr>
          <p:spPr>
            <a:xfrm>
              <a:off x="720000" y="216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dirty="0">
                <a:latin typeface="Arial" charset="0"/>
                <a:ea typeface="Arial" charset="0"/>
                <a:cs typeface="Arial" charset="0"/>
              </a:endParaRPr>
            </a:p>
            <a:p>
              <a:pPr algn="ctr"/>
              <a:r>
                <a:rPr lang="en-GB" sz="1300" b="1" dirty="0">
                  <a:latin typeface="Arial" charset="0"/>
                  <a:ea typeface="Arial" charset="0"/>
                  <a:cs typeface="Arial" charset="0"/>
                </a:rPr>
                <a:t>Netherlands</a:t>
              </a:r>
            </a:p>
            <a:p>
              <a:pPr algn="ctr"/>
              <a:r>
                <a:rPr lang="en-GB" sz="1300" dirty="0">
                  <a:latin typeface="Arial" charset="0"/>
                  <a:ea typeface="Arial" charset="0"/>
                  <a:cs typeface="Arial" charset="0"/>
                </a:rPr>
                <a:t>Total military deaths 122</a:t>
              </a:r>
            </a:p>
            <a:p>
              <a:pPr algn="ctr"/>
              <a:r>
                <a:rPr lang="en-GB" sz="1300" dirty="0">
                  <a:latin typeface="Arial" charset="0"/>
                  <a:ea typeface="Arial" charset="0"/>
                  <a:cs typeface="Arial" charset="0"/>
                </a:rPr>
                <a:t> 645 wounded</a:t>
              </a:r>
            </a:p>
            <a:p>
              <a:pPr algn="ctr"/>
              <a:r>
                <a:rPr lang="en-GB" sz="1300" dirty="0">
                  <a:latin typeface="Arial" charset="0"/>
                  <a:ea typeface="Arial" charset="0"/>
                  <a:cs typeface="Arial" charset="0"/>
                </a:rPr>
                <a:t>3 missing</a:t>
              </a: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00" y="2160000"/>
              <a:ext cx="530526" cy="384042"/>
            </a:xfrm>
            <a:prstGeom prst="rect">
              <a:avLst/>
            </a:prstGeom>
            <a:solidFill>
              <a:schemeClr val="accent5">
                <a:lumMod val="75000"/>
              </a:schemeClr>
            </a:solidFill>
            <a:ln w="9525">
              <a:noFill/>
              <a:miter lim="800000"/>
              <a:headEnd/>
              <a:tailEnd/>
            </a:ln>
          </p:spPr>
        </p:pic>
        <p:sp>
          <p:nvSpPr>
            <p:cNvPr id="13" name="Rectangle 12"/>
            <p:cNvSpPr/>
            <p:nvPr/>
          </p:nvSpPr>
          <p:spPr>
            <a:xfrm>
              <a:off x="720000" y="3600000"/>
              <a:ext cx="2519535"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India</a:t>
              </a:r>
            </a:p>
            <a:p>
              <a:pPr algn="ctr"/>
              <a:r>
                <a:rPr lang="en-GB" sz="1300" dirty="0">
                  <a:latin typeface="Arial" charset="0"/>
                  <a:ea typeface="Arial" charset="0"/>
                  <a:cs typeface="Arial" charset="0"/>
                </a:rPr>
                <a:t>Total deaths 1 (not a soldier)</a:t>
              </a:r>
            </a:p>
          </p:txBody>
        </p:sp>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00" y="3600000"/>
              <a:ext cx="530895" cy="384380"/>
            </a:xfrm>
            <a:prstGeom prst="rect">
              <a:avLst/>
            </a:prstGeom>
            <a:solidFill>
              <a:schemeClr val="accent5">
                <a:lumMod val="75000"/>
              </a:schemeClr>
            </a:solidFill>
            <a:ln w="9525">
              <a:noFill/>
              <a:miter lim="800000"/>
              <a:headEnd/>
              <a:tailEnd/>
            </a:ln>
          </p:spPr>
        </p:pic>
        <p:sp>
          <p:nvSpPr>
            <p:cNvPr id="16" name="Rectangle 15"/>
            <p:cNvSpPr/>
            <p:nvPr/>
          </p:nvSpPr>
          <p:spPr>
            <a:xfrm>
              <a:off x="6120000" y="72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dirty="0">
                <a:latin typeface="Arial" charset="0"/>
                <a:ea typeface="Arial" charset="0"/>
                <a:cs typeface="Arial" charset="0"/>
              </a:endParaRPr>
            </a:p>
            <a:p>
              <a:pPr algn="ctr"/>
              <a:r>
                <a:rPr lang="en-GB" sz="1300" b="1" dirty="0">
                  <a:latin typeface="Arial" charset="0"/>
                  <a:ea typeface="Arial" charset="0"/>
                  <a:cs typeface="Arial" charset="0"/>
                </a:rPr>
                <a:t>Belgium</a:t>
              </a:r>
              <a:endParaRPr lang="en-GB" sz="1300" dirty="0">
                <a:latin typeface="Arial" charset="0"/>
                <a:ea typeface="Arial" charset="0"/>
                <a:cs typeface="Arial" charset="0"/>
              </a:endParaRPr>
            </a:p>
            <a:p>
              <a:pPr algn="ctr"/>
              <a:r>
                <a:rPr lang="en-GB" sz="1300" dirty="0">
                  <a:latin typeface="Arial" charset="0"/>
                  <a:ea typeface="Arial" charset="0"/>
                  <a:cs typeface="Arial" charset="0"/>
                </a:rPr>
                <a:t>Total military deaths 101 478 wounded</a:t>
              </a:r>
            </a:p>
            <a:p>
              <a:pPr algn="ctr"/>
              <a:r>
                <a:rPr lang="en-GB" sz="1300" dirty="0">
                  <a:latin typeface="Arial" charset="0"/>
                  <a:ea typeface="Arial" charset="0"/>
                  <a:cs typeface="Arial" charset="0"/>
                </a:rPr>
                <a:t>5 missing</a:t>
              </a:r>
            </a:p>
            <a:p>
              <a:pPr algn="ctr"/>
              <a:r>
                <a:rPr lang="en-GB" sz="1300" dirty="0">
                  <a:latin typeface="Arial" charset="0"/>
                  <a:ea typeface="Arial" charset="0"/>
                  <a:cs typeface="Arial" charset="0"/>
                </a:rPr>
                <a:t>1 prisoner</a:t>
              </a:r>
            </a:p>
          </p:txBody>
        </p:sp>
        <p:pic>
          <p:nvPicPr>
            <p:cNvPr id="1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000" y="720000"/>
              <a:ext cx="719519" cy="344385"/>
            </a:xfrm>
            <a:prstGeom prst="rect">
              <a:avLst/>
            </a:prstGeom>
            <a:solidFill>
              <a:schemeClr val="accent5">
                <a:lumMod val="75000"/>
              </a:schemeClr>
            </a:solidFill>
            <a:ln w="9525">
              <a:noFill/>
              <a:miter lim="800000"/>
              <a:headEnd/>
              <a:tailEnd/>
            </a:ln>
          </p:spPr>
        </p:pic>
        <p:sp>
          <p:nvSpPr>
            <p:cNvPr id="19" name="Rectangle 18"/>
            <p:cNvSpPr/>
            <p:nvPr/>
          </p:nvSpPr>
          <p:spPr>
            <a:xfrm>
              <a:off x="3420000" y="72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dirty="0">
                <a:latin typeface="Arial" charset="0"/>
                <a:ea typeface="Arial" charset="0"/>
                <a:cs typeface="Arial" charset="0"/>
              </a:endParaRPr>
            </a:p>
            <a:p>
              <a:pPr algn="ctr"/>
              <a:r>
                <a:rPr lang="en-GB" sz="1300" b="1" dirty="0">
                  <a:latin typeface="Arial" charset="0"/>
                  <a:ea typeface="Arial" charset="0"/>
                  <a:cs typeface="Arial" charset="0"/>
                </a:rPr>
                <a:t>Philippines</a:t>
              </a:r>
            </a:p>
            <a:p>
              <a:pPr algn="ctr"/>
              <a:r>
                <a:rPr lang="en-GB" sz="1300" dirty="0">
                  <a:latin typeface="Arial" charset="0"/>
                  <a:ea typeface="Arial" charset="0"/>
                  <a:cs typeface="Arial" charset="0"/>
                </a:rPr>
                <a:t>Total military deaths 92 </a:t>
              </a:r>
            </a:p>
            <a:p>
              <a:pPr algn="ctr"/>
              <a:r>
                <a:rPr lang="en-GB" sz="1300" dirty="0">
                  <a:latin typeface="Arial" charset="0"/>
                  <a:ea typeface="Arial" charset="0"/>
                  <a:cs typeface="Arial" charset="0"/>
                </a:rPr>
                <a:t>299 wounded </a:t>
              </a:r>
            </a:p>
            <a:p>
              <a:pPr algn="ctr"/>
              <a:r>
                <a:rPr lang="en-GB" sz="1300" dirty="0">
                  <a:latin typeface="Arial" charset="0"/>
                  <a:ea typeface="Arial" charset="0"/>
                  <a:cs typeface="Arial" charset="0"/>
                </a:rPr>
                <a:t>97 missing or prisoners</a:t>
              </a:r>
            </a:p>
          </p:txBody>
        </p:sp>
        <p:pic>
          <p:nvPicPr>
            <p:cNvPr id="2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0000" y="720001"/>
              <a:ext cx="813825" cy="435552"/>
            </a:xfrm>
            <a:prstGeom prst="rect">
              <a:avLst/>
            </a:prstGeom>
            <a:solidFill>
              <a:schemeClr val="accent5">
                <a:lumMod val="75000"/>
              </a:schemeClr>
            </a:solidFill>
            <a:ln w="9525">
              <a:noFill/>
              <a:miter lim="800000"/>
              <a:headEnd/>
              <a:tailEnd/>
            </a:ln>
          </p:spPr>
        </p:pic>
        <p:sp>
          <p:nvSpPr>
            <p:cNvPr id="22" name="Rectangle 21"/>
            <p:cNvSpPr/>
            <p:nvPr/>
          </p:nvSpPr>
          <p:spPr>
            <a:xfrm>
              <a:off x="3420000" y="360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Japan</a:t>
              </a:r>
            </a:p>
            <a:p>
              <a:pPr algn="ctr"/>
              <a:r>
                <a:rPr lang="en-GB" sz="1300" dirty="0">
                  <a:latin typeface="Arial" charset="0"/>
                  <a:ea typeface="Arial" charset="0"/>
                  <a:cs typeface="Arial" charset="0"/>
                </a:rPr>
                <a:t>Total deaths (not soldiers) 79</a:t>
              </a:r>
            </a:p>
          </p:txBody>
        </p:sp>
        <p:pic>
          <p:nvPicPr>
            <p:cNvPr id="23" name="Picture 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0000" y="3600000"/>
              <a:ext cx="813825" cy="494236"/>
            </a:xfrm>
            <a:prstGeom prst="rect">
              <a:avLst/>
            </a:prstGeom>
            <a:solidFill>
              <a:schemeClr val="accent5">
                <a:lumMod val="75000"/>
              </a:schemeClr>
            </a:solidFill>
            <a:ln w="9525">
              <a:noFill/>
              <a:miter lim="800000"/>
              <a:headEnd/>
              <a:tailEnd/>
            </a:ln>
          </p:spPr>
        </p:pic>
        <p:sp>
          <p:nvSpPr>
            <p:cNvPr id="25" name="Rectangle 24"/>
            <p:cNvSpPr/>
            <p:nvPr/>
          </p:nvSpPr>
          <p:spPr>
            <a:xfrm>
              <a:off x="3420000" y="216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dirty="0">
                <a:latin typeface="Arial" charset="0"/>
                <a:ea typeface="Arial" charset="0"/>
                <a:cs typeface="Arial" charset="0"/>
              </a:endParaRPr>
            </a:p>
            <a:p>
              <a:pPr algn="ctr"/>
              <a:r>
                <a:rPr lang="en-GB" sz="1300" b="1" dirty="0">
                  <a:latin typeface="Arial" charset="0"/>
                  <a:ea typeface="Arial" charset="0"/>
                  <a:cs typeface="Arial" charset="0"/>
                </a:rPr>
                <a:t>Luxembourg</a:t>
              </a:r>
            </a:p>
            <a:p>
              <a:pPr algn="ctr"/>
              <a:r>
                <a:rPr lang="en-GB" sz="1300" dirty="0">
                  <a:latin typeface="Arial" charset="0"/>
                  <a:ea typeface="Arial" charset="0"/>
                  <a:cs typeface="Arial" charset="0"/>
                </a:rPr>
                <a:t>Total military deaths 3</a:t>
              </a:r>
            </a:p>
          </p:txBody>
        </p:sp>
        <p:pic>
          <p:nvPicPr>
            <p:cNvPr id="2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0000" y="2160000"/>
              <a:ext cx="774532" cy="411654"/>
            </a:xfrm>
            <a:prstGeom prst="rect">
              <a:avLst/>
            </a:prstGeom>
            <a:solidFill>
              <a:schemeClr val="accent5">
                <a:lumMod val="75000"/>
              </a:schemeClr>
            </a:solidFill>
            <a:ln w="9525">
              <a:noFill/>
              <a:miter lim="800000"/>
              <a:headEnd/>
              <a:tailEnd/>
            </a:ln>
          </p:spPr>
        </p:pic>
        <p:sp>
          <p:nvSpPr>
            <p:cNvPr id="28" name="Rectangle 27"/>
            <p:cNvSpPr/>
            <p:nvPr/>
          </p:nvSpPr>
          <p:spPr>
            <a:xfrm>
              <a:off x="8820000" y="72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South Africa </a:t>
              </a:r>
              <a:endParaRPr lang="en-GB" sz="1300" dirty="0">
                <a:latin typeface="Arial" charset="0"/>
                <a:ea typeface="Arial" charset="0"/>
                <a:cs typeface="Arial" charset="0"/>
              </a:endParaRPr>
            </a:p>
            <a:p>
              <a:pPr algn="ctr"/>
              <a:r>
                <a:rPr lang="en-GB" sz="1300" dirty="0">
                  <a:latin typeface="Arial" charset="0"/>
                  <a:ea typeface="Arial" charset="0"/>
                  <a:cs typeface="Arial" charset="0"/>
                </a:rPr>
                <a:t>Total military deaths 34 </a:t>
              </a:r>
            </a:p>
            <a:p>
              <a:pPr algn="ctr"/>
              <a:r>
                <a:rPr lang="en-GB" sz="1300" dirty="0">
                  <a:latin typeface="Arial" charset="0"/>
                  <a:ea typeface="Arial" charset="0"/>
                  <a:cs typeface="Arial" charset="0"/>
                </a:rPr>
                <a:t>9 prisoners</a:t>
              </a:r>
            </a:p>
          </p:txBody>
        </p:sp>
        <p:pic>
          <p:nvPicPr>
            <p:cNvPr id="29"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2987" y="720000"/>
              <a:ext cx="701711" cy="427757"/>
            </a:xfrm>
            <a:prstGeom prst="rect">
              <a:avLst/>
            </a:prstGeom>
            <a:solidFill>
              <a:schemeClr val="accent5">
                <a:lumMod val="75000"/>
              </a:schemeClr>
            </a:solidFill>
            <a:ln w="9525">
              <a:noFill/>
              <a:miter lim="800000"/>
              <a:headEnd/>
              <a:tailEnd/>
            </a:ln>
          </p:spPr>
        </p:pic>
        <p:sp>
          <p:nvSpPr>
            <p:cNvPr id="30" name="Rectangle 29"/>
            <p:cNvSpPr/>
            <p:nvPr/>
          </p:nvSpPr>
          <p:spPr>
            <a:xfrm>
              <a:off x="6120000" y="216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New Zealand </a:t>
              </a:r>
              <a:endParaRPr lang="en-GB" sz="1300" dirty="0">
                <a:latin typeface="Arial" charset="0"/>
                <a:ea typeface="Arial" charset="0"/>
                <a:cs typeface="Arial" charset="0"/>
              </a:endParaRPr>
            </a:p>
            <a:p>
              <a:pPr algn="ctr"/>
              <a:r>
                <a:rPr lang="en-GB" sz="1300" dirty="0">
                  <a:latin typeface="Arial" charset="0"/>
                  <a:ea typeface="Arial" charset="0"/>
                  <a:cs typeface="Arial" charset="0"/>
                </a:rPr>
                <a:t>Total military deaths 34</a:t>
              </a:r>
            </a:p>
            <a:p>
              <a:pPr algn="ctr"/>
              <a:r>
                <a:rPr lang="en-GB" sz="1300" dirty="0">
                  <a:latin typeface="Arial" charset="0"/>
                  <a:ea typeface="Arial" charset="0"/>
                  <a:cs typeface="Arial" charset="0"/>
                </a:rPr>
                <a:t> 299 wounded</a:t>
              </a:r>
            </a:p>
            <a:p>
              <a:pPr algn="ctr"/>
              <a:r>
                <a:rPr lang="en-GB" sz="1300" dirty="0">
                  <a:latin typeface="Arial" charset="0"/>
                  <a:ea typeface="Arial" charset="0"/>
                  <a:cs typeface="Arial" charset="0"/>
                </a:rPr>
                <a:t>1 missing/prisoner</a:t>
              </a:r>
            </a:p>
          </p:txBody>
        </p:sp>
        <p:pic>
          <p:nvPicPr>
            <p:cNvPr id="31"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0000" y="2160000"/>
              <a:ext cx="548543" cy="300057"/>
            </a:xfrm>
            <a:prstGeom prst="rect">
              <a:avLst/>
            </a:prstGeom>
            <a:solidFill>
              <a:schemeClr val="accent5">
                <a:lumMod val="75000"/>
              </a:schemeClr>
            </a:solidFill>
            <a:ln>
              <a:noFill/>
            </a:ln>
          </p:spPr>
        </p:pic>
        <p:sp>
          <p:nvSpPr>
            <p:cNvPr id="32" name="Rectangle 31"/>
            <p:cNvSpPr/>
            <p:nvPr/>
          </p:nvSpPr>
          <p:spPr>
            <a:xfrm>
              <a:off x="6120000" y="360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Norway</a:t>
              </a:r>
            </a:p>
            <a:p>
              <a:pPr algn="ctr"/>
              <a:r>
                <a:rPr lang="en-GB" sz="1300" dirty="0">
                  <a:latin typeface="Arial" charset="0"/>
                  <a:ea typeface="Arial" charset="0"/>
                  <a:cs typeface="Arial" charset="0"/>
                </a:rPr>
                <a:t>Total military deaths 3</a:t>
              </a:r>
            </a:p>
          </p:txBody>
        </p:sp>
        <p:pic>
          <p:nvPicPr>
            <p:cNvPr id="33"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20000" y="3600000"/>
              <a:ext cx="633825" cy="461107"/>
            </a:xfrm>
            <a:prstGeom prst="rect">
              <a:avLst/>
            </a:prstGeom>
            <a:solidFill>
              <a:schemeClr val="accent5">
                <a:lumMod val="75000"/>
              </a:schemeClr>
            </a:solidFill>
            <a:ln>
              <a:noFill/>
            </a:ln>
          </p:spPr>
        </p:pic>
        <p:sp>
          <p:nvSpPr>
            <p:cNvPr id="34" name="Rectangle 33">
              <a:extLst>
                <a:ext uri="{FF2B5EF4-FFF2-40B4-BE49-F238E27FC236}">
                  <a16:creationId xmlns:a16="http://schemas.microsoft.com/office/drawing/2014/main" id="{6DFB1375-B0D8-48CD-AF13-7ED3BD551A9E}"/>
                </a:ext>
              </a:extLst>
            </p:cNvPr>
            <p:cNvSpPr/>
            <p:nvPr/>
          </p:nvSpPr>
          <p:spPr>
            <a:xfrm>
              <a:off x="8841562" y="3600000"/>
              <a:ext cx="2520000" cy="17250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r>
                <a:rPr lang="en-GB" sz="1300" b="1" dirty="0">
                  <a:latin typeface="Arial" charset="0"/>
                  <a:ea typeface="Arial" charset="0"/>
                  <a:cs typeface="Arial" charset="0"/>
                </a:rPr>
                <a:t>Denmark</a:t>
              </a:r>
            </a:p>
            <a:p>
              <a:pPr algn="ctr"/>
              <a:r>
                <a:rPr lang="en-GB" sz="1300" dirty="0">
                  <a:latin typeface="Arial" charset="0"/>
                  <a:ea typeface="Arial" charset="0"/>
                  <a:cs typeface="Arial" charset="0"/>
                </a:rPr>
                <a:t>No Danish soldiers were sent </a:t>
              </a:r>
            </a:p>
            <a:p>
              <a:pPr algn="ctr"/>
              <a:r>
                <a:rPr lang="en-GB" sz="1300" dirty="0">
                  <a:latin typeface="Arial" charset="0"/>
                  <a:ea typeface="Arial" charset="0"/>
                  <a:cs typeface="Arial" charset="0"/>
                </a:rPr>
                <a:t>to Korea and no Danes died.</a:t>
              </a:r>
            </a:p>
            <a:p>
              <a:pPr algn="ctr"/>
              <a:r>
                <a:rPr lang="en-GB" sz="1300" dirty="0">
                  <a:latin typeface="Arial" charset="0"/>
                  <a:ea typeface="Arial" charset="0"/>
                  <a:cs typeface="Arial" charset="0"/>
                </a:rPr>
                <a:t>Instead, Denmark sent a hospital ship, where doctors and nurses tended the wounded and sick</a:t>
              </a:r>
            </a:p>
          </p:txBody>
        </p:sp>
        <p:pic>
          <p:nvPicPr>
            <p:cNvPr id="35" name="Picture 6">
              <a:extLst>
                <a:ext uri="{FF2B5EF4-FFF2-40B4-BE49-F238E27FC236}">
                  <a16:creationId xmlns:a16="http://schemas.microsoft.com/office/drawing/2014/main" id="{CAF4C137-85BF-46B1-8E26-55D2E051CFD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41563" y="3599170"/>
              <a:ext cx="693135" cy="372550"/>
            </a:xfrm>
            <a:prstGeom prst="rect">
              <a:avLst/>
            </a:prstGeom>
            <a:solidFill>
              <a:schemeClr val="accent5">
                <a:lumMod val="75000"/>
              </a:schemeClr>
            </a:solidFill>
            <a:ln>
              <a:noFill/>
            </a:ln>
          </p:spPr>
        </p:pic>
        <p:sp>
          <p:nvSpPr>
            <p:cNvPr id="39" name="Rectangle 38">
              <a:extLst>
                <a:ext uri="{FF2B5EF4-FFF2-40B4-BE49-F238E27FC236}">
                  <a16:creationId xmlns:a16="http://schemas.microsoft.com/office/drawing/2014/main" id="{ECAA52AA-3358-42F6-8D9A-7D9B9B9B3606}"/>
                </a:ext>
              </a:extLst>
            </p:cNvPr>
            <p:cNvSpPr/>
            <p:nvPr/>
          </p:nvSpPr>
          <p:spPr>
            <a:xfrm>
              <a:off x="720000" y="5040000"/>
              <a:ext cx="2520000" cy="126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0"/>
            <a:lstStyle/>
            <a:p>
              <a:pPr algn="ctr"/>
              <a:endParaRPr lang="en-GB" sz="1300" b="1" dirty="0">
                <a:latin typeface="Arial" charset="0"/>
                <a:ea typeface="Arial" charset="0"/>
                <a:cs typeface="Arial" charset="0"/>
              </a:endParaRPr>
            </a:p>
            <a:p>
              <a:pPr algn="ctr"/>
              <a:r>
                <a:rPr lang="en-GB" sz="1300" b="1" dirty="0">
                  <a:latin typeface="Arial" charset="0"/>
                  <a:ea typeface="Arial" charset="0"/>
                  <a:cs typeface="Arial" charset="0"/>
                </a:rPr>
                <a:t>Greece</a:t>
              </a:r>
            </a:p>
            <a:p>
              <a:pPr algn="ctr"/>
              <a:r>
                <a:rPr lang="en-GB" sz="1300" dirty="0">
                  <a:latin typeface="Arial" charset="0"/>
                  <a:ea typeface="Arial" charset="0"/>
                  <a:cs typeface="Arial" charset="0"/>
                </a:rPr>
                <a:t>Total military deaths 192 </a:t>
              </a:r>
            </a:p>
            <a:p>
              <a:pPr algn="ctr"/>
              <a:r>
                <a:rPr lang="en-GB" sz="1300" dirty="0">
                  <a:latin typeface="Arial" charset="0"/>
                  <a:ea typeface="Arial" charset="0"/>
                  <a:cs typeface="Arial" charset="0"/>
                </a:rPr>
                <a:t>543 wounded</a:t>
              </a:r>
            </a:p>
            <a:p>
              <a:pPr algn="ctr"/>
              <a:r>
                <a:rPr lang="en-GB" sz="1300" dirty="0">
                  <a:latin typeface="Arial" charset="0"/>
                  <a:ea typeface="Arial" charset="0"/>
                  <a:cs typeface="Arial" charset="0"/>
                </a:rPr>
                <a:t>3 prisoners</a:t>
              </a:r>
            </a:p>
          </p:txBody>
        </p:sp>
        <p:pic>
          <p:nvPicPr>
            <p:cNvPr id="40" name="Picture 10">
              <a:extLst>
                <a:ext uri="{FF2B5EF4-FFF2-40B4-BE49-F238E27FC236}">
                  <a16:creationId xmlns:a16="http://schemas.microsoft.com/office/drawing/2014/main" id="{29D0A80F-8D92-4C34-A30B-A23400D7E11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0000" y="5040000"/>
              <a:ext cx="651297" cy="37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3389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82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9CBCBBC-D3AD-F24E-89FA-6D6EA86E5789}"/>
              </a:ext>
            </a:extLst>
          </p:cNvPr>
          <p:cNvSpPr>
            <a:spLocks noGrp="1"/>
          </p:cNvSpPr>
          <p:nvPr>
            <p:ph type="sldNum" sz="quarter" idx="12"/>
          </p:nvPr>
        </p:nvSpPr>
        <p:spPr/>
        <p:txBody>
          <a:bodyPr/>
          <a:lstStyle/>
          <a:p>
            <a:fld id="{91DB7F08-A76A-C04F-AC2D-B8A23795015F}" type="slidenum">
              <a:rPr lang="en-US" smtClean="0">
                <a:solidFill>
                  <a:schemeClr val="bg1"/>
                </a:solidFill>
              </a:rPr>
              <a:pPr/>
              <a:t>17</a:t>
            </a:fld>
            <a:endParaRPr lang="en-US" dirty="0">
              <a:solidFill>
                <a:schemeClr val="bg1"/>
              </a:solidFill>
            </a:endParaRPr>
          </a:p>
        </p:txBody>
      </p:sp>
      <p:sp>
        <p:nvSpPr>
          <p:cNvPr id="5" name="Rectangle 4">
            <a:extLst>
              <a:ext uri="{FF2B5EF4-FFF2-40B4-BE49-F238E27FC236}">
                <a16:creationId xmlns:a16="http://schemas.microsoft.com/office/drawing/2014/main" id="{F1305965-29D5-430D-B28C-F66301769577}"/>
              </a:ext>
            </a:extLst>
          </p:cNvPr>
          <p:cNvSpPr/>
          <p:nvPr/>
        </p:nvSpPr>
        <p:spPr>
          <a:xfrm>
            <a:off x="9780253" y="1526110"/>
            <a:ext cx="2160240" cy="1446550"/>
          </a:xfrm>
          <a:prstGeom prst="rect">
            <a:avLst/>
          </a:prstGeom>
          <a:solidFill>
            <a:schemeClr val="bg1">
              <a:lumMod val="95000"/>
            </a:schemeClr>
          </a:solidFill>
        </p:spPr>
        <p:txBody>
          <a:bodyPr wrap="square">
            <a:spAutoFit/>
          </a:bodyPr>
          <a:lstStyle/>
          <a:p>
            <a:r>
              <a:rPr lang="en-GB" sz="2400" b="1" dirty="0">
                <a:latin typeface="Arial" charset="0"/>
                <a:ea typeface="Arial" charset="0"/>
                <a:cs typeface="Arial" charset="0"/>
              </a:rPr>
              <a:t>Plenary</a:t>
            </a:r>
          </a:p>
          <a:p>
            <a:r>
              <a:rPr lang="en-GB" sz="1600" dirty="0">
                <a:latin typeface="Arial" charset="0"/>
                <a:ea typeface="Arial" charset="0"/>
                <a:cs typeface="Arial" charset="0"/>
              </a:rPr>
              <a:t>Why have we chosen this image to sum up this lesson?</a:t>
            </a:r>
          </a:p>
          <a:p>
            <a:endParaRPr lang="en-GB" sz="1600" dirty="0">
              <a:latin typeface="Arial" charset="0"/>
              <a:ea typeface="Arial" charset="0"/>
              <a:cs typeface="Arial" charset="0"/>
            </a:endParaRPr>
          </a:p>
        </p:txBody>
      </p:sp>
    </p:spTree>
    <p:extLst>
      <p:ext uri="{BB962C8B-B14F-4D97-AF65-F5344CB8AC3E}">
        <p14:creationId xmlns:p14="http://schemas.microsoft.com/office/powerpoint/2010/main" val="58089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0"/>
            <a:ext cx="11314345" cy="1325563"/>
          </a:xfrm>
        </p:spPr>
        <p:txBody>
          <a:bodyPr>
            <a:normAutofit fontScale="90000"/>
          </a:bodyPr>
          <a:lstStyle/>
          <a:p>
            <a:r>
              <a:rPr lang="en-GB" dirty="0"/>
              <a:t>Enquiry overview: </a:t>
            </a:r>
            <a:br>
              <a:rPr lang="en-GB" dirty="0"/>
            </a:br>
            <a:r>
              <a:rPr lang="en-GB" b="1" dirty="0"/>
              <a:t>How has </a:t>
            </a:r>
            <a:r>
              <a:rPr lang="en-GB" dirty="0"/>
              <a:t> </a:t>
            </a:r>
            <a:r>
              <a:rPr lang="en-GB" b="1" dirty="0"/>
              <a:t>the Korean War been remembered?</a:t>
            </a:r>
            <a:r>
              <a:rPr lang="en-GB" sz="3600" dirty="0"/>
              <a:t> </a:t>
            </a:r>
            <a:endParaRPr lang="en-US" dirty="0"/>
          </a:p>
        </p:txBody>
      </p:sp>
      <p:sp>
        <p:nvSpPr>
          <p:cNvPr id="9" name="Rectangle 8"/>
          <p:cNvSpPr/>
          <p:nvPr/>
        </p:nvSpPr>
        <p:spPr>
          <a:xfrm>
            <a:off x="719999" y="1995283"/>
            <a:ext cx="3368524" cy="299427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kern="1200" dirty="0">
                <a:solidFill>
                  <a:schemeClr val="accent6">
                    <a:lumMod val="60000"/>
                    <a:lumOff val="40000"/>
                  </a:schemeClr>
                </a:solidFill>
                <a:latin typeface="Arial" charset="0"/>
                <a:ea typeface="Arial" charset="0"/>
                <a:cs typeface="Arial" charset="0"/>
              </a:rPr>
              <a:t>Lesson 3.1</a:t>
            </a:r>
          </a:p>
          <a:p>
            <a:pPr lvl="0" algn="ctr"/>
            <a:r>
              <a:rPr lang="en-GB" sz="2400" b="1" dirty="0">
                <a:latin typeface="Arial" panose="020B0604020202020204" pitchFamily="34" charset="0"/>
                <a:cs typeface="Arial" panose="020B0604020202020204" pitchFamily="34" charset="0"/>
              </a:rPr>
              <a:t>Who was most deeply affected by the Korean War between 1950 and 1953?</a:t>
            </a:r>
          </a:p>
        </p:txBody>
      </p:sp>
      <p:sp>
        <p:nvSpPr>
          <p:cNvPr id="7" name="Rectangle 6"/>
          <p:cNvSpPr/>
          <p:nvPr/>
        </p:nvSpPr>
        <p:spPr>
          <a:xfrm>
            <a:off x="4407872" y="2010113"/>
            <a:ext cx="3369600" cy="301604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charset="0"/>
                <a:ea typeface="Arial" charset="0"/>
                <a:cs typeface="Arial" charset="0"/>
              </a:rPr>
              <a:t>Lesson 3.2</a:t>
            </a:r>
          </a:p>
          <a:p>
            <a:pPr lvl="0" algn="ctr" defTabSz="1689100">
              <a:lnSpc>
                <a:spcPct val="90000"/>
              </a:lnSpc>
              <a:spcBef>
                <a:spcPct val="0"/>
              </a:spcBef>
              <a:spcAft>
                <a:spcPct val="35000"/>
              </a:spcAft>
            </a:pPr>
            <a:r>
              <a:rPr lang="en-GB" sz="2400" dirty="0">
                <a:latin typeface="Arial" panose="020B0604020202020204" pitchFamily="34" charset="0"/>
                <a:cs typeface="Arial" panose="020B0604020202020204" pitchFamily="34" charset="0"/>
              </a:rPr>
              <a:t>Why did some British military veterans forget the Korean War and deliberately remember it again years afterwards? </a:t>
            </a:r>
          </a:p>
        </p:txBody>
      </p:sp>
      <p:sp>
        <p:nvSpPr>
          <p:cNvPr id="10" name="Rectangle 9"/>
          <p:cNvSpPr/>
          <p:nvPr/>
        </p:nvSpPr>
        <p:spPr>
          <a:xfrm>
            <a:off x="8096819" y="1973507"/>
            <a:ext cx="3369600" cy="301604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charset="0"/>
                <a:ea typeface="Arial" charset="0"/>
                <a:cs typeface="Arial" charset="0"/>
              </a:rPr>
              <a:t>Lesson 3.3</a:t>
            </a:r>
          </a:p>
          <a:p>
            <a:pPr lvl="0" algn="ctr"/>
            <a:r>
              <a:rPr lang="en-GB" sz="2400" dirty="0">
                <a:latin typeface="Arial" panose="020B0604020202020204" pitchFamily="34" charset="0"/>
                <a:cs typeface="Arial" panose="020B0604020202020204" pitchFamily="34" charset="0"/>
              </a:rPr>
              <a:t>Who should be remembered on our new memorial and how?</a:t>
            </a:r>
          </a:p>
        </p:txBody>
      </p:sp>
      <p:sp>
        <p:nvSpPr>
          <p:cNvPr id="3" name="Slide Number Placeholder 2">
            <a:extLst>
              <a:ext uri="{FF2B5EF4-FFF2-40B4-BE49-F238E27FC236}">
                <a16:creationId xmlns:a16="http://schemas.microsoft.com/office/drawing/2014/main" id="{E6BE94BA-6A35-4B4A-8499-732CB876DD10}"/>
              </a:ext>
            </a:extLst>
          </p:cNvPr>
          <p:cNvSpPr>
            <a:spLocks noGrp="1"/>
          </p:cNvSpPr>
          <p:nvPr>
            <p:ph type="sldNum" sz="quarter" idx="12"/>
          </p:nvPr>
        </p:nvSpPr>
        <p:spPr/>
        <p:txBody>
          <a:bodyPr/>
          <a:lstStyle/>
          <a:p>
            <a:fld id="{91DB7F08-A76A-C04F-AC2D-B8A23795015F}" type="slidenum">
              <a:rPr lang="en-US" smtClean="0"/>
              <a:pPr/>
              <a:t>2</a:t>
            </a:fld>
            <a:endParaRPr lang="en-US"/>
          </a:p>
        </p:txBody>
      </p:sp>
    </p:spTree>
    <p:extLst>
      <p:ext uri="{BB962C8B-B14F-4D97-AF65-F5344CB8AC3E}">
        <p14:creationId xmlns:p14="http://schemas.microsoft.com/office/powerpoint/2010/main" val="208723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705403"/>
          </a:xfrm>
        </p:spPr>
        <p:txBody>
          <a:bodyPr>
            <a:normAutofit/>
          </a:bodyPr>
          <a:lstStyle/>
          <a:p>
            <a:r>
              <a:rPr lang="en-GB" b="1" dirty="0"/>
              <a:t>Lesson 3.1 Overview</a:t>
            </a:r>
            <a:endParaRPr lang="en-US" b="1" dirty="0"/>
          </a:p>
        </p:txBody>
      </p:sp>
      <p:sp>
        <p:nvSpPr>
          <p:cNvPr id="7" name="TextBox 6"/>
          <p:cNvSpPr txBox="1"/>
          <p:nvPr/>
        </p:nvSpPr>
        <p:spPr>
          <a:xfrm>
            <a:off x="4320000" y="1620000"/>
            <a:ext cx="5705103"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Content covered in this lesson:</a:t>
            </a:r>
          </a:p>
          <a:p>
            <a:pPr marL="342900" indent="-342900">
              <a:buFont typeface="Arial" charset="0"/>
              <a:buChar char="•"/>
            </a:pPr>
            <a:r>
              <a:rPr lang="en-GB" sz="2400" dirty="0">
                <a:latin typeface="Arial" panose="020B0604020202020204" pitchFamily="34" charset="0"/>
                <a:cs typeface="Arial" panose="020B0604020202020204" pitchFamily="34" charset="0"/>
              </a:rPr>
              <a:t>The death of Corporal </a:t>
            </a:r>
            <a:r>
              <a:rPr lang="en-GB" sz="2400" dirty="0" err="1">
                <a:latin typeface="Arial" panose="020B0604020202020204" pitchFamily="34" charset="0"/>
                <a:cs typeface="Arial" panose="020B0604020202020204" pitchFamily="34" charset="0"/>
              </a:rPr>
              <a:t>Belsay</a:t>
            </a:r>
            <a:endParaRPr lang="en-GB" sz="2400" dirty="0">
              <a:latin typeface="Arial" panose="020B0604020202020204" pitchFamily="34" charset="0"/>
              <a:cs typeface="Arial" panose="020B0604020202020204" pitchFamily="34" charset="0"/>
            </a:endParaRPr>
          </a:p>
          <a:p>
            <a:pPr marL="342900" indent="-342900">
              <a:buFont typeface="Arial" charset="0"/>
              <a:buChar char="•"/>
            </a:pPr>
            <a:r>
              <a:rPr lang="en-GB" sz="2400" dirty="0">
                <a:latin typeface="Arial" panose="020B0604020202020204" pitchFamily="34" charset="0"/>
                <a:cs typeface="Arial" panose="020B0604020202020204" pitchFamily="34" charset="0"/>
              </a:rPr>
              <a:t>The Battle of </a:t>
            </a:r>
            <a:r>
              <a:rPr lang="en-GB" sz="2400" dirty="0" err="1">
                <a:latin typeface="Arial" panose="020B0604020202020204" pitchFamily="34" charset="0"/>
                <a:cs typeface="Arial" panose="020B0604020202020204" pitchFamily="34" charset="0"/>
              </a:rPr>
              <a:t>Jangjin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Chosin</a:t>
            </a:r>
            <a:r>
              <a:rPr lang="en-GB" sz="2400" dirty="0">
                <a:latin typeface="Arial" panose="020B0604020202020204" pitchFamily="34" charset="0"/>
                <a:cs typeface="Arial" panose="020B0604020202020204" pitchFamily="34" charset="0"/>
              </a:rPr>
              <a:t>) Reservoir</a:t>
            </a:r>
          </a:p>
          <a:p>
            <a:pPr marL="342900" indent="-342900">
              <a:buFont typeface="Arial" charset="0"/>
              <a:buChar char="•"/>
            </a:pPr>
            <a:r>
              <a:rPr lang="en-GB" sz="2400" dirty="0">
                <a:latin typeface="Arial" panose="020B0604020202020204" pitchFamily="34" charset="0"/>
                <a:cs typeface="Arial" panose="020B0604020202020204" pitchFamily="34" charset="0"/>
              </a:rPr>
              <a:t>The No Gun Ri Incident </a:t>
            </a:r>
          </a:p>
          <a:p>
            <a:pPr marL="342900" indent="-342900">
              <a:buFont typeface="Arial" charset="0"/>
              <a:buChar char="•"/>
            </a:pPr>
            <a:r>
              <a:rPr lang="en-GB" sz="2400" dirty="0">
                <a:latin typeface="Arial" panose="020B0604020202020204" pitchFamily="34" charset="0"/>
                <a:cs typeface="Arial" panose="020B0604020202020204" pitchFamily="34" charset="0"/>
              </a:rPr>
              <a:t>Casualties</a:t>
            </a:r>
          </a:p>
        </p:txBody>
      </p:sp>
      <p:sp>
        <p:nvSpPr>
          <p:cNvPr id="3" name="Slide Number Placeholder 2">
            <a:extLst>
              <a:ext uri="{FF2B5EF4-FFF2-40B4-BE49-F238E27FC236}">
                <a16:creationId xmlns:a16="http://schemas.microsoft.com/office/drawing/2014/main" id="{0040B38F-FA85-0D41-B06E-0DB39ABD0DA0}"/>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5" name="Rectangle 4">
            <a:extLst>
              <a:ext uri="{FF2B5EF4-FFF2-40B4-BE49-F238E27FC236}">
                <a16:creationId xmlns:a16="http://schemas.microsoft.com/office/drawing/2014/main" id="{998EB4F1-25B9-44DA-9854-D148E50D526D}"/>
              </a:ext>
            </a:extLst>
          </p:cNvPr>
          <p:cNvSpPr/>
          <p:nvPr/>
        </p:nvSpPr>
        <p:spPr>
          <a:xfrm>
            <a:off x="720000" y="1488651"/>
            <a:ext cx="3368524" cy="299427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kern="1200" dirty="0">
                <a:solidFill>
                  <a:schemeClr val="accent6">
                    <a:lumMod val="60000"/>
                    <a:lumOff val="40000"/>
                  </a:schemeClr>
                </a:solidFill>
                <a:latin typeface="Arial" charset="0"/>
                <a:ea typeface="Arial" charset="0"/>
                <a:cs typeface="Arial" charset="0"/>
              </a:rPr>
              <a:t>Lesson 3.1</a:t>
            </a:r>
          </a:p>
          <a:p>
            <a:pPr lvl="0" algn="ctr"/>
            <a:r>
              <a:rPr lang="en-GB" sz="2400" b="1" dirty="0">
                <a:latin typeface="Arial" panose="020B0604020202020204" pitchFamily="34" charset="0"/>
                <a:cs typeface="Arial" panose="020B0604020202020204" pitchFamily="34" charset="0"/>
              </a:rPr>
              <a:t>Who was most deeply affected by the Korean War between 1950 and 1953?</a:t>
            </a:r>
          </a:p>
        </p:txBody>
      </p:sp>
    </p:spTree>
    <p:extLst>
      <p:ext uri="{BB962C8B-B14F-4D97-AF65-F5344CB8AC3E}">
        <p14:creationId xmlns:p14="http://schemas.microsoft.com/office/powerpoint/2010/main" val="73980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10775868" cy="876636"/>
          </a:xfrm>
        </p:spPr>
        <p:txBody>
          <a:bodyPr>
            <a:normAutofit/>
          </a:bodyPr>
          <a:lstStyle/>
          <a:p>
            <a:r>
              <a:rPr lang="en-GB" dirty="0"/>
              <a:t>The home village of Corporal </a:t>
            </a:r>
            <a:r>
              <a:rPr lang="en-GB" dirty="0" err="1"/>
              <a:t>Belsay</a:t>
            </a:r>
            <a:r>
              <a:rPr lang="en-GB" dirty="0"/>
              <a:t> </a:t>
            </a:r>
          </a:p>
        </p:txBody>
      </p:sp>
      <p:grpSp>
        <p:nvGrpSpPr>
          <p:cNvPr id="6" name="Group 5">
            <a:extLst>
              <a:ext uri="{FF2B5EF4-FFF2-40B4-BE49-F238E27FC236}">
                <a16:creationId xmlns:a16="http://schemas.microsoft.com/office/drawing/2014/main" id="{C4CC652F-73FA-4863-B688-E1593798FA0F}"/>
              </a:ext>
            </a:extLst>
          </p:cNvPr>
          <p:cNvGrpSpPr/>
          <p:nvPr/>
        </p:nvGrpSpPr>
        <p:grpSpPr>
          <a:xfrm>
            <a:off x="3320388" y="1236636"/>
            <a:ext cx="7436647" cy="4856330"/>
            <a:chOff x="1130884" y="946812"/>
            <a:chExt cx="8069687" cy="5269722"/>
          </a:xfrm>
        </p:grpSpPr>
        <p:grpSp>
          <p:nvGrpSpPr>
            <p:cNvPr id="7" name="Group 6">
              <a:extLst>
                <a:ext uri="{FF2B5EF4-FFF2-40B4-BE49-F238E27FC236}">
                  <a16:creationId xmlns:a16="http://schemas.microsoft.com/office/drawing/2014/main" id="{A5134107-4992-4D3F-9B7E-04045E5919CD}"/>
                </a:ext>
              </a:extLst>
            </p:cNvPr>
            <p:cNvGrpSpPr>
              <a:grpSpLocks noChangeAspect="1"/>
            </p:cNvGrpSpPr>
            <p:nvPr/>
          </p:nvGrpSpPr>
          <p:grpSpPr>
            <a:xfrm>
              <a:off x="1130884" y="946812"/>
              <a:ext cx="8069687" cy="5269722"/>
              <a:chOff x="2855640" y="453264"/>
              <a:chExt cx="9318481" cy="6085218"/>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453264"/>
                <a:ext cx="6624735" cy="608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ular Callout 9"/>
              <p:cNvSpPr/>
              <p:nvPr/>
            </p:nvSpPr>
            <p:spPr>
              <a:xfrm>
                <a:off x="10683657" y="2819081"/>
                <a:ext cx="1490464" cy="869231"/>
              </a:xfrm>
              <a:prstGeom prst="wedgeRectCallout">
                <a:avLst>
                  <a:gd name="adj1" fmla="val -273504"/>
                  <a:gd name="adj2" fmla="val -781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Bickleigh</a:t>
                </a:r>
                <a:r>
                  <a:rPr lang="en-GB"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in Devon</a:t>
                </a:r>
              </a:p>
            </p:txBody>
          </p:sp>
        </p:grpSp>
        <p:sp>
          <p:nvSpPr>
            <p:cNvPr id="8" name="Multiply 7"/>
            <p:cNvSpPr/>
            <p:nvPr/>
          </p:nvSpPr>
          <p:spPr>
            <a:xfrm>
              <a:off x="4799856" y="2636912"/>
              <a:ext cx="360040"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29E13401-E4C4-F84C-87E6-2E5FFC05081D}"/>
              </a:ext>
            </a:extLst>
          </p:cNvPr>
          <p:cNvSpPr>
            <a:spLocks noGrp="1"/>
          </p:cNvSpPr>
          <p:nvPr>
            <p:ph type="sldNum" sz="quarter" idx="12"/>
          </p:nvPr>
        </p:nvSpPr>
        <p:spPr/>
        <p:txBody>
          <a:bodyPr/>
          <a:lstStyle/>
          <a:p>
            <a:fld id="{91DB7F08-A76A-C04F-AC2D-B8A23795015F}" type="slidenum">
              <a:rPr lang="en-US" smtClean="0"/>
              <a:pPr/>
              <a:t>4</a:t>
            </a:fld>
            <a:endParaRPr lang="en-US"/>
          </a:p>
        </p:txBody>
      </p:sp>
      <p:sp>
        <p:nvSpPr>
          <p:cNvPr id="4" name="TextBox 3">
            <a:extLst>
              <a:ext uri="{FF2B5EF4-FFF2-40B4-BE49-F238E27FC236}">
                <a16:creationId xmlns:a16="http://schemas.microsoft.com/office/drawing/2014/main" id="{3677AA3B-F862-46CF-AFCD-5EFB583932D1}"/>
              </a:ext>
            </a:extLst>
          </p:cNvPr>
          <p:cNvSpPr txBox="1"/>
          <p:nvPr/>
        </p:nvSpPr>
        <p:spPr>
          <a:xfrm>
            <a:off x="838199" y="1236635"/>
            <a:ext cx="2376341" cy="1893916"/>
          </a:xfrm>
          <a:prstGeom prst="rect">
            <a:avLst/>
          </a:prstGeom>
          <a:noFill/>
        </p:spPr>
        <p:txBody>
          <a:bodyPr wrap="square" lIns="0" tIns="0" rIns="0" bIns="46800" rtlCol="0">
            <a:spAutoFit/>
          </a:bodyPr>
          <a:lstStyle/>
          <a:p>
            <a:r>
              <a:rPr lang="en-GB" sz="2400" b="1" dirty="0">
                <a:latin typeface="Arial" panose="020B0604020202020204" pitchFamily="34" charset="0"/>
                <a:cs typeface="Arial" panose="020B0604020202020204" pitchFamily="34" charset="0"/>
              </a:rPr>
              <a:t>Starter</a:t>
            </a:r>
          </a:p>
          <a:p>
            <a:r>
              <a:rPr lang="en-GB" sz="2400" dirty="0">
                <a:latin typeface="Arial" panose="020B0604020202020204" pitchFamily="34" charset="0"/>
                <a:cs typeface="Arial" panose="020B0604020202020204" pitchFamily="34" charset="0"/>
              </a:rPr>
              <a:t>Who was affected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by the death of Corporal </a:t>
            </a:r>
            <a:r>
              <a:rPr lang="en-GB" sz="2400" dirty="0" err="1">
                <a:latin typeface="Arial" panose="020B0604020202020204" pitchFamily="34" charset="0"/>
                <a:cs typeface="Arial" panose="020B0604020202020204" pitchFamily="34" charset="0"/>
              </a:rPr>
              <a:t>Belsay</a:t>
            </a:r>
            <a:r>
              <a:rPr lang="en-GB"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0049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B6AE3D0-AC06-D247-9B34-115C2E3CE37D}"/>
              </a:ext>
            </a:extLst>
          </p:cNvPr>
          <p:cNvPicPr>
            <a:picLocks noChangeAspect="1"/>
          </p:cNvPicPr>
          <p:nvPr/>
        </p:nvPicPr>
        <p:blipFill>
          <a:blip r:embed="rId3"/>
          <a:stretch>
            <a:fillRect/>
          </a:stretch>
        </p:blipFill>
        <p:spPr>
          <a:xfrm>
            <a:off x="6476128" y="2986770"/>
            <a:ext cx="3838010" cy="2891652"/>
          </a:xfrm>
          <a:prstGeom prst="rect">
            <a:avLst/>
          </a:prstGeom>
        </p:spPr>
      </p:pic>
      <p:pic>
        <p:nvPicPr>
          <p:cNvPr id="5" name="Picture 4">
            <a:extLst>
              <a:ext uri="{FF2B5EF4-FFF2-40B4-BE49-F238E27FC236}">
                <a16:creationId xmlns:a16="http://schemas.microsoft.com/office/drawing/2014/main" id="{88B18661-1CB8-1A42-BE2B-F6DF1D700B17}"/>
              </a:ext>
            </a:extLst>
          </p:cNvPr>
          <p:cNvPicPr>
            <a:picLocks noChangeAspect="1"/>
          </p:cNvPicPr>
          <p:nvPr/>
        </p:nvPicPr>
        <p:blipFill>
          <a:blip r:embed="rId4"/>
          <a:stretch>
            <a:fillRect/>
          </a:stretch>
        </p:blipFill>
        <p:spPr>
          <a:xfrm>
            <a:off x="809082" y="1426969"/>
            <a:ext cx="3510549" cy="4306141"/>
          </a:xfrm>
          <a:prstGeom prst="rect">
            <a:avLst/>
          </a:prstGeom>
        </p:spPr>
      </p:pic>
      <p:sp>
        <p:nvSpPr>
          <p:cNvPr id="2" name="Title 1"/>
          <p:cNvSpPr>
            <a:spLocks noGrp="1"/>
          </p:cNvSpPr>
          <p:nvPr>
            <p:ph type="title"/>
          </p:nvPr>
        </p:nvSpPr>
        <p:spPr>
          <a:xfrm>
            <a:off x="720000" y="360000"/>
            <a:ext cx="10515600" cy="804921"/>
          </a:xfrm>
        </p:spPr>
        <p:txBody>
          <a:bodyPr lIns="0"/>
          <a:lstStyle/>
          <a:p>
            <a:r>
              <a:rPr lang="en-GB" dirty="0"/>
              <a:t>The memorial to Corporal </a:t>
            </a:r>
            <a:r>
              <a:rPr lang="en-GB" dirty="0" err="1"/>
              <a:t>Belsay</a:t>
            </a:r>
            <a:r>
              <a:rPr lang="en-GB" dirty="0"/>
              <a:t> </a:t>
            </a:r>
          </a:p>
        </p:txBody>
      </p:sp>
      <p:sp>
        <p:nvSpPr>
          <p:cNvPr id="10" name="Rectangular Callout 9"/>
          <p:cNvSpPr/>
          <p:nvPr/>
        </p:nvSpPr>
        <p:spPr>
          <a:xfrm>
            <a:off x="4425414" y="4214950"/>
            <a:ext cx="2285411" cy="668249"/>
          </a:xfrm>
          <a:prstGeom prst="wedgeRectCallout">
            <a:avLst>
              <a:gd name="adj1" fmla="val -151393"/>
              <a:gd name="adj2" fmla="val -67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Cpl J. E. </a:t>
            </a:r>
            <a:r>
              <a:rPr lang="en-GB" sz="1600" dirty="0" err="1">
                <a:latin typeface="Arial" panose="020B0604020202020204" pitchFamily="34" charset="0"/>
                <a:cs typeface="Arial" panose="020B0604020202020204" pitchFamily="34" charset="0"/>
              </a:rPr>
              <a:t>Belsay</a:t>
            </a:r>
            <a:r>
              <a:rPr lang="en-GB" sz="1600" dirty="0">
                <a:latin typeface="Arial" panose="020B0604020202020204" pitchFamily="34" charset="0"/>
                <a:cs typeface="Arial" panose="020B0604020202020204" pitchFamily="34" charset="0"/>
              </a:rPr>
              <a:t> R. M.</a:t>
            </a:r>
          </a:p>
        </p:txBody>
      </p:sp>
      <p:sp>
        <p:nvSpPr>
          <p:cNvPr id="11" name="Rectangular Callout 10"/>
          <p:cNvSpPr/>
          <p:nvPr/>
        </p:nvSpPr>
        <p:spPr>
          <a:xfrm>
            <a:off x="5181198" y="1297098"/>
            <a:ext cx="1529627" cy="975498"/>
          </a:xfrm>
          <a:prstGeom prst="wedgeRectCallout">
            <a:avLst>
              <a:gd name="adj1" fmla="val -213603"/>
              <a:gd name="adj2" fmla="val 51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Badge of the Royal Marines</a:t>
            </a:r>
          </a:p>
        </p:txBody>
      </p:sp>
      <p:sp>
        <p:nvSpPr>
          <p:cNvPr id="12" name="Rectangular Callout 2">
            <a:extLst>
              <a:ext uri="{FF2B5EF4-FFF2-40B4-BE49-F238E27FC236}">
                <a16:creationId xmlns:a16="http://schemas.microsoft.com/office/drawing/2014/main" id="{EC78E9D3-4070-428D-97CC-31AF652A6B18}"/>
              </a:ext>
            </a:extLst>
          </p:cNvPr>
          <p:cNvSpPr/>
          <p:nvPr/>
        </p:nvSpPr>
        <p:spPr>
          <a:xfrm>
            <a:off x="5181198" y="1302681"/>
            <a:ext cx="1529627" cy="975498"/>
          </a:xfrm>
          <a:prstGeom prst="wedgeRectCallout">
            <a:avLst>
              <a:gd name="adj1" fmla="val 157325"/>
              <a:gd name="adj2" fmla="val -118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Badge of the Royal Marines</a:t>
            </a:r>
          </a:p>
        </p:txBody>
      </p:sp>
      <p:sp>
        <p:nvSpPr>
          <p:cNvPr id="3" name="Slide Number Placeholder 2">
            <a:extLst>
              <a:ext uri="{FF2B5EF4-FFF2-40B4-BE49-F238E27FC236}">
                <a16:creationId xmlns:a16="http://schemas.microsoft.com/office/drawing/2014/main" id="{4CDBBCF0-0959-7B43-9BAB-634CB8839398}"/>
              </a:ext>
            </a:extLst>
          </p:cNvPr>
          <p:cNvSpPr>
            <a:spLocks noGrp="1"/>
          </p:cNvSpPr>
          <p:nvPr>
            <p:ph type="sldNum" sz="quarter" idx="12"/>
          </p:nvPr>
        </p:nvSpPr>
        <p:spPr/>
        <p:txBody>
          <a:bodyPr/>
          <a:lstStyle/>
          <a:p>
            <a:fld id="{91DB7F08-A76A-C04F-AC2D-B8A23795015F}" type="slidenum">
              <a:rPr lang="en-US" smtClean="0"/>
              <a:pPr/>
              <a:t>5</a:t>
            </a:fld>
            <a:endParaRPr lang="en-US"/>
          </a:p>
        </p:txBody>
      </p:sp>
      <p:pic>
        <p:nvPicPr>
          <p:cNvPr id="14" name="Picture 13">
            <a:extLst>
              <a:ext uri="{FF2B5EF4-FFF2-40B4-BE49-F238E27FC236}">
                <a16:creationId xmlns:a16="http://schemas.microsoft.com/office/drawing/2014/main" id="{98DE629B-D5CD-1044-AD5B-E0554C92B1B6}"/>
              </a:ext>
            </a:extLst>
          </p:cNvPr>
          <p:cNvPicPr>
            <a:picLocks noChangeAspect="1"/>
          </p:cNvPicPr>
          <p:nvPr/>
        </p:nvPicPr>
        <p:blipFill>
          <a:blip r:embed="rId5"/>
          <a:stretch>
            <a:fillRect/>
          </a:stretch>
        </p:blipFill>
        <p:spPr>
          <a:xfrm>
            <a:off x="8205010" y="967746"/>
            <a:ext cx="1250075" cy="1961391"/>
          </a:xfrm>
          <a:prstGeom prst="rect">
            <a:avLst/>
          </a:prstGeom>
        </p:spPr>
      </p:pic>
    </p:spTree>
    <p:extLst>
      <p:ext uri="{BB962C8B-B14F-4D97-AF65-F5344CB8AC3E}">
        <p14:creationId xmlns:p14="http://schemas.microsoft.com/office/powerpoint/2010/main" val="201471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338F016-D27E-9B4D-A1CB-B6ED26DC51E1}"/>
              </a:ext>
            </a:extLst>
          </p:cNvPr>
          <p:cNvPicPr>
            <a:picLocks noChangeAspect="1"/>
          </p:cNvPicPr>
          <p:nvPr/>
        </p:nvPicPr>
        <p:blipFill rotWithShape="1">
          <a:blip r:embed="rId3"/>
          <a:srcRect b="3384"/>
          <a:stretch/>
        </p:blipFill>
        <p:spPr>
          <a:xfrm>
            <a:off x="8254950" y="1421011"/>
            <a:ext cx="3047788" cy="4428000"/>
          </a:xfrm>
          <a:prstGeom prst="rect">
            <a:avLst/>
          </a:prstGeom>
        </p:spPr>
      </p:pic>
      <p:sp>
        <p:nvSpPr>
          <p:cNvPr id="2" name="Title 1"/>
          <p:cNvSpPr>
            <a:spLocks noGrp="1"/>
          </p:cNvSpPr>
          <p:nvPr>
            <p:ph type="title"/>
          </p:nvPr>
        </p:nvSpPr>
        <p:spPr/>
        <p:txBody>
          <a:bodyPr/>
          <a:lstStyle/>
          <a:p>
            <a:r>
              <a:rPr lang="en-GB" dirty="0"/>
              <a:t>The death of Corporal </a:t>
            </a:r>
            <a:r>
              <a:rPr lang="en-GB" dirty="0" err="1"/>
              <a:t>Belsay</a:t>
            </a:r>
            <a:r>
              <a:rPr lang="en-GB" dirty="0"/>
              <a:t> </a:t>
            </a:r>
          </a:p>
        </p:txBody>
      </p:sp>
      <p:graphicFrame>
        <p:nvGraphicFramePr>
          <p:cNvPr id="6" name="Table 5"/>
          <p:cNvGraphicFramePr>
            <a:graphicFrameLocks noGrp="1"/>
          </p:cNvGraphicFramePr>
          <p:nvPr>
            <p:extLst>
              <p:ext uri="{D42A27DB-BD31-4B8C-83A1-F6EECF244321}">
                <p14:modId xmlns:p14="http://schemas.microsoft.com/office/powerpoint/2010/main" val="3064909092"/>
              </p:ext>
            </p:extLst>
          </p:nvPr>
        </p:nvGraphicFramePr>
        <p:xfrm>
          <a:off x="721962" y="1268760"/>
          <a:ext cx="7128792" cy="4580251"/>
        </p:xfrm>
        <a:graphic>
          <a:graphicData uri="http://schemas.openxmlformats.org/drawingml/2006/table">
            <a:tbl>
              <a:tblPr bandRow="1">
                <a:tableStyleId>{5C22544A-7EE6-4342-B048-85BDC9FD1C3A}</a:tableStyleId>
              </a:tblPr>
              <a:tblGrid>
                <a:gridCol w="2203444">
                  <a:extLst>
                    <a:ext uri="{9D8B030D-6E8A-4147-A177-3AD203B41FA5}">
                      <a16:colId xmlns:a16="http://schemas.microsoft.com/office/drawing/2014/main" val="20000"/>
                    </a:ext>
                  </a:extLst>
                </a:gridCol>
                <a:gridCol w="4925348">
                  <a:extLst>
                    <a:ext uri="{9D8B030D-6E8A-4147-A177-3AD203B41FA5}">
                      <a16:colId xmlns:a16="http://schemas.microsoft.com/office/drawing/2014/main" val="20001"/>
                    </a:ext>
                  </a:extLst>
                </a:gridCol>
              </a:tblGrid>
              <a:tr h="674784">
                <a:tc>
                  <a:txBody>
                    <a:bodyPr/>
                    <a:lstStyle/>
                    <a:p>
                      <a:r>
                        <a:rPr lang="en-GB" sz="1800" b="1" dirty="0">
                          <a:latin typeface="Arial" charset="0"/>
                          <a:ea typeface="Arial" charset="0"/>
                          <a:cs typeface="Arial" charset="0"/>
                        </a:rPr>
                        <a:t>Rank and name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charset="0"/>
                          <a:ea typeface="Arial" charset="0"/>
                          <a:cs typeface="Arial" charset="0"/>
                        </a:rPr>
                        <a:t>Corporal Jarvis Edward </a:t>
                      </a:r>
                      <a:r>
                        <a:rPr lang="en-GB" sz="1800" dirty="0" err="1">
                          <a:latin typeface="Arial" charset="0"/>
                          <a:ea typeface="Arial" charset="0"/>
                          <a:cs typeface="Arial" charset="0"/>
                        </a:rPr>
                        <a:t>Belsay</a:t>
                      </a:r>
                      <a:r>
                        <a:rPr lang="en-GB" sz="1800" dirty="0">
                          <a:latin typeface="Arial" charset="0"/>
                          <a:ea typeface="Arial" charset="0"/>
                          <a:cs typeface="Arial" charset="0"/>
                        </a:rPr>
                        <a:t>, Royal Marines</a:t>
                      </a:r>
                    </a:p>
                  </a:txBody>
                  <a:tcPr/>
                </a:tc>
                <a:extLst>
                  <a:ext uri="{0D108BD9-81ED-4DB2-BD59-A6C34878D82A}">
                    <a16:rowId xmlns:a16="http://schemas.microsoft.com/office/drawing/2014/main" val="10000"/>
                  </a:ext>
                </a:extLst>
              </a:tr>
              <a:tr h="496256">
                <a:tc>
                  <a:txBody>
                    <a:bodyPr/>
                    <a:lstStyle/>
                    <a:p>
                      <a:r>
                        <a:rPr lang="en-GB" sz="1800" b="1" dirty="0">
                          <a:latin typeface="Arial" charset="0"/>
                          <a:ea typeface="Arial" charset="0"/>
                          <a:cs typeface="Arial" charset="0"/>
                        </a:rPr>
                        <a:t>Age at death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charset="0"/>
                          <a:ea typeface="Arial" charset="0"/>
                          <a:cs typeface="Arial" charset="0"/>
                        </a:rPr>
                        <a:t>21</a:t>
                      </a:r>
                    </a:p>
                  </a:txBody>
                  <a:tcPr/>
                </a:tc>
                <a:extLst>
                  <a:ext uri="{0D108BD9-81ED-4DB2-BD59-A6C34878D82A}">
                    <a16:rowId xmlns:a16="http://schemas.microsoft.com/office/drawing/2014/main" val="10001"/>
                  </a:ext>
                </a:extLst>
              </a:tr>
              <a:tr h="1134432">
                <a:tc>
                  <a:txBody>
                    <a:bodyPr/>
                    <a:lstStyle/>
                    <a:p>
                      <a:r>
                        <a:rPr lang="en-GB" sz="1800" b="1" dirty="0">
                          <a:latin typeface="Arial" charset="0"/>
                          <a:ea typeface="Arial" charset="0"/>
                          <a:cs typeface="Arial" charset="0"/>
                        </a:rPr>
                        <a:t>Circumstances of his death</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29 November 1950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At the Battle of </a:t>
                      </a:r>
                      <a:r>
                        <a:rPr lang="en-GB" sz="1800" dirty="0" err="1">
                          <a:latin typeface="Arial" charset="0"/>
                          <a:ea typeface="Arial" charset="0"/>
                          <a:cs typeface="Arial" charset="0"/>
                        </a:rPr>
                        <a:t>Jangjin</a:t>
                      </a:r>
                      <a:r>
                        <a:rPr lang="en-GB" sz="1800" dirty="0">
                          <a:latin typeface="Arial" charset="0"/>
                          <a:ea typeface="Arial" charset="0"/>
                          <a:cs typeface="Arial" charset="0"/>
                        </a:rPr>
                        <a:t> (</a:t>
                      </a:r>
                      <a:r>
                        <a:rPr lang="en-GB" sz="1800" dirty="0" err="1">
                          <a:latin typeface="Arial" charset="0"/>
                          <a:ea typeface="Arial" charset="0"/>
                          <a:cs typeface="Arial" charset="0"/>
                        </a:rPr>
                        <a:t>Chosin</a:t>
                      </a:r>
                      <a:r>
                        <a:rPr lang="en-GB" sz="1800" dirty="0">
                          <a:latin typeface="Arial" charset="0"/>
                          <a:ea typeface="Arial" charset="0"/>
                          <a:cs typeface="Arial" charset="0"/>
                        </a:rPr>
                        <a:t>) Reservoir, Korea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Missing in action, body never recovered</a:t>
                      </a:r>
                    </a:p>
                  </a:txBody>
                  <a:tcPr/>
                </a:tc>
                <a:extLst>
                  <a:ext uri="{0D108BD9-81ED-4DB2-BD59-A6C34878D82A}">
                    <a16:rowId xmlns:a16="http://schemas.microsoft.com/office/drawing/2014/main" val="10002"/>
                  </a:ext>
                </a:extLst>
              </a:tr>
              <a:tr h="999985">
                <a:tc>
                  <a:txBody>
                    <a:bodyPr/>
                    <a:lstStyle/>
                    <a:p>
                      <a:r>
                        <a:rPr lang="en-GB" sz="1800" b="1" dirty="0">
                          <a:latin typeface="Arial" charset="0"/>
                          <a:ea typeface="Arial" charset="0"/>
                          <a:cs typeface="Arial" charset="0"/>
                        </a:rPr>
                        <a:t>Commemoration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No known grave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Name commemorated on a United Nations plaque in Korea</a:t>
                      </a:r>
                    </a:p>
                  </a:txBody>
                  <a:tcPr/>
                </a:tc>
                <a:extLst>
                  <a:ext uri="{0D108BD9-81ED-4DB2-BD59-A6C34878D82A}">
                    <a16:rowId xmlns:a16="http://schemas.microsoft.com/office/drawing/2014/main" val="566314548"/>
                  </a:ext>
                </a:extLst>
              </a:tr>
              <a:tr h="1220506">
                <a:tc>
                  <a:txBody>
                    <a:bodyPr/>
                    <a:lstStyle/>
                    <a:p>
                      <a:r>
                        <a:rPr lang="en-GB" sz="1800" b="1" dirty="0">
                          <a:latin typeface="Arial" charset="0"/>
                          <a:ea typeface="Arial" charset="0"/>
                          <a:cs typeface="Arial" charset="0"/>
                        </a:rPr>
                        <a:t>Family details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Lived in Devon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charset="0"/>
                          <a:ea typeface="Arial" charset="0"/>
                          <a:cs typeface="Arial" charset="0"/>
                        </a:rPr>
                        <a:t>Had been recently married in September 1950 to Joyce West in Tavistock, Devon</a:t>
                      </a:r>
                    </a:p>
                  </a:txBody>
                  <a:tcPr/>
                </a:tc>
                <a:extLst>
                  <a:ext uri="{0D108BD9-81ED-4DB2-BD59-A6C34878D82A}">
                    <a16:rowId xmlns:a16="http://schemas.microsoft.com/office/drawing/2014/main" val="10003"/>
                  </a:ext>
                </a:extLst>
              </a:tr>
            </a:tbl>
          </a:graphicData>
        </a:graphic>
      </p:graphicFrame>
      <p:cxnSp>
        <p:nvCxnSpPr>
          <p:cNvPr id="8" name="Straight Connector 7">
            <a:extLst>
              <a:ext uri="{FF2B5EF4-FFF2-40B4-BE49-F238E27FC236}">
                <a16:creationId xmlns:a16="http://schemas.microsoft.com/office/drawing/2014/main" id="{63E2EAE2-9508-418F-A30E-4B3A35DD1B5A}"/>
              </a:ext>
            </a:extLst>
          </p:cNvPr>
          <p:cNvCxnSpPr>
            <a:cxnSpLocks/>
            <a:endCxn id="9" idx="3"/>
          </p:cNvCxnSpPr>
          <p:nvPr/>
        </p:nvCxnSpPr>
        <p:spPr>
          <a:xfrm flipV="1">
            <a:off x="7635711" y="1802826"/>
            <a:ext cx="2305865" cy="9952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Multiply 8">
            <a:extLst>
              <a:ext uri="{FF2B5EF4-FFF2-40B4-BE49-F238E27FC236}">
                <a16:creationId xmlns:a16="http://schemas.microsoft.com/office/drawing/2014/main" id="{0104AEAE-56C7-4AE5-BD29-A951676886E8}"/>
              </a:ext>
            </a:extLst>
          </p:cNvPr>
          <p:cNvSpPr/>
          <p:nvPr/>
        </p:nvSpPr>
        <p:spPr>
          <a:xfrm>
            <a:off x="9840415" y="1529259"/>
            <a:ext cx="421196"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FFC40904-BC22-9141-A543-F94D9D5B94E9}"/>
              </a:ext>
            </a:extLst>
          </p:cNvPr>
          <p:cNvSpPr>
            <a:spLocks noGrp="1"/>
          </p:cNvSpPr>
          <p:nvPr>
            <p:ph type="sldNum" sz="quarter" idx="12"/>
          </p:nvPr>
        </p:nvSpPr>
        <p:spPr/>
        <p:txBody>
          <a:bodyPr/>
          <a:lstStyle/>
          <a:p>
            <a:fld id="{91DB7F08-A76A-C04F-AC2D-B8A23795015F}" type="slidenum">
              <a:rPr lang="en-US" smtClean="0"/>
              <a:pPr/>
              <a:t>6</a:t>
            </a:fld>
            <a:endParaRPr lang="en-US"/>
          </a:p>
        </p:txBody>
      </p:sp>
    </p:spTree>
    <p:extLst>
      <p:ext uri="{BB962C8B-B14F-4D97-AF65-F5344CB8AC3E}">
        <p14:creationId xmlns:p14="http://schemas.microsoft.com/office/powerpoint/2010/main" val="80562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285953" cy="505955"/>
          </a:xfrm>
        </p:spPr>
        <p:txBody>
          <a:bodyPr>
            <a:normAutofit/>
          </a:bodyPr>
          <a:lstStyle/>
          <a:p>
            <a:r>
              <a:rPr lang="en-GB" sz="2400" b="0" dirty="0"/>
              <a:t>Who would have been most deeply affected by </a:t>
            </a:r>
            <a:r>
              <a:rPr lang="en-GB" sz="2400" dirty="0"/>
              <a:t>the death of Corporal </a:t>
            </a:r>
            <a:r>
              <a:rPr lang="en-GB" sz="2400" dirty="0" err="1"/>
              <a:t>Belsay</a:t>
            </a:r>
            <a:r>
              <a:rPr lang="en-GB" sz="2400" dirty="0"/>
              <a:t>? </a:t>
            </a:r>
          </a:p>
        </p:txBody>
      </p:sp>
      <p:sp>
        <p:nvSpPr>
          <p:cNvPr id="6" name="Content Placeholder 1">
            <a:extLst>
              <a:ext uri="{FF2B5EF4-FFF2-40B4-BE49-F238E27FC236}">
                <a16:creationId xmlns:a16="http://schemas.microsoft.com/office/drawing/2014/main" id="{22DBEE74-7FDD-4143-9F24-38693089A95B}"/>
              </a:ext>
            </a:extLst>
          </p:cNvPr>
          <p:cNvSpPr>
            <a:spLocks noGrp="1"/>
          </p:cNvSpPr>
          <p:nvPr>
            <p:ph idx="1"/>
          </p:nvPr>
        </p:nvSpPr>
        <p:spPr>
          <a:xfrm>
            <a:off x="4079777" y="1124744"/>
            <a:ext cx="4824535" cy="5040560"/>
          </a:xfrm>
        </p:spPr>
        <p:txBody>
          <a:bodyPr>
            <a:normAutofit fontScale="55000" lnSpcReduction="20000"/>
          </a:bodyPr>
          <a:lstStyle/>
          <a:p>
            <a:pPr marL="514350" indent="-514350">
              <a:buFont typeface="+mj-lt"/>
              <a:buAutoNum type="alphaUcPeriod"/>
            </a:pPr>
            <a:r>
              <a:rPr lang="en-GB" dirty="0"/>
              <a:t>His wife, Joyce</a:t>
            </a:r>
            <a:endParaRPr lang="en-US" dirty="0"/>
          </a:p>
          <a:p>
            <a:pPr marL="514350" indent="-514350">
              <a:buFont typeface="+mj-lt"/>
              <a:buAutoNum type="alphaUcPeriod"/>
            </a:pPr>
            <a:r>
              <a:rPr lang="en-GB" dirty="0"/>
              <a:t>His parents</a:t>
            </a:r>
            <a:endParaRPr lang="en-US" dirty="0"/>
          </a:p>
          <a:p>
            <a:pPr marL="514350" indent="-514350">
              <a:buFont typeface="+mj-lt"/>
              <a:buAutoNum type="alphaUcPeriod"/>
            </a:pPr>
            <a:r>
              <a:rPr lang="en-GB" dirty="0"/>
              <a:t>His fellow soldiers, who may only have known him for a little time</a:t>
            </a:r>
            <a:endParaRPr lang="en-US" dirty="0"/>
          </a:p>
          <a:p>
            <a:pPr marL="514350" indent="-514350">
              <a:buFont typeface="+mj-lt"/>
              <a:buAutoNum type="alphaUcPeriod"/>
            </a:pPr>
            <a:r>
              <a:rPr lang="en-GB" dirty="0"/>
              <a:t>The enemy soldier who may have killed him</a:t>
            </a:r>
            <a:endParaRPr lang="en-US" dirty="0"/>
          </a:p>
          <a:p>
            <a:pPr marL="514350" indent="-514350">
              <a:buFont typeface="+mj-lt"/>
              <a:buAutoNum type="alphaUcPeriod"/>
            </a:pPr>
            <a:r>
              <a:rPr lang="en-GB" dirty="0"/>
              <a:t>His former school friends</a:t>
            </a:r>
            <a:endParaRPr lang="en-US" dirty="0"/>
          </a:p>
          <a:p>
            <a:pPr marL="514350" indent="-514350">
              <a:buFont typeface="+mj-lt"/>
              <a:buAutoNum type="alphaUcPeriod"/>
            </a:pPr>
            <a:r>
              <a:rPr lang="en-GB" dirty="0"/>
              <a:t>The postman who brought news of his death to his wife and parents</a:t>
            </a:r>
            <a:endParaRPr lang="en-US" dirty="0"/>
          </a:p>
          <a:p>
            <a:pPr marL="514350" indent="-514350">
              <a:buFont typeface="+mj-lt"/>
              <a:buAutoNum type="alphaUcPeriod"/>
            </a:pPr>
            <a:r>
              <a:rPr lang="en-GB" dirty="0"/>
              <a:t>The local priest who may have comforted his wife and parents (remember, his name is on the local church memorial)</a:t>
            </a:r>
            <a:endParaRPr lang="en-US" dirty="0"/>
          </a:p>
          <a:p>
            <a:pPr marL="514350" indent="-514350">
              <a:buFont typeface="+mj-lt"/>
              <a:buAutoNum type="alphaUcPeriod"/>
            </a:pPr>
            <a:r>
              <a:rPr lang="en-GB" dirty="0"/>
              <a:t>His brothers or sisters</a:t>
            </a:r>
            <a:endParaRPr lang="en-US" dirty="0"/>
          </a:p>
          <a:p>
            <a:pPr marL="514350" indent="-514350">
              <a:buFont typeface="+mj-lt"/>
              <a:buAutoNum type="alphaUcPeriod"/>
            </a:pPr>
            <a:r>
              <a:rPr lang="en-GB" dirty="0"/>
              <a:t>His grandparents</a:t>
            </a:r>
            <a:endParaRPr lang="en-US" dirty="0"/>
          </a:p>
          <a:p>
            <a:pPr marL="514350" indent="-514350">
              <a:buFont typeface="+mj-lt"/>
              <a:buAutoNum type="alphaUcPeriod"/>
            </a:pPr>
            <a:r>
              <a:rPr lang="en-GB" dirty="0"/>
              <a:t>His aunts, uncles and cousins</a:t>
            </a:r>
            <a:endParaRPr lang="en-US" dirty="0"/>
          </a:p>
          <a:p>
            <a:pPr marL="514350" indent="-514350">
              <a:buFont typeface="+mj-lt"/>
              <a:buAutoNum type="alphaUcPeriod"/>
            </a:pPr>
            <a:r>
              <a:rPr lang="en-GB" dirty="0"/>
              <a:t>His adult friends from Devon</a:t>
            </a:r>
            <a:endParaRPr lang="en-US" dirty="0"/>
          </a:p>
          <a:p>
            <a:pPr marL="514350" indent="-514350">
              <a:buFont typeface="+mj-lt"/>
              <a:buAutoNum type="alphaUcPeriod"/>
            </a:pPr>
            <a:r>
              <a:rPr lang="en-GB" dirty="0"/>
              <a:t>His parents’ friends</a:t>
            </a:r>
            <a:endParaRPr lang="en-US" dirty="0"/>
          </a:p>
          <a:p>
            <a:pPr marL="514350" indent="-514350">
              <a:buFont typeface="+mj-lt"/>
              <a:buAutoNum type="alphaUcPeriod"/>
            </a:pPr>
            <a:r>
              <a:rPr lang="en-GB" dirty="0"/>
              <a:t>Other local people who knew him by sight</a:t>
            </a:r>
            <a:endParaRPr lang="en-US" dirty="0"/>
          </a:p>
          <a:p>
            <a:pPr marL="514350" indent="-514350">
              <a:buFont typeface="+mj-lt"/>
              <a:buAutoNum type="alphaUcPeriod"/>
            </a:pPr>
            <a:r>
              <a:rPr lang="en-GB" dirty="0"/>
              <a:t>A local reporter who reported his death</a:t>
            </a:r>
            <a:endParaRPr lang="en-US" dirty="0"/>
          </a:p>
        </p:txBody>
      </p:sp>
      <p:sp>
        <p:nvSpPr>
          <p:cNvPr id="7" name="Down Arrow 19">
            <a:extLst>
              <a:ext uri="{FF2B5EF4-FFF2-40B4-BE49-F238E27FC236}">
                <a16:creationId xmlns:a16="http://schemas.microsoft.com/office/drawing/2014/main" id="{4ED5C479-9174-489B-B249-A7D638825FCE}"/>
              </a:ext>
            </a:extLst>
          </p:cNvPr>
          <p:cNvSpPr/>
          <p:nvPr/>
        </p:nvSpPr>
        <p:spPr>
          <a:xfrm>
            <a:off x="2927648" y="1144169"/>
            <a:ext cx="720080" cy="4941291"/>
          </a:xfrm>
          <a:prstGeom prst="downArrow">
            <a:avLst/>
          </a:prstGeom>
          <a:gradFill>
            <a:gsLst>
              <a:gs pos="0">
                <a:schemeClr val="accent5">
                  <a:lumMod val="5000"/>
                  <a:lumOff val="95000"/>
                </a:schemeClr>
              </a:gs>
              <a:gs pos="23000">
                <a:schemeClr val="accent5">
                  <a:lumMod val="45000"/>
                  <a:lumOff val="55000"/>
                </a:schemeClr>
              </a:gs>
              <a:gs pos="100000">
                <a:schemeClr val="tx2"/>
              </a:gs>
              <a:gs pos="100000">
                <a:schemeClr val="accent5">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5">
            <a:extLst>
              <a:ext uri="{FF2B5EF4-FFF2-40B4-BE49-F238E27FC236}">
                <a16:creationId xmlns:a16="http://schemas.microsoft.com/office/drawing/2014/main" id="{F23F0E64-59BB-4DA9-95E1-233B84172575}"/>
              </a:ext>
            </a:extLst>
          </p:cNvPr>
          <p:cNvGraphicFramePr>
            <a:graphicFrameLocks noGrp="1"/>
          </p:cNvGraphicFramePr>
          <p:nvPr>
            <p:extLst>
              <p:ext uri="{D42A27DB-BD31-4B8C-83A1-F6EECF244321}">
                <p14:modId xmlns:p14="http://schemas.microsoft.com/office/powerpoint/2010/main" val="509585230"/>
              </p:ext>
            </p:extLst>
          </p:nvPr>
        </p:nvGraphicFramePr>
        <p:xfrm>
          <a:off x="767408" y="1144169"/>
          <a:ext cx="1596232" cy="4950948"/>
        </p:xfrm>
        <a:graphic>
          <a:graphicData uri="http://schemas.openxmlformats.org/drawingml/2006/table">
            <a:tbl>
              <a:tblPr>
                <a:tableStyleId>{5C22544A-7EE6-4342-B048-85BDC9FD1C3A}</a:tableStyleId>
              </a:tblPr>
              <a:tblGrid>
                <a:gridCol w="1596232">
                  <a:extLst>
                    <a:ext uri="{9D8B030D-6E8A-4147-A177-3AD203B41FA5}">
                      <a16:colId xmlns:a16="http://schemas.microsoft.com/office/drawing/2014/main" val="1543355308"/>
                    </a:ext>
                  </a:extLst>
                </a:gridCol>
              </a:tblGrid>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Not</a:t>
                      </a:r>
                      <a:r>
                        <a:rPr lang="en-GB" sz="1800" dirty="0">
                          <a:latin typeface="Arial" charset="0"/>
                          <a:ea typeface="Arial" charset="0"/>
                          <a:cs typeface="Arial" charset="0"/>
                        </a:rPr>
                        <a:t> really affected at all</a:t>
                      </a:r>
                    </a:p>
                  </a:txBody>
                  <a:tcPr>
                    <a:solidFill>
                      <a:schemeClr val="accent1">
                        <a:lumMod val="20000"/>
                        <a:lumOff val="80000"/>
                      </a:schemeClr>
                    </a:solidFill>
                  </a:tcPr>
                </a:tc>
                <a:extLst>
                  <a:ext uri="{0D108BD9-81ED-4DB2-BD59-A6C34878D82A}">
                    <a16:rowId xmlns:a16="http://schemas.microsoft.com/office/drawing/2014/main" val="1325466726"/>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latin typeface="Arial" charset="0"/>
                          <a:ea typeface="Arial" charset="0"/>
                          <a:cs typeface="Arial" charset="0"/>
                        </a:rPr>
                        <a:t>Directly but </a:t>
                      </a:r>
                      <a:r>
                        <a:rPr lang="en-GB" sz="1800" b="1" dirty="0">
                          <a:latin typeface="Arial" charset="0"/>
                          <a:ea typeface="Arial" charset="0"/>
                          <a:cs typeface="Arial" charset="0"/>
                        </a:rPr>
                        <a:t>not deeply </a:t>
                      </a:r>
                      <a:r>
                        <a:rPr lang="en-GB" sz="1800" b="0" dirty="0">
                          <a:latin typeface="Arial" charset="0"/>
                          <a:ea typeface="Arial" charset="0"/>
                          <a:cs typeface="Arial" charset="0"/>
                        </a:rPr>
                        <a:t>a</a:t>
                      </a:r>
                      <a:r>
                        <a:rPr lang="en-GB" sz="1800" dirty="0">
                          <a:latin typeface="Arial" charset="0"/>
                          <a:ea typeface="Arial" charset="0"/>
                          <a:cs typeface="Arial" charset="0"/>
                        </a:rPr>
                        <a:t>ffected</a:t>
                      </a:r>
                    </a:p>
                  </a:txBody>
                  <a:tcPr>
                    <a:solidFill>
                      <a:schemeClr val="accent1">
                        <a:lumMod val="40000"/>
                        <a:lumOff val="60000"/>
                      </a:schemeClr>
                    </a:solidFill>
                  </a:tcPr>
                </a:tc>
                <a:extLst>
                  <a:ext uri="{0D108BD9-81ED-4DB2-BD59-A6C34878D82A}">
                    <a16:rowId xmlns:a16="http://schemas.microsoft.com/office/drawing/2014/main" val="3795619322"/>
                  </a:ext>
                </a:extLst>
              </a:tr>
              <a:tr h="1113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latin typeface="Arial" charset="0"/>
                          <a:ea typeface="Arial" charset="0"/>
                          <a:cs typeface="Arial" charset="0"/>
                        </a:rPr>
                        <a:t>Moved</a:t>
                      </a:r>
                      <a:r>
                        <a:rPr lang="en-GB" sz="1800" dirty="0">
                          <a:latin typeface="Arial" charset="0"/>
                          <a:ea typeface="Arial" charset="0"/>
                          <a:cs typeface="Arial" charset="0"/>
                        </a:rPr>
                        <a:t> but </a:t>
                      </a:r>
                      <a:r>
                        <a:rPr lang="en-GB" sz="1800" b="1" dirty="0">
                          <a:latin typeface="Arial" charset="0"/>
                          <a:ea typeface="Arial" charset="0"/>
                          <a:cs typeface="Arial" charset="0"/>
                        </a:rPr>
                        <a:t>not</a:t>
                      </a:r>
                      <a:r>
                        <a:rPr lang="en-GB" sz="1800" dirty="0">
                          <a:latin typeface="Arial" charset="0"/>
                          <a:ea typeface="Arial" charset="0"/>
                          <a:cs typeface="Arial" charset="0"/>
                        </a:rPr>
                        <a:t> directly affected</a:t>
                      </a:r>
                    </a:p>
                  </a:txBody>
                  <a:tcPr>
                    <a:solidFill>
                      <a:schemeClr val="accent1">
                        <a:lumMod val="60000"/>
                        <a:lumOff val="40000"/>
                      </a:schemeClr>
                    </a:solidFill>
                  </a:tcPr>
                </a:tc>
                <a:extLst>
                  <a:ext uri="{0D108BD9-81ED-4DB2-BD59-A6C34878D82A}">
                    <a16:rowId xmlns:a16="http://schemas.microsoft.com/office/drawing/2014/main" val="1575540848"/>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Quite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75000"/>
                      </a:schemeClr>
                    </a:solidFill>
                  </a:tcPr>
                </a:tc>
                <a:extLst>
                  <a:ext uri="{0D108BD9-81ED-4DB2-BD59-A6C34878D82A}">
                    <a16:rowId xmlns:a16="http://schemas.microsoft.com/office/drawing/2014/main" val="2614223341"/>
                  </a:ext>
                </a:extLst>
              </a:tr>
              <a:tr h="9047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charset="0"/>
                          <a:ea typeface="Arial" charset="0"/>
                          <a:cs typeface="Arial" charset="0"/>
                        </a:rPr>
                        <a:t>Most deeply </a:t>
                      </a:r>
                      <a:r>
                        <a:rPr lang="en-GB" sz="1800" b="0" dirty="0">
                          <a:solidFill>
                            <a:schemeClr val="bg1"/>
                          </a:solidFill>
                          <a:latin typeface="Arial" charset="0"/>
                          <a:ea typeface="Arial" charset="0"/>
                          <a:cs typeface="Arial" charset="0"/>
                        </a:rPr>
                        <a:t>a</a:t>
                      </a:r>
                      <a:r>
                        <a:rPr lang="en-GB" sz="1800" dirty="0">
                          <a:solidFill>
                            <a:schemeClr val="bg1"/>
                          </a:solidFill>
                          <a:latin typeface="Arial" charset="0"/>
                          <a:ea typeface="Arial" charset="0"/>
                          <a:cs typeface="Arial" charset="0"/>
                        </a:rPr>
                        <a:t>ffected</a:t>
                      </a:r>
                    </a:p>
                  </a:txBody>
                  <a:tcPr>
                    <a:solidFill>
                      <a:schemeClr val="accent1">
                        <a:lumMod val="50000"/>
                      </a:schemeClr>
                    </a:solidFill>
                  </a:tcPr>
                </a:tc>
                <a:extLst>
                  <a:ext uri="{0D108BD9-81ED-4DB2-BD59-A6C34878D82A}">
                    <a16:rowId xmlns:a16="http://schemas.microsoft.com/office/drawing/2014/main" val="1345532411"/>
                  </a:ext>
                </a:extLst>
              </a:tr>
            </a:tbl>
          </a:graphicData>
        </a:graphic>
      </p:graphicFrame>
      <p:sp>
        <p:nvSpPr>
          <p:cNvPr id="9" name="TextBox 8">
            <a:extLst>
              <a:ext uri="{FF2B5EF4-FFF2-40B4-BE49-F238E27FC236}">
                <a16:creationId xmlns:a16="http://schemas.microsoft.com/office/drawing/2014/main" id="{D72E0B70-71EC-4561-A39D-FD72617607E1}"/>
              </a:ext>
            </a:extLst>
          </p:cNvPr>
          <p:cNvSpPr txBox="1"/>
          <p:nvPr/>
        </p:nvSpPr>
        <p:spPr>
          <a:xfrm>
            <a:off x="9192344" y="1144169"/>
            <a:ext cx="2451152" cy="4524315"/>
          </a:xfrm>
          <a:prstGeom prst="rect">
            <a:avLst/>
          </a:prstGeom>
          <a:solidFill>
            <a:schemeClr val="accent5">
              <a:lumMod val="40000"/>
              <a:lumOff val="60000"/>
            </a:schemeClr>
          </a:solidFill>
          <a:ln w="3175">
            <a:noFill/>
          </a:ln>
        </p:spPr>
        <p:txBody>
          <a:bodyPr wrap="square" rtlCol="0">
            <a:spAutoFit/>
          </a:bodyPr>
          <a:lstStyle/>
          <a:p>
            <a:r>
              <a:rPr lang="en-GB" dirty="0">
                <a:latin typeface="Arial" charset="0"/>
                <a:ea typeface="Arial" charset="0"/>
                <a:cs typeface="Arial" charset="0"/>
              </a:rPr>
              <a:t>Here is a list of people who might be affected by the death of Corporal </a:t>
            </a:r>
            <a:r>
              <a:rPr lang="en-GB" dirty="0" err="1">
                <a:latin typeface="Arial" charset="0"/>
                <a:ea typeface="Arial" charset="0"/>
                <a:cs typeface="Arial" charset="0"/>
              </a:rPr>
              <a:t>Belsay</a:t>
            </a:r>
            <a:r>
              <a:rPr lang="en-GB" dirty="0">
                <a:latin typeface="Arial" charset="0"/>
                <a:ea typeface="Arial" charset="0"/>
                <a:cs typeface="Arial" charset="0"/>
              </a:rPr>
              <a:t>. </a:t>
            </a:r>
          </a:p>
          <a:p>
            <a:endParaRPr lang="en-GB" dirty="0">
              <a:latin typeface="Arial" charset="0"/>
              <a:ea typeface="Arial" charset="0"/>
              <a:cs typeface="Arial" charset="0"/>
            </a:endParaRPr>
          </a:p>
          <a:p>
            <a:r>
              <a:rPr lang="en-GB" dirty="0">
                <a:latin typeface="Arial" charset="0"/>
                <a:ea typeface="Arial" charset="0"/>
                <a:cs typeface="Arial" charset="0"/>
              </a:rPr>
              <a:t>Mark on the impact scale (Resource sheet 3.1B), with a letter or by drawing a line, how affected you think they would be. (You have no evidence for this – only your common sense as a human being.) </a:t>
            </a:r>
          </a:p>
        </p:txBody>
      </p:sp>
      <p:sp>
        <p:nvSpPr>
          <p:cNvPr id="3" name="Slide Number Placeholder 2">
            <a:extLst>
              <a:ext uri="{FF2B5EF4-FFF2-40B4-BE49-F238E27FC236}">
                <a16:creationId xmlns:a16="http://schemas.microsoft.com/office/drawing/2014/main" id="{543C7D43-7439-E749-8B56-02B4838A183D}"/>
              </a:ext>
            </a:extLst>
          </p:cNvPr>
          <p:cNvSpPr>
            <a:spLocks noGrp="1"/>
          </p:cNvSpPr>
          <p:nvPr>
            <p:ph type="sldNum" sz="quarter" idx="12"/>
          </p:nvPr>
        </p:nvSpPr>
        <p:spPr/>
        <p:txBody>
          <a:bodyPr/>
          <a:lstStyle/>
          <a:p>
            <a:fld id="{91DB7F08-A76A-C04F-AC2D-B8A23795015F}" type="slidenum">
              <a:rPr lang="en-US" smtClean="0"/>
              <a:pPr/>
              <a:t>7</a:t>
            </a:fld>
            <a:endParaRPr lang="en-US"/>
          </a:p>
        </p:txBody>
      </p:sp>
    </p:spTree>
    <p:extLst>
      <p:ext uri="{BB962C8B-B14F-4D97-AF65-F5344CB8AC3E}">
        <p14:creationId xmlns:p14="http://schemas.microsoft.com/office/powerpoint/2010/main" val="168153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3594E3-B7E3-8049-920A-4556957AB154}"/>
              </a:ext>
            </a:extLst>
          </p:cNvPr>
          <p:cNvPicPr>
            <a:picLocks noChangeAspect="1"/>
          </p:cNvPicPr>
          <p:nvPr/>
        </p:nvPicPr>
        <p:blipFill rotWithShape="1">
          <a:blip r:embed="rId3"/>
          <a:srcRect b="3384"/>
          <a:stretch/>
        </p:blipFill>
        <p:spPr>
          <a:xfrm>
            <a:off x="8702625" y="848620"/>
            <a:ext cx="3047788" cy="4428000"/>
          </a:xfrm>
          <a:prstGeom prst="rect">
            <a:avLst/>
          </a:prstGeom>
        </p:spPr>
      </p:pic>
      <p:sp>
        <p:nvSpPr>
          <p:cNvPr id="7" name="Content Placeholder 2"/>
          <p:cNvSpPr>
            <a:spLocks noGrp="1"/>
          </p:cNvSpPr>
          <p:nvPr>
            <p:ph sz="half" idx="1"/>
          </p:nvPr>
        </p:nvSpPr>
        <p:spPr>
          <a:xfrm>
            <a:off x="6250159" y="3062620"/>
            <a:ext cx="2301719" cy="1800200"/>
          </a:xfrm>
        </p:spPr>
        <p:txBody>
          <a:bodyPr>
            <a:normAutofit fontScale="92500" lnSpcReduction="10000"/>
          </a:bodyPr>
          <a:lstStyle/>
          <a:p>
            <a:pPr marL="0" indent="0">
              <a:buNone/>
            </a:pPr>
            <a:r>
              <a:rPr lang="en-GB" b="1" dirty="0"/>
              <a:t>Battle of </a:t>
            </a:r>
            <a:r>
              <a:rPr lang="en-GB" b="1" dirty="0" err="1"/>
              <a:t>Jangjin</a:t>
            </a:r>
            <a:r>
              <a:rPr lang="en-GB" b="1" dirty="0"/>
              <a:t> (</a:t>
            </a:r>
            <a:r>
              <a:rPr lang="en-GB" b="1" dirty="0" err="1"/>
              <a:t>Chosin</a:t>
            </a:r>
            <a:r>
              <a:rPr lang="en-GB" b="1" dirty="0"/>
              <a:t>) Reservoir </a:t>
            </a:r>
            <a:br>
              <a:rPr lang="en-GB" b="1" dirty="0"/>
            </a:br>
            <a:r>
              <a:rPr lang="en-GB" sz="2000" dirty="0"/>
              <a:t>27 November to </a:t>
            </a:r>
            <a:br>
              <a:rPr lang="en-GB" sz="2000" dirty="0"/>
            </a:br>
            <a:r>
              <a:rPr lang="en-GB" sz="2000" dirty="0"/>
              <a:t>13 December 1950</a:t>
            </a:r>
          </a:p>
        </p:txBody>
      </p:sp>
      <p:cxnSp>
        <p:nvCxnSpPr>
          <p:cNvPr id="10" name="Straight Connector 9"/>
          <p:cNvCxnSpPr>
            <a:cxnSpLocks/>
          </p:cNvCxnSpPr>
          <p:nvPr/>
        </p:nvCxnSpPr>
        <p:spPr>
          <a:xfrm flipV="1">
            <a:off x="7754587" y="1262421"/>
            <a:ext cx="2658647" cy="18001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a:off x="10197210" y="1046396"/>
            <a:ext cx="421196"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F7802F9-F401-4145-9672-D82FADC161E0}"/>
              </a:ext>
            </a:extLst>
          </p:cNvPr>
          <p:cNvSpPr>
            <a:spLocks noGrp="1"/>
          </p:cNvSpPr>
          <p:nvPr>
            <p:ph type="sldNum" sz="quarter" idx="12"/>
          </p:nvPr>
        </p:nvSpPr>
        <p:spPr/>
        <p:txBody>
          <a:bodyPr/>
          <a:lstStyle/>
          <a:p>
            <a:fld id="{91DB7F08-A76A-C04F-AC2D-B8A23795015F}" type="slidenum">
              <a:rPr lang="en-US" smtClean="0"/>
              <a:pPr/>
              <a:t>8</a:t>
            </a:fld>
            <a:endParaRPr lang="en-US"/>
          </a:p>
        </p:txBody>
      </p:sp>
      <p:pic>
        <p:nvPicPr>
          <p:cNvPr id="4" name="Picture 3">
            <a:extLst>
              <a:ext uri="{FF2B5EF4-FFF2-40B4-BE49-F238E27FC236}">
                <a16:creationId xmlns:a16="http://schemas.microsoft.com/office/drawing/2014/main" id="{4D818506-3568-1C45-AEA3-3857F213824F}"/>
              </a:ext>
            </a:extLst>
          </p:cNvPr>
          <p:cNvPicPr>
            <a:picLocks noChangeAspect="1"/>
          </p:cNvPicPr>
          <p:nvPr/>
        </p:nvPicPr>
        <p:blipFill>
          <a:blip r:embed="rId4"/>
          <a:stretch>
            <a:fillRect/>
          </a:stretch>
        </p:blipFill>
        <p:spPr>
          <a:xfrm>
            <a:off x="428363" y="848620"/>
            <a:ext cx="5616624" cy="4212468"/>
          </a:xfrm>
          <a:prstGeom prst="rect">
            <a:avLst/>
          </a:prstGeom>
        </p:spPr>
      </p:pic>
    </p:spTree>
    <p:extLst>
      <p:ext uri="{BB962C8B-B14F-4D97-AF65-F5344CB8AC3E}">
        <p14:creationId xmlns:p14="http://schemas.microsoft.com/office/powerpoint/2010/main" val="37474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Battle of </a:t>
            </a:r>
            <a:r>
              <a:rPr lang="en-GB" dirty="0" err="1"/>
              <a:t>Jangjin</a:t>
            </a:r>
            <a:r>
              <a:rPr lang="en-GB" dirty="0"/>
              <a:t> (</a:t>
            </a:r>
            <a:r>
              <a:rPr lang="en-GB" dirty="0" err="1"/>
              <a:t>Chosin</a:t>
            </a:r>
            <a:r>
              <a:rPr lang="en-GB" dirty="0"/>
              <a:t>) Reservoir</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p:cNvSpPr>
            <a:spLocks noChangeArrowheads="1"/>
          </p:cNvSpPr>
          <p:nvPr/>
        </p:nvSpPr>
        <p:spPr bwMode="auto">
          <a:xfrm>
            <a:off x="720001" y="1619999"/>
            <a:ext cx="6167688" cy="4567045"/>
          </a:xfrm>
          <a:prstGeom prst="rect">
            <a:avLst/>
          </a:prstGeom>
          <a:noFill/>
          <a:ln>
            <a:noFill/>
          </a:ln>
        </p:spPr>
        <p:txBody>
          <a:bodyPr lIns="0" tIns="50800" rIns="50800" bIns="50800" anchor="ctr"/>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400050" indent="-400050">
              <a:buFont typeface="Arial" charset="0"/>
              <a:buChar char="•"/>
            </a:pPr>
            <a:r>
              <a:rPr lang="en-GB" sz="2400" dirty="0">
                <a:latin typeface="Arial" charset="0"/>
                <a:ea typeface="Arial" charset="0"/>
                <a:cs typeface="Arial" charset="0"/>
              </a:rPr>
              <a:t>This is the battle where Corporal </a:t>
            </a:r>
            <a:r>
              <a:rPr lang="en-GB" sz="2400" dirty="0" err="1">
                <a:latin typeface="Arial" charset="0"/>
                <a:ea typeface="Arial" charset="0"/>
                <a:cs typeface="Arial" charset="0"/>
              </a:rPr>
              <a:t>Belsay</a:t>
            </a:r>
            <a:r>
              <a:rPr lang="en-GB" sz="2400" dirty="0">
                <a:latin typeface="Arial" charset="0"/>
                <a:ea typeface="Arial" charset="0"/>
                <a:cs typeface="Arial" charset="0"/>
              </a:rPr>
              <a:t> died.</a:t>
            </a:r>
          </a:p>
          <a:p>
            <a:pPr marL="400050" indent="-400050">
              <a:buFont typeface="Arial" charset="0"/>
              <a:buChar char="•"/>
            </a:pPr>
            <a:r>
              <a:rPr lang="en-GB" sz="2400" dirty="0">
                <a:latin typeface="Arial" charset="0"/>
                <a:ea typeface="Arial" charset="0"/>
                <a:cs typeface="Arial" charset="0"/>
              </a:rPr>
              <a:t>British troops were supporting their US and South Korean allies. </a:t>
            </a:r>
          </a:p>
          <a:p>
            <a:pPr marL="400050" indent="-400050">
              <a:buFont typeface="Arial" charset="0"/>
              <a:buChar char="•"/>
            </a:pPr>
            <a:r>
              <a:rPr lang="en-GB" sz="2400" dirty="0">
                <a:latin typeface="Arial" charset="0"/>
                <a:ea typeface="Arial" charset="0"/>
                <a:cs typeface="Arial" charset="0"/>
              </a:rPr>
              <a:t>United Nations forces had been advancing towards the Yalu River (the border with China) when they were forced back in dreadful winter conditions by Chinese communist forces who had entered the war for the first time. </a:t>
            </a:r>
          </a:p>
          <a:p>
            <a:pPr marL="400050" indent="-400050">
              <a:buFont typeface="Arial" charset="0"/>
              <a:buChar char="•"/>
            </a:pPr>
            <a:r>
              <a:rPr lang="en-GB" sz="2400" dirty="0">
                <a:latin typeface="Arial" charset="0"/>
                <a:ea typeface="Arial" charset="0"/>
                <a:cs typeface="Arial" charset="0"/>
              </a:rPr>
              <a:t>Watch the video on the right to find out more about this battle. </a:t>
            </a:r>
          </a:p>
          <a:p>
            <a:pPr marL="400050" indent="-400050"/>
            <a:endParaRPr lang="en-GB" sz="2400" dirty="0"/>
          </a:p>
        </p:txBody>
      </p:sp>
      <p:pic>
        <p:nvPicPr>
          <p:cNvPr id="5" name="Picture 4">
            <a:extLst>
              <a:ext uri="{FF2B5EF4-FFF2-40B4-BE49-F238E27FC236}">
                <a16:creationId xmlns:a16="http://schemas.microsoft.com/office/drawing/2014/main" id="{80384689-0840-4DEF-9166-FC4DB8040964}"/>
              </a:ext>
            </a:extLst>
          </p:cNvPr>
          <p:cNvPicPr/>
          <p:nvPr/>
        </p:nvPicPr>
        <p:blipFill>
          <a:blip r:embed="rId3">
            <a:extLst>
              <a:ext uri="{28A0092B-C50C-407E-A947-70E740481C1C}">
                <a14:useLocalDpi xmlns:a14="http://schemas.microsoft.com/office/drawing/2010/main" val="0"/>
              </a:ext>
            </a:extLst>
          </a:blip>
          <a:stretch>
            <a:fillRect/>
          </a:stretch>
        </p:blipFill>
        <p:spPr>
          <a:xfrm>
            <a:off x="7086944" y="1528950"/>
            <a:ext cx="4824536" cy="2956413"/>
          </a:xfrm>
          <a:prstGeom prst="rect">
            <a:avLst/>
          </a:prstGeom>
        </p:spPr>
      </p:pic>
      <p:sp>
        <p:nvSpPr>
          <p:cNvPr id="6" name="Rectangle 5">
            <a:extLst>
              <a:ext uri="{FF2B5EF4-FFF2-40B4-BE49-F238E27FC236}">
                <a16:creationId xmlns:a16="http://schemas.microsoft.com/office/drawing/2014/main" id="{507600C3-3F14-4DCF-AB56-FA98CC8F9EAF}"/>
              </a:ext>
            </a:extLst>
          </p:cNvPr>
          <p:cNvSpPr/>
          <p:nvPr/>
        </p:nvSpPr>
        <p:spPr>
          <a:xfrm>
            <a:off x="7014936" y="4581886"/>
            <a:ext cx="5054352" cy="830997"/>
          </a:xfrm>
          <a:prstGeom prst="rect">
            <a:avLst/>
          </a:prstGeom>
        </p:spPr>
        <p:txBody>
          <a:bodyPr wrap="square">
            <a:spAutoFit/>
          </a:bodyPr>
          <a:lstStyle/>
          <a:p>
            <a:r>
              <a:rPr lang="en-GB" sz="1600" dirty="0">
                <a:latin typeface="Arial" charset="0"/>
                <a:ea typeface="Arial" charset="0"/>
                <a:cs typeface="Arial" charset="0"/>
              </a:rPr>
              <a:t>Extract from a documentary, </a:t>
            </a:r>
            <a:r>
              <a:rPr lang="en-GB" sz="1600" i="1" dirty="0">
                <a:latin typeface="Arial" charset="0"/>
                <a:ea typeface="Arial" charset="0"/>
                <a:cs typeface="Arial" charset="0"/>
              </a:rPr>
              <a:t>Korea The Never-Ending War,</a:t>
            </a:r>
            <a:r>
              <a:rPr lang="en-GB" sz="1600" dirty="0">
                <a:latin typeface="Arial" charset="0"/>
                <a:ea typeface="Arial" charset="0"/>
                <a:cs typeface="Arial" charset="0"/>
              </a:rPr>
              <a:t> also shown by the BBC in 2019 </a:t>
            </a:r>
            <a:br>
              <a:rPr lang="en-GB" sz="1600" dirty="0">
                <a:latin typeface="Arial" charset="0"/>
                <a:ea typeface="Arial" charset="0"/>
                <a:cs typeface="Arial" charset="0"/>
              </a:rPr>
            </a:br>
            <a:r>
              <a:rPr lang="en-GB" sz="1600" dirty="0">
                <a:latin typeface="Arial" charset="0"/>
                <a:ea typeface="Arial" charset="0"/>
                <a:cs typeface="Arial" charset="0"/>
              </a:rPr>
              <a:t>(50’33” to 57’22”)</a:t>
            </a:r>
          </a:p>
        </p:txBody>
      </p:sp>
      <p:sp>
        <p:nvSpPr>
          <p:cNvPr id="3" name="Slide Number Placeholder 2">
            <a:extLst>
              <a:ext uri="{FF2B5EF4-FFF2-40B4-BE49-F238E27FC236}">
                <a16:creationId xmlns:a16="http://schemas.microsoft.com/office/drawing/2014/main" id="{9CDB953B-234E-394B-BC08-50ECCB16D1E0}"/>
              </a:ext>
            </a:extLst>
          </p:cNvPr>
          <p:cNvSpPr>
            <a:spLocks noGrp="1"/>
          </p:cNvSpPr>
          <p:nvPr>
            <p:ph type="sldNum" sz="quarter" idx="12"/>
          </p:nvPr>
        </p:nvSpPr>
        <p:spPr/>
        <p:txBody>
          <a:bodyPr/>
          <a:lstStyle/>
          <a:p>
            <a:fld id="{91DB7F08-A76A-C04F-AC2D-B8A23795015F}" type="slidenum">
              <a:rPr lang="en-US" smtClean="0"/>
              <a:pPr/>
              <a:t>9</a:t>
            </a:fld>
            <a:endParaRPr lang="en-US"/>
          </a:p>
        </p:txBody>
      </p:sp>
      <p:sp>
        <p:nvSpPr>
          <p:cNvPr id="7" name="Action Button: Forward or Next 6">
            <a:hlinkClick r:id="rId4" highlightClick="1"/>
            <a:extLst>
              <a:ext uri="{FF2B5EF4-FFF2-40B4-BE49-F238E27FC236}">
                <a16:creationId xmlns:a16="http://schemas.microsoft.com/office/drawing/2014/main" id="{FDAEA0E9-CB1C-1645-A4F5-4D6CC705BD58}"/>
              </a:ext>
            </a:extLst>
          </p:cNvPr>
          <p:cNvSpPr/>
          <p:nvPr/>
        </p:nvSpPr>
        <p:spPr>
          <a:xfrm>
            <a:off x="9020904" y="2457332"/>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29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4681</TotalTime>
  <Words>1964</Words>
  <Application>Microsoft Office PowerPoint</Application>
  <PresentationFormat>Widescreen</PresentationFormat>
  <Paragraphs>270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Enquiry 3:  Impact and memory How has  the  Korean War been remembered?  </vt:lpstr>
      <vt:lpstr>Enquiry overview:  How has  the Korean War been remembered? </vt:lpstr>
      <vt:lpstr>Lesson 3.1 Overview</vt:lpstr>
      <vt:lpstr>The home village of Corporal Belsay </vt:lpstr>
      <vt:lpstr>The memorial to Corporal Belsay </vt:lpstr>
      <vt:lpstr>The death of Corporal Belsay </vt:lpstr>
      <vt:lpstr>Who would have been most deeply affected by the death of Corporal Belsay? </vt:lpstr>
      <vt:lpstr>PowerPoint Presentation</vt:lpstr>
      <vt:lpstr>Battle of Jangjin (Chosin) Reservoir </vt:lpstr>
      <vt:lpstr>Who would probably have been most deeply affected by fighting conditions at the Battle of Jangjin (Chosin) Reservoir? </vt:lpstr>
      <vt:lpstr>PowerPoint Presentation</vt:lpstr>
      <vt:lpstr>The No Gun Ri Incident </vt:lpstr>
      <vt:lpstr>Who would probably have been most deeply affected by the No Gun Ri Incident at the time it happened in July 1950 and immediately afterwards? </vt:lpstr>
      <vt:lpstr>In terms of casualties, which countries were most deeply affected by the Korean War between 1950 and 1953?  </vt:lpstr>
      <vt:lpstr>Casualties of the Korean War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159</cp:revision>
  <dcterms:created xsi:type="dcterms:W3CDTF">2020-03-11T22:57:07Z</dcterms:created>
  <dcterms:modified xsi:type="dcterms:W3CDTF">2020-06-26T16:16:08Z</dcterms:modified>
</cp:coreProperties>
</file>