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sldIdLst>
    <p:sldId id="280" r:id="rId2"/>
    <p:sldId id="281" r:id="rId3"/>
    <p:sldId id="282"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m Belben" initials="J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25"/>
    <p:restoredTop sz="78695" autoAdjust="0"/>
  </p:normalViewPr>
  <p:slideViewPr>
    <p:cSldViewPr snapToGrid="0" snapToObjects="1">
      <p:cViewPr varScale="1">
        <p:scale>
          <a:sx n="52" d="100"/>
          <a:sy n="52" d="100"/>
        </p:scale>
        <p:origin x="896"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DCD6AE-0980-1545-A707-1D7C08C627CC}" type="datetimeFigureOut">
              <a:rPr lang="en-US" smtClean="0"/>
              <a:t>6/26/2020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B93A2A-0A60-9E4C-B30E-C3D88B0E381D}" type="slidenum">
              <a:rPr lang="en-US" smtClean="0"/>
              <a:t>‹#›</a:t>
            </a:fld>
            <a:endParaRPr lang="en-US"/>
          </a:p>
        </p:txBody>
      </p:sp>
    </p:spTree>
    <p:extLst>
      <p:ext uri="{BB962C8B-B14F-4D97-AF65-F5344CB8AC3E}">
        <p14:creationId xmlns:p14="http://schemas.microsoft.com/office/powerpoint/2010/main" val="1982061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Image: Public domain/United Nations https://commons.wikimedia.org/wiki/File:Flag_of_the_United_Nations.svg</a:t>
            </a:r>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1</a:t>
            </a:fld>
            <a:endParaRPr lang="en-US"/>
          </a:p>
        </p:txBody>
      </p:sp>
    </p:spTree>
    <p:extLst>
      <p:ext uri="{BB962C8B-B14F-4D97-AF65-F5344CB8AC3E}">
        <p14:creationId xmlns:p14="http://schemas.microsoft.com/office/powerpoint/2010/main" val="719645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Left: Public domain https://commons.wikimedia.org/wiki/File:Black_Watch.jpg</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Right: https://www.waymarking.com/waymarks/WMTPVH_Korean_War_Inscription_On_WWI_Memorial_Halifax_UK</a:t>
            </a:r>
          </a:p>
          <a:p>
            <a:endParaRPr lang="en-US" dirty="0"/>
          </a:p>
          <a:p>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2</a:t>
            </a:fld>
            <a:endParaRPr lang="en-US"/>
          </a:p>
        </p:txBody>
      </p:sp>
    </p:spTree>
    <p:extLst>
      <p:ext uri="{BB962C8B-B14F-4D97-AF65-F5344CB8AC3E}">
        <p14:creationId xmlns:p14="http://schemas.microsoft.com/office/powerpoint/2010/main" val="2114494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3964172" y="6356350"/>
            <a:ext cx="4637568" cy="365125"/>
          </a:xfrm>
          <a:prstGeom prst="rect">
            <a:avLst/>
          </a:prstGeom>
        </p:spPr>
        <p:txBody>
          <a:bodyPr/>
          <a:lstStyle>
            <a:lvl1pPr algn="ctr">
              <a:defRPr>
                <a:latin typeface="Arial" panose="020B0604020202020204" pitchFamily="34" charset="0"/>
                <a:cs typeface="Arial" panose="020B0604020202020204" pitchFamily="34" charset="0"/>
              </a:defRPr>
            </a:lvl1pPr>
          </a:lstStyle>
          <a:p>
            <a:fld id="{91DB7F08-A76A-C04F-AC2D-B8A23795015F}" type="slidenum">
              <a:rPr lang="en-US" smtClean="0"/>
              <a:pPr/>
              <a:t>‹#›</a:t>
            </a:fld>
            <a:endParaRPr lang="en-US"/>
          </a:p>
        </p:txBody>
      </p:sp>
      <p:sp>
        <p:nvSpPr>
          <p:cNvPr id="7" name="Title Placeholder 1"/>
          <p:cNvSpPr>
            <a:spLocks noGrp="1"/>
          </p:cNvSpPr>
          <p:nvPr>
            <p:ph type="title"/>
          </p:nvPr>
        </p:nvSpPr>
        <p:spPr>
          <a:xfrm>
            <a:off x="720000" y="360000"/>
            <a:ext cx="10515600" cy="1325563"/>
          </a:xfrm>
          <a:prstGeom prst="rect">
            <a:avLst/>
          </a:prstGeom>
        </p:spPr>
        <p:txBody>
          <a:bodyPr vert="horz" lIns="0" tIns="0" rIns="0" bIns="0" rtlCol="0" anchor="t" anchorCtr="0">
            <a:normAutofit/>
          </a:bodyPr>
          <a:lstStyle/>
          <a:p>
            <a:r>
              <a:rPr lang="en-US" dirty="0"/>
              <a:t>Click to edit Master title style</a:t>
            </a:r>
          </a:p>
        </p:txBody>
      </p:sp>
      <p:sp>
        <p:nvSpPr>
          <p:cNvPr id="8" name="Text Placeholder 2"/>
          <p:cNvSpPr>
            <a:spLocks noGrp="1"/>
          </p:cNvSpPr>
          <p:nvPr>
            <p:ph idx="1"/>
          </p:nvPr>
        </p:nvSpPr>
        <p:spPr>
          <a:xfrm>
            <a:off x="720000" y="1620000"/>
            <a:ext cx="10515600" cy="4351338"/>
          </a:xfrm>
          <a:prstGeom prst="rect">
            <a:avLst/>
          </a:prstGeom>
        </p:spPr>
        <p:txBody>
          <a:bodyPr vert="horz" lIns="0" tIns="0" rIns="0" bIns="0" rtlCol="0">
            <a:normAutofit/>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242786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62A55CFA-19C1-4766-B625-9C7B34FF4224}"/>
              </a:ext>
            </a:extLst>
          </p:cNvPr>
          <p:cNvSpPr txBox="1"/>
          <p:nvPr userDrawn="1"/>
        </p:nvSpPr>
        <p:spPr>
          <a:xfrm>
            <a:off x="140434" y="6394536"/>
            <a:ext cx="7148946" cy="276999"/>
          </a:xfrm>
          <a:prstGeom prst="rect">
            <a:avLst/>
          </a:prstGeom>
          <a:noFill/>
        </p:spPr>
        <p:txBody>
          <a:bodyPr wrap="square" rtlCol="0">
            <a:spAutoFit/>
          </a:bodyPr>
          <a:lstStyle/>
          <a:p>
            <a:r>
              <a:rPr lang="en-US" sz="1200" dirty="0">
                <a:latin typeface="Arial Rounded MT" charset="0"/>
                <a:ea typeface="Arial Rounded MT" charset="0"/>
                <a:cs typeface="Arial Rounded MT" charset="0"/>
              </a:rPr>
              <a:t>Exploring and Teaching the Korean War </a:t>
            </a:r>
            <a:r>
              <a:rPr lang="en-US" sz="1200" dirty="0">
                <a:solidFill>
                  <a:schemeClr val="accent5">
                    <a:lumMod val="75000"/>
                  </a:schemeClr>
                </a:solidFill>
                <a:latin typeface="Arial Rounded MT" charset="0"/>
                <a:ea typeface="Arial Rounded MT" charset="0"/>
                <a:cs typeface="Arial Rounded MT" charset="0"/>
              </a:rPr>
              <a:t>| Lesson 3.2</a:t>
            </a:r>
          </a:p>
        </p:txBody>
      </p:sp>
      <p:pic>
        <p:nvPicPr>
          <p:cNvPr id="8" name="Picture 7">
            <a:extLst>
              <a:ext uri="{FF2B5EF4-FFF2-40B4-BE49-F238E27FC236}">
                <a16:creationId xmlns:a16="http://schemas.microsoft.com/office/drawing/2014/main" id="{4D5294E6-D97D-4975-BA83-6E167677D1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97553" y="6155943"/>
            <a:ext cx="1244600" cy="413502"/>
          </a:xfrm>
          <a:prstGeom prst="rect">
            <a:avLst/>
          </a:prstGeom>
        </p:spPr>
      </p:pic>
      <p:pic>
        <p:nvPicPr>
          <p:cNvPr id="9" name="Picture 8">
            <a:extLst>
              <a:ext uri="{FF2B5EF4-FFF2-40B4-BE49-F238E27FC236}">
                <a16:creationId xmlns:a16="http://schemas.microsoft.com/office/drawing/2014/main" id="{2964E386-5C5D-4D8D-9744-182699CB0F8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94553" y="5794901"/>
            <a:ext cx="1205442" cy="850900"/>
          </a:xfrm>
          <a:prstGeom prst="rect">
            <a:avLst/>
          </a:prstGeom>
        </p:spPr>
      </p:pic>
      <p:sp>
        <p:nvSpPr>
          <p:cNvPr id="10" name="Rectangle 9"/>
          <p:cNvSpPr/>
          <p:nvPr userDrawn="1"/>
        </p:nvSpPr>
        <p:spPr>
          <a:xfrm>
            <a:off x="0" y="6729881"/>
            <a:ext cx="12192000" cy="13349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73567" y="5828033"/>
            <a:ext cx="814552" cy="814552"/>
          </a:xfrm>
          <a:prstGeom prst="rect">
            <a:avLst/>
          </a:prstGeom>
        </p:spPr>
      </p:pic>
      <p:sp>
        <p:nvSpPr>
          <p:cNvPr id="12" name="Slide Number Placeholder 5">
            <a:extLst>
              <a:ext uri="{FF2B5EF4-FFF2-40B4-BE49-F238E27FC236}">
                <a16:creationId xmlns:a16="http://schemas.microsoft.com/office/drawing/2014/main" id="{28B36B54-0331-3045-A320-2AA9650DAAA0}"/>
              </a:ext>
            </a:extLst>
          </p:cNvPr>
          <p:cNvSpPr>
            <a:spLocks noGrp="1"/>
          </p:cNvSpPr>
          <p:nvPr>
            <p:ph type="sldNum" sz="quarter" idx="4"/>
          </p:nvPr>
        </p:nvSpPr>
        <p:spPr>
          <a:xfrm>
            <a:off x="3964172" y="6356350"/>
            <a:ext cx="4637568" cy="365125"/>
          </a:xfrm>
          <a:prstGeom prst="rect">
            <a:avLst/>
          </a:prstGeom>
        </p:spPr>
        <p:txBody>
          <a:bodyPr/>
          <a:lstStyle>
            <a:lvl1pPr algn="ctr">
              <a:defRPr>
                <a:latin typeface="Arial" panose="020B0604020202020204" pitchFamily="34" charset="0"/>
                <a:cs typeface="Arial" panose="020B0604020202020204" pitchFamily="34" charset="0"/>
              </a:defRPr>
            </a:lvl1pPr>
          </a:lstStyle>
          <a:p>
            <a:fld id="{91DB7F08-A76A-C04F-AC2D-B8A23795015F}" type="slidenum">
              <a:rPr lang="en-US" smtClean="0"/>
              <a:pPr/>
              <a:t>‹#›</a:t>
            </a:fld>
            <a:endParaRPr lang="en-US"/>
          </a:p>
        </p:txBody>
      </p:sp>
    </p:spTree>
    <p:extLst>
      <p:ext uri="{BB962C8B-B14F-4D97-AF65-F5344CB8AC3E}">
        <p14:creationId xmlns:p14="http://schemas.microsoft.com/office/powerpoint/2010/main" val="1267814424"/>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3752D0-8797-AA4D-BA57-5AE997D6D233}"/>
              </a:ext>
            </a:extLst>
          </p:cNvPr>
          <p:cNvSpPr>
            <a:spLocks noGrp="1"/>
          </p:cNvSpPr>
          <p:nvPr>
            <p:ph type="sldNum" sz="quarter" idx="12"/>
          </p:nvPr>
        </p:nvSpPr>
        <p:spPr/>
        <p:txBody>
          <a:bodyPr/>
          <a:lstStyle/>
          <a:p>
            <a:fld id="{91DB7F08-A76A-C04F-AC2D-B8A23795015F}" type="slidenum">
              <a:rPr lang="en-US" smtClean="0"/>
              <a:pPr/>
              <a:t>1</a:t>
            </a:fld>
            <a:endParaRPr lang="en-US"/>
          </a:p>
        </p:txBody>
      </p:sp>
      <p:sp>
        <p:nvSpPr>
          <p:cNvPr id="3" name="Rectangle 2">
            <a:extLst>
              <a:ext uri="{FF2B5EF4-FFF2-40B4-BE49-F238E27FC236}">
                <a16:creationId xmlns:a16="http://schemas.microsoft.com/office/drawing/2014/main" id="{96934309-0E4A-418D-AEA3-161C87EED0F4}"/>
              </a:ext>
            </a:extLst>
          </p:cNvPr>
          <p:cNvSpPr/>
          <p:nvPr/>
        </p:nvSpPr>
        <p:spPr>
          <a:xfrm>
            <a:off x="720000" y="360000"/>
            <a:ext cx="11290105" cy="1292662"/>
          </a:xfrm>
          <a:prstGeom prst="rect">
            <a:avLst/>
          </a:prstGeom>
        </p:spPr>
        <p:txBody>
          <a:bodyPr wrap="square" lIns="0" tIns="0" rIns="0" bIns="0">
            <a:spAutoFit/>
          </a:bodyPr>
          <a:lstStyle/>
          <a:p>
            <a:r>
              <a:rPr lang="en-GB" b="1" dirty="0">
                <a:solidFill>
                  <a:schemeClr val="accent5">
                    <a:lumMod val="75000"/>
                  </a:schemeClr>
                </a:solidFill>
              </a:rPr>
              <a:t>Resource sheet 3.2B</a:t>
            </a:r>
          </a:p>
          <a:p>
            <a:r>
              <a:rPr lang="en-GB" sz="2400" b="1" dirty="0"/>
              <a:t>Why did some British military veterans forget the Korean war between 1953 and the 1970s? Evidence cards</a:t>
            </a:r>
            <a:endParaRPr lang="en-GB" sz="2400" dirty="0"/>
          </a:p>
          <a:p>
            <a:r>
              <a:rPr lang="en-GB" b="1" dirty="0">
                <a:solidFill>
                  <a:schemeClr val="accent5">
                    <a:lumMod val="75000"/>
                  </a:schemeClr>
                </a:solidFill>
              </a:rPr>
              <a:t> </a:t>
            </a:r>
            <a:endParaRPr lang="en-GB" dirty="0"/>
          </a:p>
        </p:txBody>
      </p:sp>
      <p:sp>
        <p:nvSpPr>
          <p:cNvPr id="10" name="Rectangle 9">
            <a:extLst>
              <a:ext uri="{FF2B5EF4-FFF2-40B4-BE49-F238E27FC236}">
                <a16:creationId xmlns:a16="http://schemas.microsoft.com/office/drawing/2014/main" id="{78CB871E-7C33-974B-A9F6-ECA8135A841F}"/>
              </a:ext>
            </a:extLst>
          </p:cNvPr>
          <p:cNvSpPr/>
          <p:nvPr/>
        </p:nvSpPr>
        <p:spPr>
          <a:xfrm>
            <a:off x="5317468" y="1440000"/>
            <a:ext cx="2807485" cy="4278094"/>
          </a:xfrm>
          <a:prstGeom prst="rect">
            <a:avLst/>
          </a:prstGeom>
          <a:solidFill>
            <a:schemeClr val="tx2">
              <a:lumMod val="40000"/>
              <a:lumOff val="60000"/>
            </a:schemeClr>
          </a:solidFill>
          <a:ln>
            <a:noFill/>
          </a:ln>
        </p:spPr>
        <p:txBody>
          <a:bodyPr wrap="square">
            <a:spAutoFit/>
          </a:bodyPr>
          <a:lstStyle/>
          <a:p>
            <a:r>
              <a:rPr lang="en-GB" sz="1600" dirty="0">
                <a:latin typeface="Arial" charset="0"/>
                <a:ea typeface="Arial" charset="0"/>
                <a:cs typeface="Arial" charset="0"/>
              </a:rPr>
              <a:t>B. </a:t>
            </a:r>
          </a:p>
          <a:p>
            <a:r>
              <a:rPr lang="en-GB" sz="1600" i="1" dirty="0">
                <a:latin typeface="Arial" charset="0"/>
                <a:ea typeface="Arial" charset="0"/>
                <a:cs typeface="Arial" charset="0"/>
              </a:rPr>
              <a:t>‘Everything and everybody connected with... Korea just simply sank out of sight. Years went by during which time I never met anyone who had served in Korea. There were no books in the library and no films about Korea. There was nothing. It was as though it – the Korean War –had never happened. A truly forgotten war.’ </a:t>
            </a:r>
            <a:r>
              <a:rPr lang="en-GB" sz="1600" dirty="0">
                <a:latin typeface="Arial" charset="0"/>
                <a:ea typeface="Arial" charset="0"/>
                <a:cs typeface="Arial" charset="0"/>
              </a:rPr>
              <a:t>Veteran Ron </a:t>
            </a:r>
            <a:r>
              <a:rPr lang="en-GB" sz="1600" dirty="0" err="1">
                <a:latin typeface="Arial" charset="0"/>
                <a:ea typeface="Arial" charset="0"/>
                <a:cs typeface="Arial" charset="0"/>
              </a:rPr>
              <a:t>Larby</a:t>
            </a:r>
            <a:r>
              <a:rPr lang="en-GB" sz="1600" dirty="0">
                <a:latin typeface="Arial" charset="0"/>
                <a:ea typeface="Arial" charset="0"/>
                <a:cs typeface="Arial" charset="0"/>
              </a:rPr>
              <a:t> in 1993, talking about the 1950s and afterwards in Britain. </a:t>
            </a:r>
          </a:p>
          <a:p>
            <a:endParaRPr lang="en-GB" sz="1600" dirty="0">
              <a:latin typeface="Arial" charset="0"/>
              <a:ea typeface="Arial" charset="0"/>
              <a:cs typeface="Arial" charset="0"/>
            </a:endParaRPr>
          </a:p>
        </p:txBody>
      </p:sp>
      <p:sp>
        <p:nvSpPr>
          <p:cNvPr id="11" name="Rectangle 10">
            <a:extLst>
              <a:ext uri="{FF2B5EF4-FFF2-40B4-BE49-F238E27FC236}">
                <a16:creationId xmlns:a16="http://schemas.microsoft.com/office/drawing/2014/main" id="{2A8AF21E-8778-B343-9B00-2B6030DF804B}"/>
              </a:ext>
            </a:extLst>
          </p:cNvPr>
          <p:cNvSpPr/>
          <p:nvPr/>
        </p:nvSpPr>
        <p:spPr>
          <a:xfrm>
            <a:off x="720000" y="1440000"/>
            <a:ext cx="4392488" cy="4278094"/>
          </a:xfrm>
          <a:prstGeom prst="rect">
            <a:avLst/>
          </a:prstGeom>
          <a:gradFill flip="none" rotWithShape="1">
            <a:gsLst>
              <a:gs pos="0">
                <a:schemeClr val="accent5">
                  <a:lumMod val="0"/>
                  <a:lumOff val="100000"/>
                </a:schemeClr>
              </a:gs>
              <a:gs pos="1000">
                <a:schemeClr val="tx2">
                  <a:lumMod val="60000"/>
                  <a:lumOff val="40000"/>
                </a:schemeClr>
              </a:gs>
              <a:gs pos="100000">
                <a:schemeClr val="accent2">
                  <a:lumMod val="40000"/>
                  <a:lumOff val="60000"/>
                </a:schemeClr>
              </a:gs>
            </a:gsLst>
            <a:path path="circle">
              <a:fillToRect l="50000" t="-80000" r="50000" b="180000"/>
            </a:path>
            <a:tileRect/>
          </a:gradFill>
          <a:ln>
            <a:noFill/>
          </a:ln>
        </p:spPr>
        <p:txBody>
          <a:bodyPr wrap="square">
            <a:noAutofit/>
          </a:bodyPr>
          <a:lstStyle/>
          <a:p>
            <a:r>
              <a:rPr lang="en-GB" sz="1600" dirty="0">
                <a:latin typeface="Arial" charset="0"/>
                <a:ea typeface="Arial" charset="0"/>
                <a:cs typeface="Arial" charset="0"/>
              </a:rPr>
              <a:t>A. </a:t>
            </a:r>
          </a:p>
          <a:p>
            <a:r>
              <a:rPr lang="en-GB" sz="1600" dirty="0">
                <a:latin typeface="Arial" charset="0"/>
                <a:ea typeface="Arial" charset="0"/>
                <a:cs typeface="Arial" charset="0"/>
              </a:rPr>
              <a:t>Veteran Jim Preston-Bell (a very young army officer in the Korean War) talked about returning to Britain to become a student at Cambridge University in 1951 while the war was still being fought. He described himself as ‘</a:t>
            </a:r>
            <a:r>
              <a:rPr lang="en-GB" sz="1600" i="1" dirty="0">
                <a:latin typeface="Arial" charset="0"/>
                <a:ea typeface="Arial" charset="0"/>
                <a:cs typeface="Arial" charset="0"/>
              </a:rPr>
              <a:t>A nine-day wonder’</a:t>
            </a:r>
            <a:r>
              <a:rPr lang="en-GB" sz="1600" dirty="0">
                <a:latin typeface="Arial" charset="0"/>
                <a:ea typeface="Arial" charset="0"/>
                <a:cs typeface="Arial" charset="0"/>
              </a:rPr>
              <a:t> (people were interested in his experience for a short time). </a:t>
            </a:r>
            <a:r>
              <a:rPr lang="en-GB" sz="1600" i="1" dirty="0">
                <a:latin typeface="Arial" charset="0"/>
                <a:ea typeface="Arial" charset="0"/>
                <a:cs typeface="Arial" charset="0"/>
              </a:rPr>
              <a:t>‘On the tenth day people </a:t>
            </a:r>
            <a:r>
              <a:rPr lang="en-GB" sz="1600" dirty="0">
                <a:latin typeface="Arial" charset="0"/>
                <a:ea typeface="Arial" charset="0"/>
                <a:cs typeface="Arial" charset="0"/>
              </a:rPr>
              <a:t>[had] </a:t>
            </a:r>
            <a:r>
              <a:rPr lang="en-GB" sz="1600" i="1" dirty="0">
                <a:latin typeface="Arial" charset="0"/>
                <a:ea typeface="Arial" charset="0"/>
                <a:cs typeface="Arial" charset="0"/>
              </a:rPr>
              <a:t>forgotten and I had forgot too and began to live the rest of my life… I think people in England were fed up with war by then. They had had the First and Second World War and Korea was an unnecessary war, far away, </a:t>
            </a:r>
            <a:r>
              <a:rPr lang="en-GB" sz="1600" dirty="0">
                <a:latin typeface="Arial" charset="0"/>
                <a:ea typeface="Arial" charset="0"/>
                <a:cs typeface="Arial" charset="0"/>
              </a:rPr>
              <a:t>[in a] </a:t>
            </a:r>
            <a:r>
              <a:rPr lang="en-GB" sz="1600" i="1" dirty="0">
                <a:latin typeface="Arial" charset="0"/>
                <a:ea typeface="Arial" charset="0"/>
                <a:cs typeface="Arial" charset="0"/>
              </a:rPr>
              <a:t>place where nobody knew, fighting for people one didn’t know why… We came back forgotten war soldiers.’ </a:t>
            </a:r>
          </a:p>
        </p:txBody>
      </p:sp>
      <p:grpSp>
        <p:nvGrpSpPr>
          <p:cNvPr id="12" name="Group 11">
            <a:extLst>
              <a:ext uri="{FF2B5EF4-FFF2-40B4-BE49-F238E27FC236}">
                <a16:creationId xmlns:a16="http://schemas.microsoft.com/office/drawing/2014/main" id="{8FA077C6-196B-AB40-8A34-DE290469BACD}"/>
              </a:ext>
            </a:extLst>
          </p:cNvPr>
          <p:cNvGrpSpPr/>
          <p:nvPr/>
        </p:nvGrpSpPr>
        <p:grpSpPr>
          <a:xfrm>
            <a:off x="8329933" y="1440000"/>
            <a:ext cx="3294312" cy="4278094"/>
            <a:chOff x="8256239" y="260093"/>
            <a:chExt cx="3294312" cy="4700518"/>
          </a:xfrm>
        </p:grpSpPr>
        <p:sp>
          <p:nvSpPr>
            <p:cNvPr id="13" name="Rectangle 12">
              <a:extLst>
                <a:ext uri="{FF2B5EF4-FFF2-40B4-BE49-F238E27FC236}">
                  <a16:creationId xmlns:a16="http://schemas.microsoft.com/office/drawing/2014/main" id="{0FAD9A94-7982-7D41-8CE8-8811ABBB119D}"/>
                </a:ext>
              </a:extLst>
            </p:cNvPr>
            <p:cNvSpPr/>
            <p:nvPr/>
          </p:nvSpPr>
          <p:spPr>
            <a:xfrm>
              <a:off x="8256239" y="260093"/>
              <a:ext cx="3294312" cy="4700518"/>
            </a:xfrm>
            <a:prstGeom prst="rect">
              <a:avLst/>
            </a:prstGeom>
            <a:solidFill>
              <a:schemeClr val="accent2">
                <a:lumMod val="40000"/>
                <a:lumOff val="60000"/>
              </a:schemeClr>
            </a:solidFill>
            <a:ln>
              <a:noFill/>
            </a:ln>
          </p:spPr>
          <p:txBody>
            <a:bodyPr wrap="square">
              <a:noAutofit/>
            </a:bodyPr>
            <a:lstStyle/>
            <a:p>
              <a:r>
                <a:rPr lang="en-GB" sz="1600" dirty="0">
                  <a:latin typeface="Arial" charset="0"/>
                  <a:ea typeface="Arial" charset="0"/>
                  <a:cs typeface="Arial" charset="0"/>
                </a:rPr>
                <a:t>C.</a:t>
              </a:r>
            </a:p>
            <a:p>
              <a:r>
                <a:rPr lang="en-GB" sz="1600" dirty="0">
                  <a:latin typeface="Arial" charset="0"/>
                  <a:ea typeface="Arial" charset="0"/>
                  <a:cs typeface="Arial" charset="0"/>
                </a:rPr>
                <a:t>When the Armistice was signed, </a:t>
              </a:r>
              <a:br>
                <a:rPr lang="en-GB" sz="1600" dirty="0">
                  <a:latin typeface="Arial" charset="0"/>
                  <a:ea typeface="Arial" charset="0"/>
                  <a:cs typeface="Arial" charset="0"/>
                </a:rPr>
              </a:br>
              <a:r>
                <a:rPr lang="en-GB" sz="1600" dirty="0">
                  <a:latin typeface="Arial" charset="0"/>
                  <a:ea typeface="Arial" charset="0"/>
                  <a:cs typeface="Arial" charset="0"/>
                </a:rPr>
                <a:t>a local news reporter in Bury St Edmunds in Suffolk said that local people were puzzled when the United Nations flag (the side on which  Britain had fought) was flown from the Town Hall because they didn’t know that the war was even over (or maybe they didn’t even recognise the flag). </a:t>
              </a:r>
            </a:p>
            <a:p>
              <a:endParaRPr lang="en-GB" sz="1600" dirty="0">
                <a:latin typeface="Arial" charset="0"/>
                <a:ea typeface="Arial" charset="0"/>
                <a:cs typeface="Arial" charset="0"/>
              </a:endParaRPr>
            </a:p>
            <a:p>
              <a:endParaRPr lang="en-GB" sz="1600" dirty="0">
                <a:latin typeface="Arial" charset="0"/>
                <a:ea typeface="Arial" charset="0"/>
                <a:cs typeface="Arial" charset="0"/>
              </a:endParaRPr>
            </a:p>
            <a:p>
              <a:endParaRPr lang="en-GB" sz="1600" dirty="0">
                <a:latin typeface="Arial" charset="0"/>
                <a:ea typeface="Arial" charset="0"/>
                <a:cs typeface="Arial" charset="0"/>
              </a:endParaRPr>
            </a:p>
            <a:p>
              <a:endParaRPr lang="en-GB" sz="1600" dirty="0">
                <a:latin typeface="Arial" charset="0"/>
                <a:ea typeface="Arial" charset="0"/>
                <a:cs typeface="Arial" charset="0"/>
              </a:endParaRPr>
            </a:p>
            <a:p>
              <a:endParaRPr lang="en-GB" sz="1600" dirty="0">
                <a:latin typeface="Arial" charset="0"/>
                <a:ea typeface="Arial" charset="0"/>
                <a:cs typeface="Arial" charset="0"/>
              </a:endParaRPr>
            </a:p>
            <a:p>
              <a:endParaRPr lang="en-GB" sz="1600" dirty="0">
                <a:latin typeface="Arial" charset="0"/>
                <a:ea typeface="Arial" charset="0"/>
                <a:cs typeface="Arial" charset="0"/>
              </a:endParaRPr>
            </a:p>
          </p:txBody>
        </p:sp>
        <p:pic>
          <p:nvPicPr>
            <p:cNvPr id="14" name="Picture 3">
              <a:extLst>
                <a:ext uri="{FF2B5EF4-FFF2-40B4-BE49-F238E27FC236}">
                  <a16:creationId xmlns:a16="http://schemas.microsoft.com/office/drawing/2014/main" id="{966EE1C2-5B4B-A747-A24D-F026AE41CEF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6461" y="3391500"/>
              <a:ext cx="2175717" cy="1411682"/>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812745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A23C447-290B-6C40-9D6F-B47BCDE76DC6}"/>
              </a:ext>
            </a:extLst>
          </p:cNvPr>
          <p:cNvSpPr/>
          <p:nvPr/>
        </p:nvSpPr>
        <p:spPr>
          <a:xfrm>
            <a:off x="719999" y="862285"/>
            <a:ext cx="2981144" cy="4863132"/>
          </a:xfrm>
          <a:prstGeom prst="rect">
            <a:avLst/>
          </a:prstGeom>
          <a:solidFill>
            <a:schemeClr val="tx2">
              <a:lumMod val="40000"/>
              <a:lumOff val="60000"/>
            </a:schemeClr>
          </a:solidFill>
          <a:ln>
            <a:noFill/>
          </a:ln>
        </p:spPr>
        <p:txBody>
          <a:bodyPr wrap="square">
            <a:noAutofit/>
          </a:bodyPr>
          <a:lstStyle/>
          <a:p>
            <a:r>
              <a:rPr lang="en-GB" sz="1600" dirty="0">
                <a:latin typeface="Arial" charset="0"/>
                <a:ea typeface="Arial" charset="0"/>
                <a:cs typeface="Arial" charset="0"/>
              </a:rPr>
              <a:t>D. </a:t>
            </a:r>
          </a:p>
          <a:p>
            <a:r>
              <a:rPr lang="en-GB" sz="1600" i="1" dirty="0">
                <a:latin typeface="Arial" charset="0"/>
                <a:ea typeface="Arial" charset="0"/>
                <a:cs typeface="Arial" charset="0"/>
              </a:rPr>
              <a:t>‘I would never speak about the Korean War </a:t>
            </a:r>
            <a:r>
              <a:rPr lang="en-GB" sz="1600" dirty="0">
                <a:latin typeface="Arial" charset="0"/>
                <a:ea typeface="Arial" charset="0"/>
                <a:cs typeface="Arial" charset="0"/>
              </a:rPr>
              <a:t>[when I came back]</a:t>
            </a:r>
            <a:r>
              <a:rPr lang="en-GB" sz="1600" i="1" dirty="0">
                <a:latin typeface="Arial" charset="0"/>
                <a:ea typeface="Arial" charset="0"/>
                <a:cs typeface="Arial" charset="0"/>
              </a:rPr>
              <a:t> because it was so soon after the Second World War that if you said anything </a:t>
            </a:r>
            <a:r>
              <a:rPr lang="en-GB" sz="1600" dirty="0">
                <a:latin typeface="Arial" charset="0"/>
                <a:ea typeface="Arial" charset="0"/>
                <a:cs typeface="Arial" charset="0"/>
              </a:rPr>
              <a:t>[they would say] </a:t>
            </a:r>
            <a:r>
              <a:rPr lang="en-GB" sz="1600" i="1" dirty="0">
                <a:latin typeface="Arial" charset="0"/>
                <a:ea typeface="Arial" charset="0"/>
                <a:cs typeface="Arial" charset="0"/>
              </a:rPr>
              <a:t>“</a:t>
            </a:r>
            <a:r>
              <a:rPr lang="en-GB" sz="1600" i="1" dirty="0" err="1">
                <a:latin typeface="Arial" charset="0"/>
                <a:ea typeface="Arial" charset="0"/>
                <a:cs typeface="Arial" charset="0"/>
              </a:rPr>
              <a:t>Och</a:t>
            </a:r>
            <a:r>
              <a:rPr lang="en-GB" sz="1600" i="1" dirty="0">
                <a:latin typeface="Arial" charset="0"/>
                <a:ea typeface="Arial" charset="0"/>
                <a:cs typeface="Arial" charset="0"/>
              </a:rPr>
              <a:t>, that was nothing son, </a:t>
            </a:r>
            <a:r>
              <a:rPr lang="en-GB" sz="1400" dirty="0">
                <a:latin typeface="Arial" charset="0"/>
                <a:ea typeface="Arial" charset="0"/>
                <a:cs typeface="Arial" charset="0"/>
              </a:rPr>
              <a:t>[</a:t>
            </a:r>
            <a:r>
              <a:rPr lang="en-GB" sz="1600" dirty="0">
                <a:latin typeface="Arial" charset="0"/>
                <a:ea typeface="Arial" charset="0"/>
                <a:cs typeface="Arial" charset="0"/>
              </a:rPr>
              <a:t>compared to]</a:t>
            </a:r>
            <a:r>
              <a:rPr lang="en-GB" sz="1600" i="1" dirty="0">
                <a:latin typeface="Arial" charset="0"/>
                <a:ea typeface="Arial" charset="0"/>
                <a:cs typeface="Arial" charset="0"/>
              </a:rPr>
              <a:t> what we suffered in the Second World War” – so you never spoke about it.’</a:t>
            </a:r>
            <a:endParaRPr lang="en-GB" sz="1600" dirty="0">
              <a:latin typeface="Arial" charset="0"/>
              <a:ea typeface="Arial" charset="0"/>
              <a:cs typeface="Arial" charset="0"/>
            </a:endParaRPr>
          </a:p>
          <a:p>
            <a:r>
              <a:rPr lang="en-GB" sz="1600" dirty="0">
                <a:latin typeface="Arial" charset="0"/>
                <a:ea typeface="Arial" charset="0"/>
                <a:cs typeface="Arial" charset="0"/>
              </a:rPr>
              <a:t>Veteran Bill Easton of the Scottish Black Watch Regiment, interviewed in 2012.</a:t>
            </a:r>
          </a:p>
          <a:p>
            <a:endParaRPr lang="en-GB" sz="1600" dirty="0">
              <a:latin typeface="Arial" charset="0"/>
              <a:ea typeface="Arial" charset="0"/>
              <a:cs typeface="Arial" charset="0"/>
            </a:endParaRPr>
          </a:p>
          <a:p>
            <a:endParaRPr lang="en-GB" sz="1600" dirty="0">
              <a:latin typeface="Arial" charset="0"/>
              <a:ea typeface="Arial" charset="0"/>
              <a:cs typeface="Arial" charset="0"/>
            </a:endParaRPr>
          </a:p>
          <a:p>
            <a:endParaRPr lang="en-GB" sz="1600" dirty="0">
              <a:latin typeface="Arial" charset="0"/>
              <a:ea typeface="Arial" charset="0"/>
              <a:cs typeface="Arial" charset="0"/>
            </a:endParaRPr>
          </a:p>
          <a:p>
            <a:endParaRPr lang="en-GB" sz="1600" dirty="0">
              <a:latin typeface="Arial" charset="0"/>
              <a:ea typeface="Arial" charset="0"/>
              <a:cs typeface="Arial" charset="0"/>
            </a:endParaRPr>
          </a:p>
          <a:p>
            <a:endParaRPr lang="en-GB" sz="1600" dirty="0">
              <a:latin typeface="Arial" charset="0"/>
              <a:ea typeface="Arial" charset="0"/>
              <a:cs typeface="Arial" charset="0"/>
            </a:endParaRPr>
          </a:p>
        </p:txBody>
      </p:sp>
      <p:pic>
        <p:nvPicPr>
          <p:cNvPr id="14" name="Picture 2">
            <a:extLst>
              <a:ext uri="{FF2B5EF4-FFF2-40B4-BE49-F238E27FC236}">
                <a16:creationId xmlns:a16="http://schemas.microsoft.com/office/drawing/2014/main" id="{7EB956E6-937F-1E4D-ACAF-073AA4A7B33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2217"/>
          <a:stretch/>
        </p:blipFill>
        <p:spPr bwMode="auto">
          <a:xfrm>
            <a:off x="818635" y="4446054"/>
            <a:ext cx="1302413" cy="989066"/>
          </a:xfrm>
          <a:prstGeom prst="rect">
            <a:avLst/>
          </a:prstGeom>
          <a:solidFill>
            <a:schemeClr val="tx2">
              <a:lumMod val="40000"/>
              <a:lumOff val="60000"/>
            </a:schemeClr>
          </a:solidFill>
          <a:ln>
            <a:noFill/>
          </a:ln>
        </p:spPr>
      </p:pic>
      <p:sp>
        <p:nvSpPr>
          <p:cNvPr id="15" name="Rectangle 14">
            <a:extLst>
              <a:ext uri="{FF2B5EF4-FFF2-40B4-BE49-F238E27FC236}">
                <a16:creationId xmlns:a16="http://schemas.microsoft.com/office/drawing/2014/main" id="{2DFF8E65-8561-6E44-9758-9019A4756343}"/>
              </a:ext>
            </a:extLst>
          </p:cNvPr>
          <p:cNvSpPr/>
          <p:nvPr/>
        </p:nvSpPr>
        <p:spPr>
          <a:xfrm>
            <a:off x="3891843" y="862285"/>
            <a:ext cx="4389039" cy="1569660"/>
          </a:xfrm>
          <a:prstGeom prst="rect">
            <a:avLst/>
          </a:prstGeom>
          <a:solidFill>
            <a:schemeClr val="accent2">
              <a:lumMod val="40000"/>
              <a:lumOff val="60000"/>
            </a:schemeClr>
          </a:solidFill>
          <a:ln>
            <a:noFill/>
          </a:ln>
        </p:spPr>
        <p:txBody>
          <a:bodyPr wrap="square">
            <a:spAutoFit/>
          </a:bodyPr>
          <a:lstStyle/>
          <a:p>
            <a:r>
              <a:rPr lang="en-GB" sz="1600" dirty="0">
                <a:latin typeface="Arial" charset="0"/>
                <a:ea typeface="Arial" charset="0"/>
                <a:cs typeface="Arial" charset="0"/>
              </a:rPr>
              <a:t>E. </a:t>
            </a:r>
          </a:p>
          <a:p>
            <a:r>
              <a:rPr lang="en-GB" sz="1600" dirty="0">
                <a:latin typeface="Arial" charset="0"/>
                <a:ea typeface="Arial" charset="0"/>
                <a:cs typeface="Arial" charset="0"/>
              </a:rPr>
              <a:t>On 31 July 1953 (when the Armistice ended the Korean War), there was more reporting in the newspapers about the Ashes cricket matches between England and Australia than the end to fighting. </a:t>
            </a:r>
          </a:p>
        </p:txBody>
      </p:sp>
      <p:sp>
        <p:nvSpPr>
          <p:cNvPr id="16" name="Rectangle 15">
            <a:extLst>
              <a:ext uri="{FF2B5EF4-FFF2-40B4-BE49-F238E27FC236}">
                <a16:creationId xmlns:a16="http://schemas.microsoft.com/office/drawing/2014/main" id="{F0719F59-B2AC-084C-8171-A5757B916FAD}"/>
              </a:ext>
            </a:extLst>
          </p:cNvPr>
          <p:cNvSpPr/>
          <p:nvPr/>
        </p:nvSpPr>
        <p:spPr>
          <a:xfrm>
            <a:off x="3891843" y="4155757"/>
            <a:ext cx="4389039" cy="1569660"/>
          </a:xfrm>
          <a:prstGeom prst="rect">
            <a:avLst/>
          </a:prstGeom>
          <a:solidFill>
            <a:schemeClr val="accent2">
              <a:lumMod val="40000"/>
              <a:lumOff val="60000"/>
            </a:schemeClr>
          </a:solidFill>
          <a:ln>
            <a:noFill/>
          </a:ln>
        </p:spPr>
        <p:txBody>
          <a:bodyPr wrap="square">
            <a:spAutoFit/>
          </a:bodyPr>
          <a:lstStyle/>
          <a:p>
            <a:r>
              <a:rPr lang="en-GB" sz="1600" dirty="0">
                <a:latin typeface="Arial" charset="0"/>
                <a:ea typeface="Arial" charset="0"/>
                <a:cs typeface="Arial" charset="0"/>
              </a:rPr>
              <a:t>G. </a:t>
            </a:r>
          </a:p>
          <a:p>
            <a:r>
              <a:rPr lang="en-GB" sz="1600" dirty="0">
                <a:latin typeface="Arial" charset="0"/>
                <a:ea typeface="Arial" charset="0"/>
                <a:cs typeface="Arial" charset="0"/>
              </a:rPr>
              <a:t>Only 40,000 British soldiers served in the Korean War. Of these, just over 1,000 died. To British people, these seemed very small numbers compared to the First and Second World Wars.</a:t>
            </a:r>
          </a:p>
        </p:txBody>
      </p:sp>
      <p:sp>
        <p:nvSpPr>
          <p:cNvPr id="17" name="Rectangle 16">
            <a:extLst>
              <a:ext uri="{FF2B5EF4-FFF2-40B4-BE49-F238E27FC236}">
                <a16:creationId xmlns:a16="http://schemas.microsoft.com/office/drawing/2014/main" id="{A8F8A0E9-4F79-C547-B654-8DF3DE4BC872}"/>
              </a:ext>
            </a:extLst>
          </p:cNvPr>
          <p:cNvSpPr/>
          <p:nvPr/>
        </p:nvSpPr>
        <p:spPr>
          <a:xfrm>
            <a:off x="8500240" y="851700"/>
            <a:ext cx="3322051" cy="4770537"/>
          </a:xfrm>
          <a:prstGeom prst="rect">
            <a:avLst/>
          </a:prstGeom>
          <a:solidFill>
            <a:schemeClr val="accent2">
              <a:lumMod val="40000"/>
              <a:lumOff val="60000"/>
            </a:schemeClr>
          </a:solidFill>
          <a:ln>
            <a:noFill/>
          </a:ln>
        </p:spPr>
        <p:txBody>
          <a:bodyPr wrap="square">
            <a:noAutofit/>
          </a:bodyPr>
          <a:lstStyle/>
          <a:p>
            <a:r>
              <a:rPr lang="en-GB" sz="1600" dirty="0">
                <a:latin typeface="Arial" charset="0"/>
                <a:ea typeface="Arial" charset="0"/>
                <a:cs typeface="Arial" charset="0"/>
              </a:rPr>
              <a:t>H.</a:t>
            </a:r>
          </a:p>
          <a:p>
            <a:r>
              <a:rPr lang="en-GB" sz="1600" dirty="0">
                <a:latin typeface="Arial" charset="0"/>
                <a:ea typeface="Arial" charset="0"/>
                <a:cs typeface="Arial" charset="0"/>
              </a:rPr>
              <a:t>In the 1950s, only a few local war memorials were set up to remember the Korean War. Sometimes they were just plaques or wording added to First and Second World War memorials.</a:t>
            </a:r>
          </a:p>
          <a:p>
            <a:endParaRPr lang="en-GB" sz="1600" dirty="0">
              <a:latin typeface="Arial" charset="0"/>
              <a:ea typeface="Arial" charset="0"/>
              <a:cs typeface="Arial" charset="0"/>
            </a:endParaRPr>
          </a:p>
          <a:p>
            <a:endParaRPr lang="en-GB" sz="1600" dirty="0">
              <a:latin typeface="Arial" charset="0"/>
              <a:ea typeface="Arial" charset="0"/>
              <a:cs typeface="Arial" charset="0"/>
            </a:endParaRPr>
          </a:p>
          <a:p>
            <a:endParaRPr lang="en-GB" sz="1600" dirty="0">
              <a:latin typeface="Arial" charset="0"/>
              <a:ea typeface="Arial" charset="0"/>
              <a:cs typeface="Arial" charset="0"/>
            </a:endParaRPr>
          </a:p>
          <a:p>
            <a:endParaRPr lang="en-GB" sz="1600" dirty="0">
              <a:latin typeface="Arial" charset="0"/>
              <a:ea typeface="Arial" charset="0"/>
              <a:cs typeface="Arial" charset="0"/>
            </a:endParaRPr>
          </a:p>
          <a:p>
            <a:endParaRPr lang="en-GB" sz="1600" dirty="0">
              <a:latin typeface="Arial" charset="0"/>
              <a:ea typeface="Arial" charset="0"/>
              <a:cs typeface="Arial" charset="0"/>
            </a:endParaRPr>
          </a:p>
          <a:p>
            <a:endParaRPr lang="en-GB" sz="1600" dirty="0">
              <a:latin typeface="Arial" charset="0"/>
              <a:ea typeface="Arial" charset="0"/>
              <a:cs typeface="Arial" charset="0"/>
            </a:endParaRPr>
          </a:p>
          <a:p>
            <a:endParaRPr lang="en-GB" sz="1600" dirty="0">
              <a:latin typeface="Arial" charset="0"/>
              <a:ea typeface="Arial" charset="0"/>
              <a:cs typeface="Arial" charset="0"/>
            </a:endParaRPr>
          </a:p>
          <a:p>
            <a:endParaRPr lang="en-GB" sz="1600" dirty="0">
              <a:latin typeface="Arial" charset="0"/>
              <a:ea typeface="Arial" charset="0"/>
              <a:cs typeface="Arial" charset="0"/>
            </a:endParaRPr>
          </a:p>
          <a:p>
            <a:r>
              <a:rPr lang="en-GB" sz="1600" i="1" dirty="0">
                <a:latin typeface="Arial" charset="0"/>
                <a:ea typeface="Arial" charset="0"/>
                <a:cs typeface="Arial" charset="0"/>
              </a:rPr>
              <a:t>Engraving added to Halifax First World War Memorial</a:t>
            </a:r>
          </a:p>
        </p:txBody>
      </p:sp>
      <p:pic>
        <p:nvPicPr>
          <p:cNvPr id="18" name="Picture 2">
            <a:extLst>
              <a:ext uri="{FF2B5EF4-FFF2-40B4-BE49-F238E27FC236}">
                <a16:creationId xmlns:a16="http://schemas.microsoft.com/office/drawing/2014/main" id="{55B82246-CD84-7340-BF8C-98F5DEC842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1740" y="2861878"/>
            <a:ext cx="2415834" cy="15841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a:extLst>
              <a:ext uri="{FF2B5EF4-FFF2-40B4-BE49-F238E27FC236}">
                <a16:creationId xmlns:a16="http://schemas.microsoft.com/office/drawing/2014/main" id="{36214F9F-5626-3542-B676-33E1675AA1FE}"/>
              </a:ext>
            </a:extLst>
          </p:cNvPr>
          <p:cNvSpPr/>
          <p:nvPr/>
        </p:nvSpPr>
        <p:spPr>
          <a:xfrm>
            <a:off x="3891843" y="2632131"/>
            <a:ext cx="4389039" cy="1323439"/>
          </a:xfrm>
          <a:prstGeom prst="rect">
            <a:avLst/>
          </a:prstGeom>
          <a:solidFill>
            <a:schemeClr val="tx2">
              <a:lumMod val="40000"/>
              <a:lumOff val="60000"/>
            </a:schemeClr>
          </a:solidFill>
          <a:ln>
            <a:noFill/>
          </a:ln>
        </p:spPr>
        <p:txBody>
          <a:bodyPr wrap="square">
            <a:spAutoFit/>
          </a:bodyPr>
          <a:lstStyle/>
          <a:p>
            <a:r>
              <a:rPr lang="en-GB" sz="1600" dirty="0">
                <a:latin typeface="Arial" charset="0"/>
                <a:ea typeface="Arial" charset="0"/>
                <a:cs typeface="Arial" charset="0"/>
              </a:rPr>
              <a:t>F. </a:t>
            </a:r>
          </a:p>
          <a:p>
            <a:r>
              <a:rPr lang="en-GB" sz="1600" dirty="0">
                <a:latin typeface="Arial" charset="0"/>
                <a:ea typeface="Arial" charset="0"/>
                <a:cs typeface="Arial" charset="0"/>
              </a:rPr>
              <a:t>Many British veterans of the Korean War had been very young when they fought in Korea. From the 1950s to the 1980s, most were still busy working full time and bringing up families.</a:t>
            </a:r>
          </a:p>
        </p:txBody>
      </p:sp>
    </p:spTree>
    <p:extLst>
      <p:ext uri="{BB962C8B-B14F-4D97-AF65-F5344CB8AC3E}">
        <p14:creationId xmlns:p14="http://schemas.microsoft.com/office/powerpoint/2010/main" val="172910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8FEB4B9-E89E-794E-8813-8A95CDFF4C11}"/>
              </a:ext>
            </a:extLst>
          </p:cNvPr>
          <p:cNvSpPr/>
          <p:nvPr/>
        </p:nvSpPr>
        <p:spPr>
          <a:xfrm>
            <a:off x="7522220" y="1080000"/>
            <a:ext cx="3668496" cy="1323439"/>
          </a:xfrm>
          <a:prstGeom prst="rect">
            <a:avLst/>
          </a:prstGeom>
          <a:solidFill>
            <a:schemeClr val="accent2">
              <a:lumMod val="40000"/>
              <a:lumOff val="60000"/>
            </a:schemeClr>
          </a:solidFill>
          <a:ln>
            <a:noFill/>
          </a:ln>
        </p:spPr>
        <p:txBody>
          <a:bodyPr wrap="square">
            <a:spAutoFit/>
          </a:bodyPr>
          <a:lstStyle/>
          <a:p>
            <a:r>
              <a:rPr lang="en-GB" sz="1600" dirty="0">
                <a:latin typeface="Arial" charset="0"/>
                <a:ea typeface="Arial" charset="0"/>
                <a:cs typeface="Arial" charset="0"/>
              </a:rPr>
              <a:t>L. </a:t>
            </a:r>
          </a:p>
          <a:p>
            <a:r>
              <a:rPr lang="en-GB" sz="1600" dirty="0">
                <a:latin typeface="Arial" charset="0"/>
                <a:ea typeface="Arial" charset="0"/>
                <a:cs typeface="Arial" charset="0"/>
              </a:rPr>
              <a:t>In 1954, the British feature film </a:t>
            </a:r>
            <a:r>
              <a:rPr lang="en-GB" sz="1600" i="1" dirty="0">
                <a:latin typeface="Arial" charset="0"/>
                <a:ea typeface="Arial" charset="0"/>
                <a:cs typeface="Arial" charset="0"/>
              </a:rPr>
              <a:t>A Hill in Korea</a:t>
            </a:r>
            <a:r>
              <a:rPr lang="en-GB" sz="1600" dirty="0">
                <a:latin typeface="Arial" charset="0"/>
                <a:ea typeface="Arial" charset="0"/>
                <a:cs typeface="Arial" charset="0"/>
              </a:rPr>
              <a:t> was made about the Korean War. No other films were made about the Korean War in the 1950s.</a:t>
            </a:r>
          </a:p>
        </p:txBody>
      </p:sp>
      <p:sp>
        <p:nvSpPr>
          <p:cNvPr id="10" name="Rectangle 9">
            <a:extLst>
              <a:ext uri="{FF2B5EF4-FFF2-40B4-BE49-F238E27FC236}">
                <a16:creationId xmlns:a16="http://schemas.microsoft.com/office/drawing/2014/main" id="{49A1219D-E07B-4940-82BB-924588A0F7D9}"/>
              </a:ext>
            </a:extLst>
          </p:cNvPr>
          <p:cNvSpPr/>
          <p:nvPr/>
        </p:nvSpPr>
        <p:spPr>
          <a:xfrm>
            <a:off x="720000" y="1080000"/>
            <a:ext cx="3024336" cy="1077218"/>
          </a:xfrm>
          <a:prstGeom prst="rect">
            <a:avLst/>
          </a:prstGeom>
          <a:solidFill>
            <a:schemeClr val="accent2">
              <a:lumMod val="40000"/>
              <a:lumOff val="60000"/>
            </a:schemeClr>
          </a:solidFill>
          <a:ln>
            <a:noFill/>
          </a:ln>
        </p:spPr>
        <p:txBody>
          <a:bodyPr wrap="square">
            <a:spAutoFit/>
          </a:bodyPr>
          <a:lstStyle/>
          <a:p>
            <a:r>
              <a:rPr lang="en-GB" sz="1600" dirty="0">
                <a:latin typeface="Arial" charset="0"/>
                <a:ea typeface="Arial" charset="0"/>
                <a:cs typeface="Arial" charset="0"/>
              </a:rPr>
              <a:t>I. </a:t>
            </a:r>
          </a:p>
          <a:p>
            <a:r>
              <a:rPr lang="en-GB" sz="1600" dirty="0">
                <a:latin typeface="Arial" charset="0"/>
                <a:ea typeface="Arial" charset="0"/>
                <a:cs typeface="Arial" charset="0"/>
              </a:rPr>
              <a:t>No British feature films were made about the Korean War in the 1960s or 1970s.</a:t>
            </a:r>
          </a:p>
        </p:txBody>
      </p:sp>
      <p:sp>
        <p:nvSpPr>
          <p:cNvPr id="11" name="Rectangle 10">
            <a:extLst>
              <a:ext uri="{FF2B5EF4-FFF2-40B4-BE49-F238E27FC236}">
                <a16:creationId xmlns:a16="http://schemas.microsoft.com/office/drawing/2014/main" id="{68101E25-339C-E048-AFE5-6D1D06FECCC6}"/>
              </a:ext>
            </a:extLst>
          </p:cNvPr>
          <p:cNvSpPr/>
          <p:nvPr/>
        </p:nvSpPr>
        <p:spPr>
          <a:xfrm>
            <a:off x="720000" y="2403439"/>
            <a:ext cx="3024336" cy="2800767"/>
          </a:xfrm>
          <a:prstGeom prst="rect">
            <a:avLst/>
          </a:prstGeom>
          <a:solidFill>
            <a:schemeClr val="accent2">
              <a:lumMod val="40000"/>
              <a:lumOff val="60000"/>
            </a:schemeClr>
          </a:solidFill>
          <a:ln>
            <a:noFill/>
          </a:ln>
        </p:spPr>
        <p:txBody>
          <a:bodyPr wrap="square">
            <a:spAutoFit/>
          </a:bodyPr>
          <a:lstStyle/>
          <a:p>
            <a:r>
              <a:rPr lang="en-GB" sz="1600" dirty="0">
                <a:latin typeface="Arial" charset="0"/>
                <a:ea typeface="Arial" charset="0"/>
                <a:cs typeface="Arial" charset="0"/>
              </a:rPr>
              <a:t>K. </a:t>
            </a:r>
          </a:p>
          <a:p>
            <a:r>
              <a:rPr lang="en-GB" sz="1600" dirty="0">
                <a:latin typeface="Arial" charset="0"/>
                <a:ea typeface="Arial" charset="0"/>
                <a:cs typeface="Arial" charset="0"/>
              </a:rPr>
              <a:t>In the 1960s and up to 1974, the Vietnam War was widely reported on television, radio </a:t>
            </a:r>
          </a:p>
          <a:p>
            <a:r>
              <a:rPr lang="en-GB" sz="1600" dirty="0">
                <a:latin typeface="Arial" charset="0"/>
                <a:ea typeface="Arial" charset="0"/>
                <a:cs typeface="Arial" charset="0"/>
              </a:rPr>
              <a:t>and in the newspapers – much more so than the Korean War had ever been. A large protest movement grew in the United States. The Korean War seemed a distant memory compared to Vietnam.</a:t>
            </a:r>
          </a:p>
        </p:txBody>
      </p:sp>
      <p:sp>
        <p:nvSpPr>
          <p:cNvPr id="12" name="Rectangle 11">
            <a:extLst>
              <a:ext uri="{FF2B5EF4-FFF2-40B4-BE49-F238E27FC236}">
                <a16:creationId xmlns:a16="http://schemas.microsoft.com/office/drawing/2014/main" id="{68154F32-A940-E44D-A58A-87B8B268B8BD}"/>
              </a:ext>
            </a:extLst>
          </p:cNvPr>
          <p:cNvSpPr/>
          <p:nvPr/>
        </p:nvSpPr>
        <p:spPr>
          <a:xfrm>
            <a:off x="4193118" y="1080000"/>
            <a:ext cx="2880320" cy="1569660"/>
          </a:xfrm>
          <a:prstGeom prst="rect">
            <a:avLst/>
          </a:prstGeom>
          <a:solidFill>
            <a:schemeClr val="tx2">
              <a:lumMod val="40000"/>
              <a:lumOff val="60000"/>
            </a:schemeClr>
          </a:solidFill>
          <a:ln>
            <a:noFill/>
          </a:ln>
        </p:spPr>
        <p:txBody>
          <a:bodyPr wrap="square">
            <a:spAutoFit/>
          </a:bodyPr>
          <a:lstStyle/>
          <a:p>
            <a:r>
              <a:rPr lang="en-GB" sz="1600" dirty="0">
                <a:latin typeface="Arial" charset="0"/>
                <a:ea typeface="Arial" charset="0"/>
                <a:cs typeface="Arial" charset="0"/>
              </a:rPr>
              <a:t>J. </a:t>
            </a:r>
          </a:p>
          <a:p>
            <a:r>
              <a:rPr lang="en-GB" sz="1600" dirty="0">
                <a:latin typeface="Arial" charset="0"/>
                <a:ea typeface="Arial" charset="0"/>
                <a:cs typeface="Arial" charset="0"/>
              </a:rPr>
              <a:t>Reunions of Korean War veterans were very rare</a:t>
            </a:r>
          </a:p>
          <a:p>
            <a:r>
              <a:rPr lang="en-GB" sz="1600" dirty="0">
                <a:latin typeface="Arial" charset="0"/>
                <a:ea typeface="Arial" charset="0"/>
                <a:cs typeface="Arial" charset="0"/>
              </a:rPr>
              <a:t>before 1976. There was no veterans association to bring them together.</a:t>
            </a:r>
          </a:p>
        </p:txBody>
      </p:sp>
      <p:sp>
        <p:nvSpPr>
          <p:cNvPr id="13" name="Rectangle 12">
            <a:extLst>
              <a:ext uri="{FF2B5EF4-FFF2-40B4-BE49-F238E27FC236}">
                <a16:creationId xmlns:a16="http://schemas.microsoft.com/office/drawing/2014/main" id="{477C2609-8C6F-B345-B8D8-D46A5E7C9A66}"/>
              </a:ext>
            </a:extLst>
          </p:cNvPr>
          <p:cNvSpPr/>
          <p:nvPr/>
        </p:nvSpPr>
        <p:spPr>
          <a:xfrm>
            <a:off x="7517568" y="2758311"/>
            <a:ext cx="3673148" cy="2089460"/>
          </a:xfrm>
          <a:prstGeom prst="rect">
            <a:avLst/>
          </a:prstGeom>
          <a:solidFill>
            <a:schemeClr val="accent2">
              <a:lumMod val="40000"/>
              <a:lumOff val="60000"/>
            </a:schemeClr>
          </a:solidFill>
          <a:ln>
            <a:noFill/>
          </a:ln>
        </p:spPr>
        <p:txBody>
          <a:bodyPr wrap="square">
            <a:spAutoFit/>
          </a:bodyPr>
          <a:lstStyle/>
          <a:p>
            <a:r>
              <a:rPr lang="en-GB" sz="1600" dirty="0">
                <a:latin typeface="Arial" charset="0"/>
                <a:ea typeface="Arial" charset="0"/>
                <a:cs typeface="Arial" charset="0"/>
              </a:rPr>
              <a:t>M. </a:t>
            </a:r>
          </a:p>
          <a:p>
            <a:r>
              <a:rPr lang="en-GB" sz="1600" dirty="0">
                <a:latin typeface="Arial" charset="0"/>
                <a:ea typeface="Arial" charset="0"/>
                <a:cs typeface="Arial" charset="0"/>
              </a:rPr>
              <a:t>In the 1950s, war memorials were set up all over the country for the Second World War. </a:t>
            </a:r>
          </a:p>
          <a:p>
            <a:endParaRPr lang="en-GB" sz="1600" dirty="0">
              <a:latin typeface="Arial" charset="0"/>
              <a:ea typeface="Arial" charset="0"/>
              <a:cs typeface="Arial" charset="0"/>
            </a:endParaRPr>
          </a:p>
          <a:p>
            <a:r>
              <a:rPr lang="en-GB" sz="1600" dirty="0">
                <a:latin typeface="Arial" charset="0"/>
                <a:ea typeface="Arial" charset="0"/>
                <a:cs typeface="Arial" charset="0"/>
              </a:rPr>
              <a:t>Lots of war films were made in the 1950s and 1960s about how the British won the Second World War.</a:t>
            </a:r>
          </a:p>
        </p:txBody>
      </p:sp>
    </p:spTree>
    <p:extLst>
      <p:ext uri="{BB962C8B-B14F-4D97-AF65-F5344CB8AC3E}">
        <p14:creationId xmlns:p14="http://schemas.microsoft.com/office/powerpoint/2010/main" val="1741922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616</TotalTime>
  <Words>805</Words>
  <Application>Microsoft Office PowerPoint</Application>
  <PresentationFormat>Widescreen</PresentationFormat>
  <Paragraphs>56</Paragraphs>
  <Slides>3</Slides>
  <Notes>2</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Maheema Chanrai</cp:lastModifiedBy>
  <cp:revision>116</cp:revision>
  <dcterms:created xsi:type="dcterms:W3CDTF">2020-03-11T22:57:07Z</dcterms:created>
  <dcterms:modified xsi:type="dcterms:W3CDTF">2020-06-26T16:17:54Z</dcterms:modified>
</cp:coreProperties>
</file>