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64" r:id="rId2"/>
    <p:sldId id="274" r:id="rId3"/>
    <p:sldId id="266" r:id="rId4"/>
    <p:sldId id="259" r:id="rId5"/>
    <p:sldId id="267" r:id="rId6"/>
    <p:sldId id="270" r:id="rId7"/>
    <p:sldId id="272" r:id="rId8"/>
    <p:sldId id="273" r:id="rId9"/>
    <p:sldId id="275" r:id="rId10"/>
    <p:sldId id="276" r:id="rId11"/>
    <p:sldId id="268" r:id="rId12"/>
    <p:sldId id="279" r:id="rId13"/>
    <p:sldId id="271" r:id="rId14"/>
    <p:sldId id="280" r:id="rId15"/>
    <p:sldId id="278" r:id="rId16"/>
    <p:sldId id="27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FBEC9945-34E3-7D4C-8C12-FA611CFBE870}">
          <p14:sldIdLst>
            <p14:sldId id="264"/>
            <p14:sldId id="274"/>
            <p14:sldId id="266"/>
            <p14:sldId id="259"/>
            <p14:sldId id="267"/>
            <p14:sldId id="270"/>
            <p14:sldId id="272"/>
            <p14:sldId id="273"/>
            <p14:sldId id="275"/>
            <p14:sldId id="276"/>
            <p14:sldId id="268"/>
            <p14:sldId id="279"/>
            <p14:sldId id="271"/>
            <p14:sldId id="280"/>
            <p14:sldId id="278"/>
            <p14:sldId id="27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Belben" initials="JB" lastIdx="1" clrIdx="0"/>
  <p:cmAuthor id="2" name="Foolproofs" initials="F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0826" autoAdjust="0"/>
  </p:normalViewPr>
  <p:slideViewPr>
    <p:cSldViewPr snapToGrid="0" snapToObjects="1">
      <p:cViewPr varScale="1">
        <p:scale>
          <a:sx n="100" d="100"/>
          <a:sy n="100" d="100"/>
        </p:scale>
        <p:origin x="1448"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6C4756-64D9-458F-BE60-DBEFD770273A}"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n-GB"/>
        </a:p>
      </dgm:t>
    </dgm:pt>
    <dgm:pt modelId="{48223C03-F81B-498A-A3FF-E5FEF3566AEF}">
      <dgm:prSet phldrT="[Text]"/>
      <dgm:spPr>
        <a:solidFill>
          <a:schemeClr val="accent5">
            <a:lumMod val="75000"/>
          </a:schemeClr>
        </a:solidFill>
        <a:effectLst/>
        <a:scene3d>
          <a:camera prst="orthographicFront"/>
          <a:lightRig rig="flat" dir="t"/>
        </a:scene3d>
        <a:sp3d prstMaterial="plastic">
          <a:bevelB w="88900" h="31750" prst="angle"/>
        </a:sp3d>
      </dgm:spPr>
      <dgm:t>
        <a:bodyPr/>
        <a:lstStyle/>
        <a:p>
          <a:pPr>
            <a:buFont typeface="Arial" panose="020B0604020202020204" pitchFamily="34" charset="0"/>
            <a:buNone/>
          </a:pPr>
          <a:r>
            <a:rPr lang="en-GB" altLang="fr-FR" i="1" dirty="0">
              <a:solidFill>
                <a:schemeClr val="bg1"/>
              </a:solidFill>
              <a:latin typeface="Arial" panose="020B0604020202020204" pitchFamily="34" charset="0"/>
              <a:cs typeface="Arial" panose="020B0604020202020204" pitchFamily="34" charset="0"/>
            </a:rPr>
            <a:t>Were they a majority? </a:t>
          </a:r>
          <a:br>
            <a:rPr lang="en-GB" altLang="fr-FR" i="1" dirty="0">
              <a:solidFill>
                <a:schemeClr val="bg1"/>
              </a:solidFill>
              <a:latin typeface="Arial" panose="020B0604020202020204" pitchFamily="34" charset="0"/>
              <a:cs typeface="Arial" panose="020B0604020202020204" pitchFamily="34" charset="0"/>
            </a:rPr>
          </a:br>
          <a:r>
            <a:rPr lang="en-GB" altLang="fr-FR" i="1" dirty="0">
              <a:solidFill>
                <a:schemeClr val="bg1"/>
              </a:solidFill>
              <a:latin typeface="Arial" panose="020B0604020202020204" pitchFamily="34" charset="0"/>
              <a:cs typeface="Arial" panose="020B0604020202020204" pitchFamily="34" charset="0"/>
            </a:rPr>
            <a:t>Did more people support </a:t>
          </a:r>
          <a:br>
            <a:rPr lang="en-GB" altLang="fr-FR" i="1" dirty="0">
              <a:solidFill>
                <a:schemeClr val="bg1"/>
              </a:solidFill>
              <a:latin typeface="Arial" panose="020B0604020202020204" pitchFamily="34" charset="0"/>
              <a:cs typeface="Arial" panose="020B0604020202020204" pitchFamily="34" charset="0"/>
            </a:rPr>
          </a:br>
          <a:r>
            <a:rPr lang="en-GB" altLang="fr-FR" i="1" dirty="0">
              <a:solidFill>
                <a:schemeClr val="bg1"/>
              </a:solidFill>
              <a:latin typeface="Arial" panose="020B0604020202020204" pitchFamily="34" charset="0"/>
              <a:cs typeface="Arial" panose="020B0604020202020204" pitchFamily="34" charset="0"/>
            </a:rPr>
            <a:t>or oppose the war?</a:t>
          </a:r>
        </a:p>
      </dgm:t>
    </dgm:pt>
    <dgm:pt modelId="{D03BB845-85F1-44CD-9D07-F68519E1DCD7}" type="parTrans" cxnId="{0DECF9B7-5AB6-4B2A-A223-35A083759A55}">
      <dgm:prSet/>
      <dgm:spPr/>
      <dgm:t>
        <a:bodyPr/>
        <a:lstStyle/>
        <a:p>
          <a:endParaRPr lang="en-GB"/>
        </a:p>
      </dgm:t>
    </dgm:pt>
    <dgm:pt modelId="{1DD04A00-EDA6-402B-9FE1-EA492B9DC598}" type="sibTrans" cxnId="{0DECF9B7-5AB6-4B2A-A223-35A083759A55}">
      <dgm:prSet/>
      <dgm:spPr/>
      <dgm:t>
        <a:bodyPr/>
        <a:lstStyle/>
        <a:p>
          <a:endParaRPr lang="en-GB"/>
        </a:p>
      </dgm:t>
    </dgm:pt>
    <dgm:pt modelId="{92106C29-A84B-49ED-9CCE-BBE24A83677B}">
      <dgm:prSet phldrT="[Text]"/>
      <dgm:spPr>
        <a:solidFill>
          <a:schemeClr val="accent5">
            <a:lumMod val="75000"/>
          </a:schemeClr>
        </a:solidFill>
        <a:effectLst/>
        <a:scene3d>
          <a:camera prst="orthographicFront"/>
          <a:lightRig rig="flat" dir="t"/>
        </a:scene3d>
        <a:sp3d prstMaterial="plastic">
          <a:bevelB w="88900" h="31750" prst="angle"/>
        </a:sp3d>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altLang="fr-FR" i="1" dirty="0">
              <a:solidFill>
                <a:schemeClr val="bg1"/>
              </a:solidFill>
              <a:latin typeface="Arial" panose="020B0604020202020204" pitchFamily="34" charset="0"/>
              <a:cs typeface="Arial" panose="020B0604020202020204" pitchFamily="34" charset="0"/>
            </a:rPr>
            <a:t>How serious was the opposition? E.g. mild criticism of certain aspects? Outright condemnation?</a:t>
          </a:r>
        </a:p>
      </dgm:t>
    </dgm:pt>
    <dgm:pt modelId="{1851B060-E0BC-4A30-8463-4475F51827CF}" type="parTrans" cxnId="{7B439D8D-94BC-4301-AB43-6AF6CB0A5285}">
      <dgm:prSet/>
      <dgm:spPr/>
      <dgm:t>
        <a:bodyPr/>
        <a:lstStyle/>
        <a:p>
          <a:endParaRPr lang="en-GB"/>
        </a:p>
      </dgm:t>
    </dgm:pt>
    <dgm:pt modelId="{825CD146-CAF4-4253-99A3-28F1C69F8737}" type="sibTrans" cxnId="{7B439D8D-94BC-4301-AB43-6AF6CB0A5285}">
      <dgm:prSet/>
      <dgm:spPr/>
      <dgm:t>
        <a:bodyPr/>
        <a:lstStyle/>
        <a:p>
          <a:endParaRPr lang="en-GB"/>
        </a:p>
      </dgm:t>
    </dgm:pt>
    <dgm:pt modelId="{504240C0-9259-49C2-A1A8-8797BAC56995}">
      <dgm:prSet phldrT="[Text]"/>
      <dgm:spPr>
        <a:solidFill>
          <a:schemeClr val="accent5">
            <a:lumMod val="75000"/>
          </a:schemeClr>
        </a:solidFill>
        <a:effectLst/>
        <a:scene3d>
          <a:camera prst="orthographicFront"/>
          <a:lightRig rig="flat" dir="t"/>
        </a:scene3d>
        <a:sp3d prstMaterial="plastic">
          <a:bevelB w="88900" h="31750" prst="angle"/>
        </a:sp3d>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altLang="fr-FR" i="1" dirty="0">
              <a:solidFill>
                <a:schemeClr val="bg1"/>
              </a:solidFill>
              <a:latin typeface="Arial" panose="020B0604020202020204" pitchFamily="34" charset="0"/>
              <a:cs typeface="Arial" panose="020B0604020202020204" pitchFamily="34" charset="0"/>
            </a:rPr>
            <a:t>Were the people who opposed the war important individuals? </a:t>
          </a:r>
          <a:endParaRPr lang="en-GB" dirty="0">
            <a:solidFill>
              <a:schemeClr val="bg1"/>
            </a:solidFill>
          </a:endParaRPr>
        </a:p>
      </dgm:t>
    </dgm:pt>
    <dgm:pt modelId="{6C49536D-BA76-4851-B6A9-E10F0E0390C8}" type="parTrans" cxnId="{302CD49E-1555-4295-84F7-9F354BD68E59}">
      <dgm:prSet/>
      <dgm:spPr/>
      <dgm:t>
        <a:bodyPr/>
        <a:lstStyle/>
        <a:p>
          <a:endParaRPr lang="en-GB"/>
        </a:p>
      </dgm:t>
    </dgm:pt>
    <dgm:pt modelId="{FA9DCAD4-9333-4D8C-86E8-9AEAB9DACC23}" type="sibTrans" cxnId="{302CD49E-1555-4295-84F7-9F354BD68E59}">
      <dgm:prSet/>
      <dgm:spPr/>
      <dgm:t>
        <a:bodyPr/>
        <a:lstStyle/>
        <a:p>
          <a:endParaRPr lang="en-GB"/>
        </a:p>
      </dgm:t>
    </dgm:pt>
    <dgm:pt modelId="{575E5854-C6C0-406E-8BAE-BDC2EF0DC0FF}">
      <dgm:prSet phldrT="[Text]"/>
      <dgm:spPr>
        <a:solidFill>
          <a:schemeClr val="accent5">
            <a:lumMod val="75000"/>
          </a:schemeClr>
        </a:solidFill>
        <a:effectLst/>
        <a:scene3d>
          <a:camera prst="orthographicFront"/>
          <a:lightRig rig="flat" dir="t"/>
        </a:scene3d>
        <a:sp3d prstMaterial="plastic">
          <a:bevelB w="88900" h="31750" prst="angle"/>
        </a:sp3d>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altLang="fr-FR" i="1" dirty="0">
              <a:solidFill>
                <a:schemeClr val="bg1"/>
              </a:solidFill>
              <a:latin typeface="Arial" panose="020B0604020202020204" pitchFamily="34" charset="0"/>
              <a:cs typeface="Arial" panose="020B0604020202020204" pitchFamily="34" charset="0"/>
            </a:rPr>
            <a:t>Was the opposition organised?</a:t>
          </a:r>
          <a:endParaRPr lang="en-GB" dirty="0">
            <a:solidFill>
              <a:schemeClr val="bg1"/>
            </a:solidFill>
          </a:endParaRPr>
        </a:p>
      </dgm:t>
    </dgm:pt>
    <dgm:pt modelId="{7D1C8BBB-961A-47CD-90E3-554DB474E9D8}" type="parTrans" cxnId="{C2BA16B9-1222-4FB2-9886-6788F6881302}">
      <dgm:prSet/>
      <dgm:spPr/>
      <dgm:t>
        <a:bodyPr/>
        <a:lstStyle/>
        <a:p>
          <a:endParaRPr lang="en-GB"/>
        </a:p>
      </dgm:t>
    </dgm:pt>
    <dgm:pt modelId="{6ED52DEB-9026-4911-ADA5-39AF6A8C4748}" type="sibTrans" cxnId="{C2BA16B9-1222-4FB2-9886-6788F6881302}">
      <dgm:prSet/>
      <dgm:spPr/>
      <dgm:t>
        <a:bodyPr/>
        <a:lstStyle/>
        <a:p>
          <a:endParaRPr lang="en-GB"/>
        </a:p>
      </dgm:t>
    </dgm:pt>
    <dgm:pt modelId="{D6BD6148-DC53-48C0-9581-6DF4B8FBE05A}">
      <dgm:prSet/>
      <dgm:spPr>
        <a:solidFill>
          <a:schemeClr val="accent5">
            <a:lumMod val="75000"/>
          </a:schemeClr>
        </a:solidFill>
        <a:effectLst/>
        <a:scene3d>
          <a:camera prst="orthographicFront"/>
          <a:lightRig rig="flat" dir="t"/>
        </a:scene3d>
        <a:sp3d prstMaterial="plastic">
          <a:bevelB w="88900" h="31750" prst="angle"/>
        </a:sp3d>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altLang="fr-FR" i="1" dirty="0">
              <a:solidFill>
                <a:schemeClr val="bg1"/>
              </a:solidFill>
              <a:latin typeface="Arial" panose="020B0604020202020204" pitchFamily="34" charset="0"/>
              <a:cs typeface="Arial" panose="020B0604020202020204" pitchFamily="34" charset="0"/>
            </a:rPr>
            <a:t>What was the reaction of the media/Parliament/ others to those who opposed the war? Were they alarmed? How did they treat </a:t>
          </a:r>
          <a:r>
            <a:rPr lang="en-GB" altLang="fr-FR" i="1" dirty="0" err="1">
              <a:solidFill>
                <a:schemeClr val="bg1"/>
              </a:solidFill>
              <a:latin typeface="Arial" panose="020B0604020202020204" pitchFamily="34" charset="0"/>
              <a:cs typeface="Arial" panose="020B0604020202020204" pitchFamily="34" charset="0"/>
            </a:rPr>
            <a:t>opposers</a:t>
          </a:r>
          <a:r>
            <a:rPr lang="en-GB" altLang="fr-FR" i="1" dirty="0">
              <a:solidFill>
                <a:schemeClr val="bg1"/>
              </a:solidFill>
              <a:latin typeface="Arial" panose="020B0604020202020204" pitchFamily="34" charset="0"/>
              <a:cs typeface="Arial" panose="020B0604020202020204" pitchFamily="34" charset="0"/>
            </a:rPr>
            <a:t>?</a:t>
          </a:r>
          <a:endParaRPr lang="en-GB" dirty="0">
            <a:solidFill>
              <a:schemeClr val="bg1"/>
            </a:solidFill>
          </a:endParaRPr>
        </a:p>
      </dgm:t>
    </dgm:pt>
    <dgm:pt modelId="{864308E7-C2E8-46C0-886E-0C2B42CCE63E}" type="parTrans" cxnId="{8FE76D3F-DE09-4531-B587-D255288A6FAB}">
      <dgm:prSet/>
      <dgm:spPr/>
      <dgm:t>
        <a:bodyPr/>
        <a:lstStyle/>
        <a:p>
          <a:endParaRPr lang="en-GB"/>
        </a:p>
      </dgm:t>
    </dgm:pt>
    <dgm:pt modelId="{9E514745-9A48-4255-B696-7EE18E82B0CB}" type="sibTrans" cxnId="{8FE76D3F-DE09-4531-B587-D255288A6FAB}">
      <dgm:prSet/>
      <dgm:spPr/>
      <dgm:t>
        <a:bodyPr/>
        <a:lstStyle/>
        <a:p>
          <a:endParaRPr lang="en-GB"/>
        </a:p>
      </dgm:t>
    </dgm:pt>
    <dgm:pt modelId="{340D117A-3111-4BF2-9EFB-59F84D4DBB35}">
      <dgm:prSet/>
      <dgm:spPr>
        <a:solidFill>
          <a:schemeClr val="accent5">
            <a:lumMod val="75000"/>
          </a:schemeClr>
        </a:solidFill>
        <a:effectLst/>
        <a:scene3d>
          <a:camera prst="orthographicFront"/>
          <a:lightRig rig="flat" dir="t"/>
        </a:scene3d>
        <a:sp3d prstMaterial="plastic">
          <a:bevelB w="88900" h="31750" prst="angle"/>
        </a:sp3d>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altLang="fr-FR" i="1" dirty="0">
              <a:solidFill>
                <a:schemeClr val="bg1"/>
              </a:solidFill>
              <a:latin typeface="Arial" panose="020B0604020202020204" pitchFamily="34" charset="0"/>
              <a:cs typeface="Arial" panose="020B0604020202020204" pitchFamily="34" charset="0"/>
            </a:rPr>
            <a:t>Did their words or actions change anything? Did anybody take any notice?</a:t>
          </a:r>
        </a:p>
      </dgm:t>
    </dgm:pt>
    <dgm:pt modelId="{75C50E60-5028-4121-B8D2-0C35BFF28407}" type="sibTrans" cxnId="{BB28A1D8-5F88-4BD6-8F00-D220FB8FFD30}">
      <dgm:prSet/>
      <dgm:spPr/>
      <dgm:t>
        <a:bodyPr/>
        <a:lstStyle/>
        <a:p>
          <a:endParaRPr lang="en-GB"/>
        </a:p>
      </dgm:t>
    </dgm:pt>
    <dgm:pt modelId="{E29CB447-7D52-49C9-8BFC-3940CED17E76}" type="parTrans" cxnId="{BB28A1D8-5F88-4BD6-8F00-D220FB8FFD30}">
      <dgm:prSet/>
      <dgm:spPr/>
      <dgm:t>
        <a:bodyPr/>
        <a:lstStyle/>
        <a:p>
          <a:endParaRPr lang="en-GB"/>
        </a:p>
      </dgm:t>
    </dgm:pt>
    <dgm:pt modelId="{11673D3D-6DA2-4F87-8916-65DCA2F6E88F}" type="pres">
      <dgm:prSet presAssocID="{116C4756-64D9-458F-BE60-DBEFD770273A}" presName="diagram" presStyleCnt="0">
        <dgm:presLayoutVars>
          <dgm:dir/>
          <dgm:resizeHandles val="exact"/>
        </dgm:presLayoutVars>
      </dgm:prSet>
      <dgm:spPr/>
    </dgm:pt>
    <dgm:pt modelId="{9A0C7373-CD2A-4F6C-8EF6-B1EAD9FDDBEE}" type="pres">
      <dgm:prSet presAssocID="{48223C03-F81B-498A-A3FF-E5FEF3566AEF}" presName="node" presStyleLbl="node1" presStyleIdx="0" presStyleCnt="6">
        <dgm:presLayoutVars>
          <dgm:bulletEnabled val="1"/>
        </dgm:presLayoutVars>
      </dgm:prSet>
      <dgm:spPr/>
    </dgm:pt>
    <dgm:pt modelId="{DF822F3E-6CB1-4ED6-853B-60E389777AA1}" type="pres">
      <dgm:prSet presAssocID="{1DD04A00-EDA6-402B-9FE1-EA492B9DC598}" presName="sibTrans" presStyleCnt="0"/>
      <dgm:spPr/>
    </dgm:pt>
    <dgm:pt modelId="{541915FD-260B-4C14-B44E-B8452B058899}" type="pres">
      <dgm:prSet presAssocID="{340D117A-3111-4BF2-9EFB-59F84D4DBB35}" presName="node" presStyleLbl="node1" presStyleIdx="1" presStyleCnt="6">
        <dgm:presLayoutVars>
          <dgm:bulletEnabled val="1"/>
        </dgm:presLayoutVars>
      </dgm:prSet>
      <dgm:spPr/>
    </dgm:pt>
    <dgm:pt modelId="{C093D792-8A7C-416B-A219-110227BFF36C}" type="pres">
      <dgm:prSet presAssocID="{75C50E60-5028-4121-B8D2-0C35BFF28407}" presName="sibTrans" presStyleCnt="0"/>
      <dgm:spPr/>
    </dgm:pt>
    <dgm:pt modelId="{C4756E03-B14F-4D1A-A3D9-B0EA2A437B97}" type="pres">
      <dgm:prSet presAssocID="{D6BD6148-DC53-48C0-9581-6DF4B8FBE05A}" presName="node" presStyleLbl="node1" presStyleIdx="2" presStyleCnt="6" custLinFactNeighborX="-764">
        <dgm:presLayoutVars>
          <dgm:bulletEnabled val="1"/>
        </dgm:presLayoutVars>
      </dgm:prSet>
      <dgm:spPr/>
    </dgm:pt>
    <dgm:pt modelId="{778C3DE4-1E1D-430E-958C-7E0BA01FC926}" type="pres">
      <dgm:prSet presAssocID="{9E514745-9A48-4255-B696-7EE18E82B0CB}" presName="sibTrans" presStyleCnt="0"/>
      <dgm:spPr/>
    </dgm:pt>
    <dgm:pt modelId="{EE946C71-EC70-449E-8407-07B709C463CE}" type="pres">
      <dgm:prSet presAssocID="{92106C29-A84B-49ED-9CCE-BBE24A83677B}" presName="node" presStyleLbl="node1" presStyleIdx="3" presStyleCnt="6">
        <dgm:presLayoutVars>
          <dgm:bulletEnabled val="1"/>
        </dgm:presLayoutVars>
      </dgm:prSet>
      <dgm:spPr/>
    </dgm:pt>
    <dgm:pt modelId="{88B66735-BE03-4EC8-8F8C-28E8CFBDD812}" type="pres">
      <dgm:prSet presAssocID="{825CD146-CAF4-4253-99A3-28F1C69F8737}" presName="sibTrans" presStyleCnt="0"/>
      <dgm:spPr/>
    </dgm:pt>
    <dgm:pt modelId="{147C5DC8-971D-4514-85A6-FE0FC7D054DE}" type="pres">
      <dgm:prSet presAssocID="{504240C0-9259-49C2-A1A8-8797BAC56995}" presName="node" presStyleLbl="node1" presStyleIdx="4" presStyleCnt="6">
        <dgm:presLayoutVars>
          <dgm:bulletEnabled val="1"/>
        </dgm:presLayoutVars>
      </dgm:prSet>
      <dgm:spPr/>
    </dgm:pt>
    <dgm:pt modelId="{0A872AE9-A0D8-449C-B9FA-EE7C986FD3C0}" type="pres">
      <dgm:prSet presAssocID="{FA9DCAD4-9333-4D8C-86E8-9AEAB9DACC23}" presName="sibTrans" presStyleCnt="0"/>
      <dgm:spPr/>
    </dgm:pt>
    <dgm:pt modelId="{3B0E7154-9AB1-48D0-9D05-B30C35168826}" type="pres">
      <dgm:prSet presAssocID="{575E5854-C6C0-406E-8BAE-BDC2EF0DC0FF}" presName="node" presStyleLbl="node1" presStyleIdx="5" presStyleCnt="6">
        <dgm:presLayoutVars>
          <dgm:bulletEnabled val="1"/>
        </dgm:presLayoutVars>
      </dgm:prSet>
      <dgm:spPr/>
    </dgm:pt>
  </dgm:ptLst>
  <dgm:cxnLst>
    <dgm:cxn modelId="{FB22F404-4C0A-4741-9451-4A181C2D551C}" type="presOf" srcId="{340D117A-3111-4BF2-9EFB-59F84D4DBB35}" destId="{541915FD-260B-4C14-B44E-B8452B058899}" srcOrd="0" destOrd="0" presId="urn:microsoft.com/office/officeart/2005/8/layout/default"/>
    <dgm:cxn modelId="{DB2EC531-77DB-4143-A5BA-A7A9817D5F7A}" type="presOf" srcId="{504240C0-9259-49C2-A1A8-8797BAC56995}" destId="{147C5DC8-971D-4514-85A6-FE0FC7D054DE}" srcOrd="0" destOrd="0" presId="urn:microsoft.com/office/officeart/2005/8/layout/default"/>
    <dgm:cxn modelId="{8FE76D3F-DE09-4531-B587-D255288A6FAB}" srcId="{116C4756-64D9-458F-BE60-DBEFD770273A}" destId="{D6BD6148-DC53-48C0-9581-6DF4B8FBE05A}" srcOrd="2" destOrd="0" parTransId="{864308E7-C2E8-46C0-886E-0C2B42CCE63E}" sibTransId="{9E514745-9A48-4255-B696-7EE18E82B0CB}"/>
    <dgm:cxn modelId="{31FD3B47-E49B-0740-89EE-503FC6DC522F}" type="presOf" srcId="{575E5854-C6C0-406E-8BAE-BDC2EF0DC0FF}" destId="{3B0E7154-9AB1-48D0-9D05-B30C35168826}" srcOrd="0" destOrd="0" presId="urn:microsoft.com/office/officeart/2005/8/layout/default"/>
    <dgm:cxn modelId="{739D0C53-2512-014F-884D-3B92D5777917}" type="presOf" srcId="{48223C03-F81B-498A-A3FF-E5FEF3566AEF}" destId="{9A0C7373-CD2A-4F6C-8EF6-B1EAD9FDDBEE}" srcOrd="0" destOrd="0" presId="urn:microsoft.com/office/officeart/2005/8/layout/default"/>
    <dgm:cxn modelId="{95241D69-3520-694E-A4B0-E9C537D5D45A}" type="presOf" srcId="{92106C29-A84B-49ED-9CCE-BBE24A83677B}" destId="{EE946C71-EC70-449E-8407-07B709C463CE}" srcOrd="0" destOrd="0" presId="urn:microsoft.com/office/officeart/2005/8/layout/default"/>
    <dgm:cxn modelId="{7B439D8D-94BC-4301-AB43-6AF6CB0A5285}" srcId="{116C4756-64D9-458F-BE60-DBEFD770273A}" destId="{92106C29-A84B-49ED-9CCE-BBE24A83677B}" srcOrd="3" destOrd="0" parTransId="{1851B060-E0BC-4A30-8463-4475F51827CF}" sibTransId="{825CD146-CAF4-4253-99A3-28F1C69F8737}"/>
    <dgm:cxn modelId="{4530058E-78D1-F64D-8FC6-BB12526BC4E6}" type="presOf" srcId="{116C4756-64D9-458F-BE60-DBEFD770273A}" destId="{11673D3D-6DA2-4F87-8916-65DCA2F6E88F}" srcOrd="0" destOrd="0" presId="urn:microsoft.com/office/officeart/2005/8/layout/default"/>
    <dgm:cxn modelId="{F3C1BF96-1BC8-2D42-80DF-0201975BAA45}" type="presOf" srcId="{D6BD6148-DC53-48C0-9581-6DF4B8FBE05A}" destId="{C4756E03-B14F-4D1A-A3D9-B0EA2A437B97}" srcOrd="0" destOrd="0" presId="urn:microsoft.com/office/officeart/2005/8/layout/default"/>
    <dgm:cxn modelId="{302CD49E-1555-4295-84F7-9F354BD68E59}" srcId="{116C4756-64D9-458F-BE60-DBEFD770273A}" destId="{504240C0-9259-49C2-A1A8-8797BAC56995}" srcOrd="4" destOrd="0" parTransId="{6C49536D-BA76-4851-B6A9-E10F0E0390C8}" sibTransId="{FA9DCAD4-9333-4D8C-86E8-9AEAB9DACC23}"/>
    <dgm:cxn modelId="{0DECF9B7-5AB6-4B2A-A223-35A083759A55}" srcId="{116C4756-64D9-458F-BE60-DBEFD770273A}" destId="{48223C03-F81B-498A-A3FF-E5FEF3566AEF}" srcOrd="0" destOrd="0" parTransId="{D03BB845-85F1-44CD-9D07-F68519E1DCD7}" sibTransId="{1DD04A00-EDA6-402B-9FE1-EA492B9DC598}"/>
    <dgm:cxn modelId="{C2BA16B9-1222-4FB2-9886-6788F6881302}" srcId="{116C4756-64D9-458F-BE60-DBEFD770273A}" destId="{575E5854-C6C0-406E-8BAE-BDC2EF0DC0FF}" srcOrd="5" destOrd="0" parTransId="{7D1C8BBB-961A-47CD-90E3-554DB474E9D8}" sibTransId="{6ED52DEB-9026-4911-ADA5-39AF6A8C4748}"/>
    <dgm:cxn modelId="{BB28A1D8-5F88-4BD6-8F00-D220FB8FFD30}" srcId="{116C4756-64D9-458F-BE60-DBEFD770273A}" destId="{340D117A-3111-4BF2-9EFB-59F84D4DBB35}" srcOrd="1" destOrd="0" parTransId="{E29CB447-7D52-49C9-8BFC-3940CED17E76}" sibTransId="{75C50E60-5028-4121-B8D2-0C35BFF28407}"/>
    <dgm:cxn modelId="{5D1DFDE2-7F3E-3049-AB33-9399C3E69F43}" type="presParOf" srcId="{11673D3D-6DA2-4F87-8916-65DCA2F6E88F}" destId="{9A0C7373-CD2A-4F6C-8EF6-B1EAD9FDDBEE}" srcOrd="0" destOrd="0" presId="urn:microsoft.com/office/officeart/2005/8/layout/default"/>
    <dgm:cxn modelId="{E16647D4-CA92-804E-B3F0-B8A1913E978D}" type="presParOf" srcId="{11673D3D-6DA2-4F87-8916-65DCA2F6E88F}" destId="{DF822F3E-6CB1-4ED6-853B-60E389777AA1}" srcOrd="1" destOrd="0" presId="urn:microsoft.com/office/officeart/2005/8/layout/default"/>
    <dgm:cxn modelId="{A8C576BD-4347-ED41-B5B2-0FA50CC6AC6B}" type="presParOf" srcId="{11673D3D-6DA2-4F87-8916-65DCA2F6E88F}" destId="{541915FD-260B-4C14-B44E-B8452B058899}" srcOrd="2" destOrd="0" presId="urn:microsoft.com/office/officeart/2005/8/layout/default"/>
    <dgm:cxn modelId="{5D2EDB77-1B27-E648-A67A-D6EE71F4FCD6}" type="presParOf" srcId="{11673D3D-6DA2-4F87-8916-65DCA2F6E88F}" destId="{C093D792-8A7C-416B-A219-110227BFF36C}" srcOrd="3" destOrd="0" presId="urn:microsoft.com/office/officeart/2005/8/layout/default"/>
    <dgm:cxn modelId="{3A2F5A43-F771-4F43-85A3-7CF1EB914D04}" type="presParOf" srcId="{11673D3D-6DA2-4F87-8916-65DCA2F6E88F}" destId="{C4756E03-B14F-4D1A-A3D9-B0EA2A437B97}" srcOrd="4" destOrd="0" presId="urn:microsoft.com/office/officeart/2005/8/layout/default"/>
    <dgm:cxn modelId="{88523DDB-50F4-154D-AC56-AB0FBD835A2D}" type="presParOf" srcId="{11673D3D-6DA2-4F87-8916-65DCA2F6E88F}" destId="{778C3DE4-1E1D-430E-958C-7E0BA01FC926}" srcOrd="5" destOrd="0" presId="urn:microsoft.com/office/officeart/2005/8/layout/default"/>
    <dgm:cxn modelId="{83F8C65F-A139-1744-9FF0-C547AD6AE5D6}" type="presParOf" srcId="{11673D3D-6DA2-4F87-8916-65DCA2F6E88F}" destId="{EE946C71-EC70-449E-8407-07B709C463CE}" srcOrd="6" destOrd="0" presId="urn:microsoft.com/office/officeart/2005/8/layout/default"/>
    <dgm:cxn modelId="{01F31782-79E5-D74C-BD66-68347FBD1130}" type="presParOf" srcId="{11673D3D-6DA2-4F87-8916-65DCA2F6E88F}" destId="{88B66735-BE03-4EC8-8F8C-28E8CFBDD812}" srcOrd="7" destOrd="0" presId="urn:microsoft.com/office/officeart/2005/8/layout/default"/>
    <dgm:cxn modelId="{B82872CF-FF72-5940-AD71-A90289945E00}" type="presParOf" srcId="{11673D3D-6DA2-4F87-8916-65DCA2F6E88F}" destId="{147C5DC8-971D-4514-85A6-FE0FC7D054DE}" srcOrd="8" destOrd="0" presId="urn:microsoft.com/office/officeart/2005/8/layout/default"/>
    <dgm:cxn modelId="{60086B5A-8ED4-DC4B-AE71-D406C5A28B23}" type="presParOf" srcId="{11673D3D-6DA2-4F87-8916-65DCA2F6E88F}" destId="{0A872AE9-A0D8-449C-B9FA-EE7C986FD3C0}" srcOrd="9" destOrd="0" presId="urn:microsoft.com/office/officeart/2005/8/layout/default"/>
    <dgm:cxn modelId="{F8776F81-DFC5-1A4F-91EC-E55ED10C3B3C}" type="presParOf" srcId="{11673D3D-6DA2-4F87-8916-65DCA2F6E88F}" destId="{3B0E7154-9AB1-48D0-9D05-B30C35168826}" srcOrd="10"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C7373-CD2A-4F6C-8EF6-B1EAD9FDDBEE}">
      <dsp:nvSpPr>
        <dsp:cNvPr id="0" name=""/>
        <dsp:cNvSpPr/>
      </dsp:nvSpPr>
      <dsp:spPr>
        <a:xfrm>
          <a:off x="0" y="240083"/>
          <a:ext cx="3110809" cy="1866485"/>
        </a:xfrm>
        <a:prstGeom prst="rect">
          <a:avLst/>
        </a:prstGeom>
        <a:solidFill>
          <a:schemeClr val="accent5">
            <a:lumMod val="75000"/>
          </a:schemeClr>
        </a:solidFill>
        <a:ln>
          <a:noFill/>
        </a:ln>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Font typeface="Arial" panose="020B0604020202020204" pitchFamily="34" charset="0"/>
            <a:buNone/>
          </a:pPr>
          <a:r>
            <a:rPr lang="en-GB" altLang="fr-FR" sz="1900" i="1" kern="1200" dirty="0">
              <a:solidFill>
                <a:schemeClr val="bg1"/>
              </a:solidFill>
              <a:latin typeface="Arial" panose="020B0604020202020204" pitchFamily="34" charset="0"/>
              <a:cs typeface="Arial" panose="020B0604020202020204" pitchFamily="34" charset="0"/>
            </a:rPr>
            <a:t>Were they a majority? </a:t>
          </a:r>
          <a:br>
            <a:rPr lang="en-GB" altLang="fr-FR" sz="1900" i="1" kern="1200" dirty="0">
              <a:solidFill>
                <a:schemeClr val="bg1"/>
              </a:solidFill>
              <a:latin typeface="Arial" panose="020B0604020202020204" pitchFamily="34" charset="0"/>
              <a:cs typeface="Arial" panose="020B0604020202020204" pitchFamily="34" charset="0"/>
            </a:rPr>
          </a:br>
          <a:r>
            <a:rPr lang="en-GB" altLang="fr-FR" sz="1900" i="1" kern="1200" dirty="0">
              <a:solidFill>
                <a:schemeClr val="bg1"/>
              </a:solidFill>
              <a:latin typeface="Arial" panose="020B0604020202020204" pitchFamily="34" charset="0"/>
              <a:cs typeface="Arial" panose="020B0604020202020204" pitchFamily="34" charset="0"/>
            </a:rPr>
            <a:t>Did more people support </a:t>
          </a:r>
          <a:br>
            <a:rPr lang="en-GB" altLang="fr-FR" sz="1900" i="1" kern="1200" dirty="0">
              <a:solidFill>
                <a:schemeClr val="bg1"/>
              </a:solidFill>
              <a:latin typeface="Arial" panose="020B0604020202020204" pitchFamily="34" charset="0"/>
              <a:cs typeface="Arial" panose="020B0604020202020204" pitchFamily="34" charset="0"/>
            </a:rPr>
          </a:br>
          <a:r>
            <a:rPr lang="en-GB" altLang="fr-FR" sz="1900" i="1" kern="1200" dirty="0">
              <a:solidFill>
                <a:schemeClr val="bg1"/>
              </a:solidFill>
              <a:latin typeface="Arial" panose="020B0604020202020204" pitchFamily="34" charset="0"/>
              <a:cs typeface="Arial" panose="020B0604020202020204" pitchFamily="34" charset="0"/>
            </a:rPr>
            <a:t>or oppose the war?</a:t>
          </a:r>
        </a:p>
      </dsp:txBody>
      <dsp:txXfrm>
        <a:off x="0" y="240083"/>
        <a:ext cx="3110809" cy="1866485"/>
      </dsp:txXfrm>
    </dsp:sp>
    <dsp:sp modelId="{541915FD-260B-4C14-B44E-B8452B058899}">
      <dsp:nvSpPr>
        <dsp:cNvPr id="0" name=""/>
        <dsp:cNvSpPr/>
      </dsp:nvSpPr>
      <dsp:spPr>
        <a:xfrm>
          <a:off x="3421890" y="240083"/>
          <a:ext cx="3110809" cy="1866485"/>
        </a:xfrm>
        <a:prstGeom prst="rect">
          <a:avLst/>
        </a:prstGeom>
        <a:solidFill>
          <a:schemeClr val="accent5">
            <a:lumMod val="75000"/>
          </a:schemeClr>
        </a:solidFill>
        <a:ln>
          <a:noFill/>
        </a:ln>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altLang="fr-FR" sz="1900" i="1" kern="1200" dirty="0">
              <a:solidFill>
                <a:schemeClr val="bg1"/>
              </a:solidFill>
              <a:latin typeface="Arial" panose="020B0604020202020204" pitchFamily="34" charset="0"/>
              <a:cs typeface="Arial" panose="020B0604020202020204" pitchFamily="34" charset="0"/>
            </a:rPr>
            <a:t>Did their words or actions change anything? Did anybody take any notice?</a:t>
          </a:r>
        </a:p>
      </dsp:txBody>
      <dsp:txXfrm>
        <a:off x="3421890" y="240083"/>
        <a:ext cx="3110809" cy="1866485"/>
      </dsp:txXfrm>
    </dsp:sp>
    <dsp:sp modelId="{C4756E03-B14F-4D1A-A3D9-B0EA2A437B97}">
      <dsp:nvSpPr>
        <dsp:cNvPr id="0" name=""/>
        <dsp:cNvSpPr/>
      </dsp:nvSpPr>
      <dsp:spPr>
        <a:xfrm>
          <a:off x="6820014" y="240083"/>
          <a:ext cx="3110809" cy="1866485"/>
        </a:xfrm>
        <a:prstGeom prst="rect">
          <a:avLst/>
        </a:prstGeom>
        <a:solidFill>
          <a:schemeClr val="accent5">
            <a:lumMod val="75000"/>
          </a:schemeClr>
        </a:solidFill>
        <a:ln>
          <a:noFill/>
        </a:ln>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altLang="fr-FR" sz="1900" i="1" kern="1200" dirty="0">
              <a:solidFill>
                <a:schemeClr val="bg1"/>
              </a:solidFill>
              <a:latin typeface="Arial" panose="020B0604020202020204" pitchFamily="34" charset="0"/>
              <a:cs typeface="Arial" panose="020B0604020202020204" pitchFamily="34" charset="0"/>
            </a:rPr>
            <a:t>What was the reaction of the media/Parliament/ others to those who opposed the war? Were they alarmed? How did they treat </a:t>
          </a:r>
          <a:r>
            <a:rPr lang="en-GB" altLang="fr-FR" sz="1900" i="1" kern="1200" dirty="0" err="1">
              <a:solidFill>
                <a:schemeClr val="bg1"/>
              </a:solidFill>
              <a:latin typeface="Arial" panose="020B0604020202020204" pitchFamily="34" charset="0"/>
              <a:cs typeface="Arial" panose="020B0604020202020204" pitchFamily="34" charset="0"/>
            </a:rPr>
            <a:t>opposers</a:t>
          </a:r>
          <a:r>
            <a:rPr lang="en-GB" altLang="fr-FR" sz="1900" i="1" kern="1200" dirty="0">
              <a:solidFill>
                <a:schemeClr val="bg1"/>
              </a:solidFill>
              <a:latin typeface="Arial" panose="020B0604020202020204" pitchFamily="34" charset="0"/>
              <a:cs typeface="Arial" panose="020B0604020202020204" pitchFamily="34" charset="0"/>
            </a:rPr>
            <a:t>?</a:t>
          </a:r>
          <a:endParaRPr lang="en-GB" sz="1900" kern="1200" dirty="0">
            <a:solidFill>
              <a:schemeClr val="bg1"/>
            </a:solidFill>
          </a:endParaRPr>
        </a:p>
      </dsp:txBody>
      <dsp:txXfrm>
        <a:off x="6820014" y="240083"/>
        <a:ext cx="3110809" cy="1866485"/>
      </dsp:txXfrm>
    </dsp:sp>
    <dsp:sp modelId="{EE946C71-EC70-449E-8407-07B709C463CE}">
      <dsp:nvSpPr>
        <dsp:cNvPr id="0" name=""/>
        <dsp:cNvSpPr/>
      </dsp:nvSpPr>
      <dsp:spPr>
        <a:xfrm>
          <a:off x="0" y="2417649"/>
          <a:ext cx="3110809" cy="1866485"/>
        </a:xfrm>
        <a:prstGeom prst="rect">
          <a:avLst/>
        </a:prstGeom>
        <a:solidFill>
          <a:schemeClr val="accent5">
            <a:lumMod val="75000"/>
          </a:schemeClr>
        </a:solidFill>
        <a:ln>
          <a:noFill/>
        </a:ln>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altLang="fr-FR" sz="1900" i="1" kern="1200" dirty="0">
              <a:solidFill>
                <a:schemeClr val="bg1"/>
              </a:solidFill>
              <a:latin typeface="Arial" panose="020B0604020202020204" pitchFamily="34" charset="0"/>
              <a:cs typeface="Arial" panose="020B0604020202020204" pitchFamily="34" charset="0"/>
            </a:rPr>
            <a:t>How serious was the opposition? E.g. mild criticism of certain aspects? Outright condemnation?</a:t>
          </a:r>
        </a:p>
      </dsp:txBody>
      <dsp:txXfrm>
        <a:off x="0" y="2417649"/>
        <a:ext cx="3110809" cy="1866485"/>
      </dsp:txXfrm>
    </dsp:sp>
    <dsp:sp modelId="{147C5DC8-971D-4514-85A6-FE0FC7D054DE}">
      <dsp:nvSpPr>
        <dsp:cNvPr id="0" name=""/>
        <dsp:cNvSpPr/>
      </dsp:nvSpPr>
      <dsp:spPr>
        <a:xfrm>
          <a:off x="3421890" y="2417649"/>
          <a:ext cx="3110809" cy="1866485"/>
        </a:xfrm>
        <a:prstGeom prst="rect">
          <a:avLst/>
        </a:prstGeom>
        <a:solidFill>
          <a:schemeClr val="accent5">
            <a:lumMod val="75000"/>
          </a:schemeClr>
        </a:solidFill>
        <a:ln>
          <a:noFill/>
        </a:ln>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altLang="fr-FR" sz="1900" i="1" kern="1200" dirty="0">
              <a:solidFill>
                <a:schemeClr val="bg1"/>
              </a:solidFill>
              <a:latin typeface="Arial" panose="020B0604020202020204" pitchFamily="34" charset="0"/>
              <a:cs typeface="Arial" panose="020B0604020202020204" pitchFamily="34" charset="0"/>
            </a:rPr>
            <a:t>Were the people who opposed the war important individuals? </a:t>
          </a:r>
          <a:endParaRPr lang="en-GB" sz="1900" kern="1200" dirty="0">
            <a:solidFill>
              <a:schemeClr val="bg1"/>
            </a:solidFill>
          </a:endParaRPr>
        </a:p>
      </dsp:txBody>
      <dsp:txXfrm>
        <a:off x="3421890" y="2417649"/>
        <a:ext cx="3110809" cy="1866485"/>
      </dsp:txXfrm>
    </dsp:sp>
    <dsp:sp modelId="{3B0E7154-9AB1-48D0-9D05-B30C35168826}">
      <dsp:nvSpPr>
        <dsp:cNvPr id="0" name=""/>
        <dsp:cNvSpPr/>
      </dsp:nvSpPr>
      <dsp:spPr>
        <a:xfrm>
          <a:off x="6843781" y="2417649"/>
          <a:ext cx="3110809" cy="1866485"/>
        </a:xfrm>
        <a:prstGeom prst="rect">
          <a:avLst/>
        </a:prstGeom>
        <a:solidFill>
          <a:schemeClr val="accent5">
            <a:lumMod val="75000"/>
          </a:schemeClr>
        </a:solidFill>
        <a:ln>
          <a:noFill/>
        </a:ln>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altLang="fr-FR" sz="1900" i="1" kern="1200" dirty="0">
              <a:solidFill>
                <a:schemeClr val="bg1"/>
              </a:solidFill>
              <a:latin typeface="Arial" panose="020B0604020202020204" pitchFamily="34" charset="0"/>
              <a:cs typeface="Arial" panose="020B0604020202020204" pitchFamily="34" charset="0"/>
            </a:rPr>
            <a:t>Was the opposition organised?</a:t>
          </a:r>
          <a:endParaRPr lang="en-GB" sz="1900" kern="1200" dirty="0">
            <a:solidFill>
              <a:schemeClr val="bg1"/>
            </a:solidFill>
          </a:endParaRPr>
        </a:p>
      </dsp:txBody>
      <dsp:txXfrm>
        <a:off x="6843781" y="2417649"/>
        <a:ext cx="3110809" cy="186648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DCD6AE-0980-1545-A707-1D7C08C627CC}" type="datetimeFigureOut">
              <a:rPr lang="en-US" smtClean="0"/>
              <a:t>6/29/20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B93A2A-0A60-9E4C-B30E-C3D88B0E381D}" type="slidenum">
              <a:rPr lang="en-US" smtClean="0"/>
              <a:t>‹#›</a:t>
            </a:fld>
            <a:endParaRPr lang="en-US"/>
          </a:p>
        </p:txBody>
      </p:sp>
    </p:spTree>
    <p:extLst>
      <p:ext uri="{BB962C8B-B14F-4D97-AF65-F5344CB8AC3E}">
        <p14:creationId xmlns:p14="http://schemas.microsoft.com/office/powerpoint/2010/main" val="1982061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flashbak.com/wp-content/uploads/2015/05/2660350.jp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a:t>
            </a:r>
            <a:r>
              <a:rPr lang="en-GB" sz="1200" b="0" i="0" kern="1200" dirty="0">
                <a:solidFill>
                  <a:schemeClr val="tx1"/>
                </a:solidFill>
                <a:effectLst/>
                <a:latin typeface="+mn-lt"/>
                <a:ea typeface="+mn-ea"/>
                <a:cs typeface="+mn-cs"/>
              </a:rPr>
              <a:t> Keystone Press / </a:t>
            </a:r>
            <a:r>
              <a:rPr lang="en-GB" sz="1200" b="0" i="0" kern="1200" dirty="0" err="1">
                <a:solidFill>
                  <a:schemeClr val="tx1"/>
                </a:solidFill>
                <a:effectLst/>
                <a:latin typeface="+mn-lt"/>
                <a:ea typeface="+mn-ea"/>
                <a:cs typeface="+mn-cs"/>
              </a:rPr>
              <a:t>Alamy</a:t>
            </a:r>
            <a:r>
              <a:rPr lang="en-GB" sz="1200" b="0" i="0" kern="1200" dirty="0">
                <a:solidFill>
                  <a:schemeClr val="tx1"/>
                </a:solidFill>
                <a:effectLst/>
                <a:latin typeface="+mn-lt"/>
                <a:ea typeface="+mn-ea"/>
                <a:cs typeface="+mn-cs"/>
              </a:rPr>
              <a:t> Stock Photo E0RRNN</a:t>
            </a:r>
            <a:endParaRPr lang="en-US" dirty="0"/>
          </a:p>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3</a:t>
            </a:fld>
            <a:endParaRPr lang="en-US"/>
          </a:p>
        </p:txBody>
      </p:sp>
    </p:spTree>
    <p:extLst>
      <p:ext uri="{BB962C8B-B14F-4D97-AF65-F5344CB8AC3E}">
        <p14:creationId xmlns:p14="http://schemas.microsoft.com/office/powerpoint/2010/main" val="1363193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BC17DBE9-7AD1-43DF-9B46-6AB075852D3A}" type="slidenum">
              <a:rPr lang="en-GB" smtClean="0"/>
              <a:t>15</a:t>
            </a:fld>
            <a:endParaRPr lang="en-GB"/>
          </a:p>
        </p:txBody>
      </p:sp>
    </p:spTree>
    <p:extLst>
      <p:ext uri="{BB962C8B-B14F-4D97-AF65-F5344CB8AC3E}">
        <p14:creationId xmlns:p14="http://schemas.microsoft.com/office/powerpoint/2010/main" val="1684593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B93A2A-0A60-9E4C-B30E-C3D88B0E381D}" type="slidenum">
              <a:rPr lang="en-US" smtClean="0"/>
              <a:t>16</a:t>
            </a:fld>
            <a:endParaRPr lang="en-US"/>
          </a:p>
        </p:txBody>
      </p:sp>
    </p:spTree>
    <p:extLst>
      <p:ext uri="{BB962C8B-B14F-4D97-AF65-F5344CB8AC3E}">
        <p14:creationId xmlns:p14="http://schemas.microsoft.com/office/powerpoint/2010/main" val="2428681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17DBE9-7AD1-43DF-9B46-6AB075852D3A}" type="slidenum">
              <a:rPr lang="en-GB" smtClean="0"/>
              <a:t>4</a:t>
            </a:fld>
            <a:endParaRPr lang="en-GB"/>
          </a:p>
        </p:txBody>
      </p:sp>
    </p:spTree>
    <p:extLst>
      <p:ext uri="{BB962C8B-B14F-4D97-AF65-F5344CB8AC3E}">
        <p14:creationId xmlns:p14="http://schemas.microsoft.com/office/powerpoint/2010/main" val="4275639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GB" dirty="0"/>
          </a:p>
        </p:txBody>
      </p:sp>
      <p:sp>
        <p:nvSpPr>
          <p:cNvPr id="4" name="Slide Number Placeholder 3"/>
          <p:cNvSpPr>
            <a:spLocks noGrp="1"/>
          </p:cNvSpPr>
          <p:nvPr>
            <p:ph type="sldNum" sz="quarter" idx="5"/>
          </p:nvPr>
        </p:nvSpPr>
        <p:spPr/>
        <p:txBody>
          <a:bodyPr/>
          <a:lstStyle/>
          <a:p>
            <a:fld id="{1CB93A2A-0A60-9E4C-B30E-C3D88B0E381D}" type="slidenum">
              <a:rPr lang="en-US" smtClean="0"/>
              <a:t>5</a:t>
            </a:fld>
            <a:endParaRPr lang="en-US"/>
          </a:p>
        </p:txBody>
      </p:sp>
    </p:spTree>
    <p:extLst>
      <p:ext uri="{BB962C8B-B14F-4D97-AF65-F5344CB8AC3E}">
        <p14:creationId xmlns:p14="http://schemas.microsoft.com/office/powerpoint/2010/main" val="3100485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Video: www.britishpathe.com/video/british-in-korea </a:t>
            </a:r>
          </a:p>
          <a:p>
            <a:endParaRPr lang="en-GB" dirty="0"/>
          </a:p>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6</a:t>
            </a:fld>
            <a:endParaRPr lang="en-US"/>
          </a:p>
        </p:txBody>
      </p:sp>
    </p:spTree>
    <p:extLst>
      <p:ext uri="{BB962C8B-B14F-4D97-AF65-F5344CB8AC3E}">
        <p14:creationId xmlns:p14="http://schemas.microsoft.com/office/powerpoint/2010/main" val="684613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7</a:t>
            </a:fld>
            <a:endParaRPr lang="en-US"/>
          </a:p>
        </p:txBody>
      </p:sp>
    </p:spTree>
    <p:extLst>
      <p:ext uri="{BB962C8B-B14F-4D97-AF65-F5344CB8AC3E}">
        <p14:creationId xmlns:p14="http://schemas.microsoft.com/office/powerpoint/2010/main" val="742189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Image: </a:t>
            </a:r>
            <a:r>
              <a:rPr lang="en-GB" sz="1200" u="sng" kern="1200" dirty="0">
                <a:solidFill>
                  <a:schemeClr val="tx1"/>
                </a:solidFill>
                <a:effectLst/>
                <a:latin typeface="+mn-lt"/>
                <a:ea typeface="+mn-ea"/>
                <a:cs typeface="+mn-cs"/>
                <a:hlinkClick r:id="rId3"/>
              </a:rPr>
              <a:t>https://flashbak.com/wp-content/uploads/2015/05/2660350.jpg</a:t>
            </a:r>
            <a:endParaRPr lang="en-GB" dirty="0"/>
          </a:p>
          <a:p>
            <a:r>
              <a:rPr lang="en-GB" dirty="0"/>
              <a:t>Sources:</a:t>
            </a:r>
          </a:p>
          <a:p>
            <a:r>
              <a:rPr lang="en-GB" dirty="0"/>
              <a:t>Quote from Pollitt from</a:t>
            </a:r>
            <a:r>
              <a:rPr lang="en-GB" baseline="0" dirty="0"/>
              <a:t> </a:t>
            </a:r>
            <a:r>
              <a:rPr lang="en-GB" i="1" baseline="0" dirty="0"/>
              <a:t>Britain Arise </a:t>
            </a:r>
            <a:r>
              <a:rPr lang="en-GB" baseline="0" dirty="0"/>
              <a:t>(1952), pp. 3–4 and 12. Cited in </a:t>
            </a:r>
            <a:r>
              <a:rPr lang="en-GB" baseline="0" dirty="0" err="1"/>
              <a:t>Huxford</a:t>
            </a:r>
            <a:r>
              <a:rPr lang="en-GB" baseline="0" dirty="0"/>
              <a:t>, p. 132.</a:t>
            </a:r>
          </a:p>
          <a:p>
            <a:r>
              <a:rPr lang="en-GB" baseline="0" dirty="0"/>
              <a:t>Alan Winterton – ‘I Saw the Truth in Korea’, p. 3. Cited in </a:t>
            </a:r>
            <a:r>
              <a:rPr lang="en-GB" baseline="0" dirty="0" err="1"/>
              <a:t>Huxford</a:t>
            </a:r>
            <a:r>
              <a:rPr lang="en-GB" baseline="0" dirty="0"/>
              <a:t>, p. 134.</a:t>
            </a:r>
          </a:p>
          <a:p>
            <a:r>
              <a:rPr lang="en-GB" baseline="0" dirty="0"/>
              <a:t>Mass survey in London, 1951: Mass Observation Archive 4965, 22 March 1951. Cited in </a:t>
            </a:r>
            <a:r>
              <a:rPr lang="en-GB" baseline="0" dirty="0" err="1"/>
              <a:t>Huxford</a:t>
            </a:r>
            <a:r>
              <a:rPr lang="en-GB" baseline="0" dirty="0"/>
              <a:t>, p. 135.</a:t>
            </a:r>
            <a:endParaRPr lang="en-GB" dirty="0"/>
          </a:p>
          <a:p>
            <a:r>
              <a:rPr lang="en-GB" dirty="0" err="1"/>
              <a:t>Huxford</a:t>
            </a:r>
            <a:r>
              <a:rPr lang="en-GB" dirty="0"/>
              <a:t>, G. (2018) </a:t>
            </a:r>
            <a:r>
              <a:rPr lang="en-GB" i="1" dirty="0"/>
              <a:t>The Korean War in Britain: citizenship, selfhood and forgetting</a:t>
            </a:r>
            <a:r>
              <a:rPr lang="en-GB" dirty="0"/>
              <a:t>, Manchester: Manchester University Press.</a:t>
            </a:r>
          </a:p>
        </p:txBody>
      </p:sp>
      <p:sp>
        <p:nvSpPr>
          <p:cNvPr id="4" name="Slide Number Placeholder 3"/>
          <p:cNvSpPr>
            <a:spLocks noGrp="1"/>
          </p:cNvSpPr>
          <p:nvPr>
            <p:ph type="sldNum" sz="quarter" idx="10"/>
          </p:nvPr>
        </p:nvSpPr>
        <p:spPr/>
        <p:txBody>
          <a:bodyPr/>
          <a:lstStyle/>
          <a:p>
            <a:fld id="{BC17DBE9-7AD1-43DF-9B46-6AB075852D3A}" type="slidenum">
              <a:rPr lang="en-GB" smtClean="0"/>
              <a:t>11</a:t>
            </a:fld>
            <a:endParaRPr lang="en-GB"/>
          </a:p>
        </p:txBody>
      </p:sp>
    </p:spTree>
    <p:extLst>
      <p:ext uri="{BB962C8B-B14F-4D97-AF65-F5344CB8AC3E}">
        <p14:creationId xmlns:p14="http://schemas.microsoft.com/office/powerpoint/2010/main" val="466976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Cameron quote: </a:t>
            </a:r>
            <a:r>
              <a:rPr lang="en-GB" i="1" dirty="0"/>
              <a:t>Picture Post</a:t>
            </a:r>
            <a:r>
              <a:rPr lang="en-GB" dirty="0"/>
              <a:t>, 16 September 1950, p. 11. Cited in </a:t>
            </a:r>
            <a:r>
              <a:rPr lang="en-GB" dirty="0" err="1"/>
              <a:t>Huxford</a:t>
            </a:r>
            <a:r>
              <a:rPr lang="en-GB" dirty="0"/>
              <a:t>,</a:t>
            </a:r>
            <a:r>
              <a:rPr lang="en-GB" baseline="0" dirty="0"/>
              <a:t> p. 137.</a:t>
            </a:r>
          </a:p>
          <a:p>
            <a:r>
              <a:rPr lang="en-GB" baseline="0" dirty="0" err="1"/>
              <a:t>Allaun</a:t>
            </a:r>
            <a:r>
              <a:rPr lang="en-GB" baseline="0" dirty="0"/>
              <a:t> quote: </a:t>
            </a:r>
            <a:r>
              <a:rPr lang="en-GB" i="1" baseline="0" dirty="0"/>
              <a:t>Picture Post</a:t>
            </a:r>
            <a:r>
              <a:rPr lang="en-GB" baseline="0" dirty="0"/>
              <a:t>, 23 June 1951, p. 10. Cited in </a:t>
            </a:r>
            <a:r>
              <a:rPr lang="en-GB" baseline="0" dirty="0" err="1"/>
              <a:t>Huxford</a:t>
            </a:r>
            <a:r>
              <a:rPr lang="en-GB" baseline="0" dirty="0"/>
              <a:t>, p. 139. </a:t>
            </a:r>
          </a:p>
        </p:txBody>
      </p:sp>
      <p:sp>
        <p:nvSpPr>
          <p:cNvPr id="4" name="Slide Number Placeholder 3"/>
          <p:cNvSpPr>
            <a:spLocks noGrp="1"/>
          </p:cNvSpPr>
          <p:nvPr>
            <p:ph type="sldNum" sz="quarter" idx="10"/>
          </p:nvPr>
        </p:nvSpPr>
        <p:spPr/>
        <p:txBody>
          <a:bodyPr/>
          <a:lstStyle/>
          <a:p>
            <a:fld id="{BC17DBE9-7AD1-43DF-9B46-6AB075852D3A}" type="slidenum">
              <a:rPr lang="en-GB" smtClean="0"/>
              <a:t>12</a:t>
            </a:fld>
            <a:endParaRPr lang="en-GB"/>
          </a:p>
        </p:txBody>
      </p:sp>
    </p:spTree>
    <p:extLst>
      <p:ext uri="{BB962C8B-B14F-4D97-AF65-F5344CB8AC3E}">
        <p14:creationId xmlns:p14="http://schemas.microsoft.com/office/powerpoint/2010/main" val="2901153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Image: </a:t>
            </a:r>
            <a:r>
              <a:rPr lang="en-GB" sz="1200" b="0" i="0" kern="1200" dirty="0">
                <a:solidFill>
                  <a:schemeClr val="tx1"/>
                </a:solidFill>
                <a:effectLst/>
                <a:latin typeface="+mn-lt"/>
                <a:ea typeface="+mn-ea"/>
                <a:cs typeface="+mn-cs"/>
              </a:rPr>
              <a:t>The Needham Research Institute http://www.nri.cam.ac.uk/joseph1.html</a:t>
            </a:r>
            <a:endParaRPr lang="en-GB" dirty="0"/>
          </a:p>
        </p:txBody>
      </p:sp>
      <p:sp>
        <p:nvSpPr>
          <p:cNvPr id="4" name="Slide Number Placeholder 3"/>
          <p:cNvSpPr>
            <a:spLocks noGrp="1"/>
          </p:cNvSpPr>
          <p:nvPr>
            <p:ph type="sldNum" sz="quarter" idx="10"/>
          </p:nvPr>
        </p:nvSpPr>
        <p:spPr/>
        <p:txBody>
          <a:bodyPr/>
          <a:lstStyle/>
          <a:p>
            <a:fld id="{BC17DBE9-7AD1-43DF-9B46-6AB075852D3A}" type="slidenum">
              <a:rPr lang="en-GB" smtClean="0"/>
              <a:t>13</a:t>
            </a:fld>
            <a:endParaRPr lang="en-GB"/>
          </a:p>
        </p:txBody>
      </p:sp>
    </p:spTree>
    <p:extLst>
      <p:ext uri="{BB962C8B-B14F-4D97-AF65-F5344CB8AC3E}">
        <p14:creationId xmlns:p14="http://schemas.microsoft.com/office/powerpoint/2010/main" val="3904659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Image: © National Portrait Gallery www.npg.org.uk/collections/search/portrait/mw52095/Hewlett-Johnson</a:t>
            </a:r>
          </a:p>
        </p:txBody>
      </p:sp>
      <p:sp>
        <p:nvSpPr>
          <p:cNvPr id="4" name="Slide Number Placeholder 3"/>
          <p:cNvSpPr>
            <a:spLocks noGrp="1"/>
          </p:cNvSpPr>
          <p:nvPr>
            <p:ph type="sldNum" sz="quarter" idx="10"/>
          </p:nvPr>
        </p:nvSpPr>
        <p:spPr/>
        <p:txBody>
          <a:bodyPr/>
          <a:lstStyle/>
          <a:p>
            <a:fld id="{BC17DBE9-7AD1-43DF-9B46-6AB075852D3A}" type="slidenum">
              <a:rPr lang="en-GB" smtClean="0"/>
              <a:t>14</a:t>
            </a:fld>
            <a:endParaRPr lang="en-GB"/>
          </a:p>
        </p:txBody>
      </p:sp>
    </p:spTree>
    <p:extLst>
      <p:ext uri="{BB962C8B-B14F-4D97-AF65-F5344CB8AC3E}">
        <p14:creationId xmlns:p14="http://schemas.microsoft.com/office/powerpoint/2010/main" val="4166124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20000" y="360000"/>
            <a:ext cx="10515600" cy="1325563"/>
          </a:xfrm>
          <a:prstGeom prst="rect">
            <a:avLst/>
          </a:prstGeom>
        </p:spPr>
        <p:txBody>
          <a:bodyPr vert="horz" lIns="0" tIns="0" rIns="0" bIns="0" rtlCol="0" anchor="t" anchorCtr="0">
            <a:normAutofit/>
          </a:bodyPr>
          <a:lstStyle/>
          <a:p>
            <a:r>
              <a:rPr lang="en-US" dirty="0"/>
              <a:t>Click to edit Master title style</a:t>
            </a:r>
          </a:p>
        </p:txBody>
      </p:sp>
      <p:sp>
        <p:nvSpPr>
          <p:cNvPr id="8" name="Text Placeholder 2"/>
          <p:cNvSpPr>
            <a:spLocks noGrp="1"/>
          </p:cNvSpPr>
          <p:nvPr>
            <p:ph idx="1"/>
          </p:nvPr>
        </p:nvSpPr>
        <p:spPr>
          <a:xfrm>
            <a:off x="720000" y="1620000"/>
            <a:ext cx="10515600"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a:extLst>
              <a:ext uri="{FF2B5EF4-FFF2-40B4-BE49-F238E27FC236}">
                <a16:creationId xmlns:a16="http://schemas.microsoft.com/office/drawing/2014/main" id="{56091907-96C9-D94A-86D5-23905BE6E98B}"/>
              </a:ext>
            </a:extLst>
          </p:cNvPr>
          <p:cNvSpPr>
            <a:spLocks noGrp="1"/>
          </p:cNvSpPr>
          <p:nvPr>
            <p:ph type="dt" sz="half" idx="10"/>
          </p:nvPr>
        </p:nvSpPr>
        <p:spPr>
          <a:xfrm>
            <a:off x="838200" y="6356350"/>
            <a:ext cx="2743200" cy="365125"/>
          </a:xfrm>
          <a:prstGeom prst="rect">
            <a:avLst/>
          </a:prstGeom>
        </p:spPr>
        <p:txBody>
          <a:bodyPr/>
          <a:lstStyle/>
          <a:p>
            <a:fld id="{CEACCDD1-4609-CD41-9AB9-933C38E260C1}" type="datetime1">
              <a:rPr lang="en-GB" smtClean="0"/>
              <a:t>29/06/2020</a:t>
            </a:fld>
            <a:endParaRPr lang="en-US"/>
          </a:p>
        </p:txBody>
      </p:sp>
      <p:sp>
        <p:nvSpPr>
          <p:cNvPr id="11" name="Footer Placeholder 10">
            <a:extLst>
              <a:ext uri="{FF2B5EF4-FFF2-40B4-BE49-F238E27FC236}">
                <a16:creationId xmlns:a16="http://schemas.microsoft.com/office/drawing/2014/main" id="{1C53EF44-616D-5948-B29E-387F852DCF30}"/>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7E5F7472-BB5A-5A47-A00D-B87913943455}"/>
              </a:ext>
            </a:extLst>
          </p:cNvPr>
          <p:cNvSpPr>
            <a:spLocks noGrp="1"/>
          </p:cNvSpPr>
          <p:nvPr>
            <p:ph type="sldNum" sz="quarter" idx="12"/>
          </p:nvPr>
        </p:nvSpPr>
        <p:spPr/>
        <p:txBody>
          <a:bodyPr/>
          <a:lstStyle/>
          <a:p>
            <a:fld id="{91DB7F08-A76A-C04F-AC2D-B8A23795015F}" type="slidenum">
              <a:rPr lang="en-US" smtClean="0"/>
              <a:pPr/>
              <a:t>‹#›</a:t>
            </a:fld>
            <a:endParaRPr lang="en-US" dirty="0"/>
          </a:p>
        </p:txBody>
      </p:sp>
    </p:spTree>
    <p:extLst>
      <p:ext uri="{BB962C8B-B14F-4D97-AF65-F5344CB8AC3E}">
        <p14:creationId xmlns:p14="http://schemas.microsoft.com/office/powerpoint/2010/main" val="824278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AD1DCBB-FB40-4C1E-9CC2-06F719723771}" type="datetimeFigureOut">
              <a:rPr lang="en-GB" smtClean="0"/>
              <a:t>29/06/2020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FD1BE2-CC9D-45F1-BF76-CCC7A1867F9F}" type="slidenum">
              <a:rPr lang="en-GB" smtClean="0"/>
              <a:t>‹#›</a:t>
            </a:fld>
            <a:endParaRPr lang="en-GB"/>
          </a:p>
        </p:txBody>
      </p:sp>
    </p:spTree>
    <p:extLst>
      <p:ext uri="{BB962C8B-B14F-4D97-AF65-F5344CB8AC3E}">
        <p14:creationId xmlns:p14="http://schemas.microsoft.com/office/powerpoint/2010/main" val="29678240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62A55CFA-19C1-4766-B625-9C7B34FF4224}"/>
              </a:ext>
            </a:extLst>
          </p:cNvPr>
          <p:cNvSpPr txBox="1"/>
          <p:nvPr userDrawn="1"/>
        </p:nvSpPr>
        <p:spPr>
          <a:xfrm>
            <a:off x="140434" y="6394536"/>
            <a:ext cx="4122808" cy="276999"/>
          </a:xfrm>
          <a:prstGeom prst="rect">
            <a:avLst/>
          </a:prstGeom>
          <a:noFill/>
        </p:spPr>
        <p:txBody>
          <a:bodyPr wrap="square" rtlCol="0">
            <a:spAutoFit/>
          </a:bodyPr>
          <a:lstStyle/>
          <a:p>
            <a:r>
              <a:rPr lang="en-US" sz="1200" dirty="0">
                <a:latin typeface="Arial Rounded MT" charset="0"/>
                <a:ea typeface="Arial Rounded MT" charset="0"/>
                <a:cs typeface="Arial Rounded MT" charset="0"/>
              </a:rPr>
              <a:t>Exploring and Teaching the Korean War </a:t>
            </a:r>
            <a:r>
              <a:rPr lang="en-US" sz="1200" dirty="0">
                <a:solidFill>
                  <a:schemeClr val="accent5">
                    <a:lumMod val="75000"/>
                  </a:schemeClr>
                </a:solidFill>
                <a:latin typeface="Arial Rounded MT" charset="0"/>
                <a:ea typeface="Arial Rounded MT" charset="0"/>
                <a:cs typeface="Arial Rounded MT" charset="0"/>
              </a:rPr>
              <a:t>| Lesson 1.2</a:t>
            </a:r>
          </a:p>
        </p:txBody>
      </p:sp>
      <p:pic>
        <p:nvPicPr>
          <p:cNvPr id="8" name="Picture 7">
            <a:extLst>
              <a:ext uri="{FF2B5EF4-FFF2-40B4-BE49-F238E27FC236}">
                <a16:creationId xmlns:a16="http://schemas.microsoft.com/office/drawing/2014/main" id="{4D5294E6-D97D-4975-BA83-6E167677D1D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597553" y="6155943"/>
            <a:ext cx="1244600" cy="413502"/>
          </a:xfrm>
          <a:prstGeom prst="rect">
            <a:avLst/>
          </a:prstGeom>
        </p:spPr>
      </p:pic>
      <p:sp>
        <p:nvSpPr>
          <p:cNvPr id="10" name="Rectangle 9"/>
          <p:cNvSpPr/>
          <p:nvPr userDrawn="1"/>
        </p:nvSpPr>
        <p:spPr>
          <a:xfrm>
            <a:off x="0" y="6729881"/>
            <a:ext cx="12192000" cy="13349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a16="http://schemas.microsoft.com/office/drawing/2014/main" id="{1EEF0155-173E-FF43-9FDF-DC5A565E96C7}"/>
              </a:ext>
            </a:extLst>
          </p:cNvPr>
          <p:cNvSpPr>
            <a:spLocks noGrp="1"/>
          </p:cNvSpPr>
          <p:nvPr>
            <p:ph type="sldNum" sz="quarter" idx="4"/>
          </p:nvPr>
        </p:nvSpPr>
        <p:spPr>
          <a:xfrm>
            <a:off x="3959086" y="6351657"/>
            <a:ext cx="4638261" cy="365125"/>
          </a:xfrm>
          <a:prstGeom prst="rect">
            <a:avLst/>
          </a:prstGeom>
        </p:spPr>
        <p:txBody>
          <a:bodyPr/>
          <a:lstStyle>
            <a:lvl1pPr algn="ctr">
              <a:defRPr>
                <a:latin typeface="Arial" panose="020B0604020202020204" pitchFamily="34" charset="0"/>
                <a:cs typeface="Arial" panose="020B0604020202020204" pitchFamily="34" charset="0"/>
              </a:defRPr>
            </a:lvl1pPr>
          </a:lstStyle>
          <a:p>
            <a:fld id="{91DB7F08-A76A-C04F-AC2D-B8A23795015F}" type="slidenum">
              <a:rPr lang="en-US" smtClean="0"/>
              <a:pPr/>
              <a:t>‹#›</a:t>
            </a:fld>
            <a:endParaRPr lang="en-US" dirty="0"/>
          </a:p>
        </p:txBody>
      </p:sp>
      <p:sp>
        <p:nvSpPr>
          <p:cNvPr id="4" name="Footer Placeholder 3">
            <a:extLst>
              <a:ext uri="{FF2B5EF4-FFF2-40B4-BE49-F238E27FC236}">
                <a16:creationId xmlns:a16="http://schemas.microsoft.com/office/drawing/2014/main" id="{4A622E84-914B-6540-8E46-C623E8A510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12" name="Picture 11">
            <a:extLst>
              <a:ext uri="{FF2B5EF4-FFF2-40B4-BE49-F238E27FC236}">
                <a16:creationId xmlns:a16="http://schemas.microsoft.com/office/drawing/2014/main" id="{29EDF513-8907-5A43-B8DC-554DC34EDB44}"/>
              </a:ext>
            </a:extLst>
          </p:cNvPr>
          <p:cNvPicPr>
            <a:picLocks noChangeAspect="1"/>
          </p:cNvPicPr>
          <p:nvPr userDrawn="1"/>
        </p:nvPicPr>
        <p:blipFill>
          <a:blip r:embed="rId5"/>
          <a:stretch>
            <a:fillRect/>
          </a:stretch>
        </p:blipFill>
        <p:spPr>
          <a:xfrm>
            <a:off x="10051072" y="5863414"/>
            <a:ext cx="1087384" cy="713231"/>
          </a:xfrm>
          <a:prstGeom prst="rect">
            <a:avLst/>
          </a:prstGeom>
        </p:spPr>
      </p:pic>
      <p:pic>
        <p:nvPicPr>
          <p:cNvPr id="13" name="Picture 12">
            <a:extLst>
              <a:ext uri="{FF2B5EF4-FFF2-40B4-BE49-F238E27FC236}">
                <a16:creationId xmlns:a16="http://schemas.microsoft.com/office/drawing/2014/main" id="{91E14BF4-F745-1048-B63F-3D86DC89E375}"/>
              </a:ext>
            </a:extLst>
          </p:cNvPr>
          <p:cNvPicPr>
            <a:picLocks noChangeAspect="1"/>
          </p:cNvPicPr>
          <p:nvPr userDrawn="1"/>
        </p:nvPicPr>
        <p:blipFill>
          <a:blip r:embed="rId6"/>
          <a:stretch>
            <a:fillRect/>
          </a:stretch>
        </p:blipFill>
        <p:spPr>
          <a:xfrm>
            <a:off x="11396558" y="5888677"/>
            <a:ext cx="568569" cy="687968"/>
          </a:xfrm>
          <a:prstGeom prst="rect">
            <a:avLst/>
          </a:prstGeom>
        </p:spPr>
      </p:pic>
    </p:spTree>
    <p:extLst>
      <p:ext uri="{BB962C8B-B14F-4D97-AF65-F5344CB8AC3E}">
        <p14:creationId xmlns:p14="http://schemas.microsoft.com/office/powerpoint/2010/main" val="126781442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britishpathe.com/video/british-in-korea"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www.britishpathe.com/video/british-in-korea"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Enquiry overview: </a:t>
            </a:r>
            <a:br>
              <a:rPr lang="en-GB" dirty="0"/>
            </a:br>
            <a:r>
              <a:rPr lang="en-GB" altLang="fr-FR" b="1" dirty="0">
                <a:solidFill>
                  <a:srgbClr val="000000"/>
                </a:solidFill>
                <a:latin typeface="Arial" panose="020B0604020202020204" pitchFamily="34" charset="0"/>
                <a:cs typeface="Arial" panose="020B0604020202020204" pitchFamily="34" charset="0"/>
                <a:sym typeface="Helvetica Neue Medium" pitchFamily="-93" charset="0"/>
              </a:rPr>
              <a:t>Why did Britain go to war (again) </a:t>
            </a:r>
            <a:br>
              <a:rPr lang="en-GB" altLang="fr-FR" b="1" dirty="0">
                <a:solidFill>
                  <a:srgbClr val="000000"/>
                </a:solidFill>
                <a:latin typeface="Arial" panose="020B0604020202020204" pitchFamily="34" charset="0"/>
                <a:cs typeface="Arial" panose="020B0604020202020204" pitchFamily="34" charset="0"/>
                <a:sym typeface="Helvetica Neue Medium" pitchFamily="-93" charset="0"/>
              </a:rPr>
            </a:br>
            <a:r>
              <a:rPr lang="en-GB" altLang="fr-FR" b="1" dirty="0">
                <a:solidFill>
                  <a:srgbClr val="000000"/>
                </a:solidFill>
                <a:latin typeface="Arial" panose="020B0604020202020204" pitchFamily="34" charset="0"/>
                <a:cs typeface="Arial" panose="020B0604020202020204" pitchFamily="34" charset="0"/>
                <a:sym typeface="Helvetica Neue Medium" pitchFamily="-93" charset="0"/>
              </a:rPr>
              <a:t>in 1950?</a:t>
            </a:r>
            <a:endParaRPr lang="en-US" dirty="0"/>
          </a:p>
        </p:txBody>
      </p:sp>
      <p:sp>
        <p:nvSpPr>
          <p:cNvPr id="9" name="Rectangle 8"/>
          <p:cNvSpPr/>
          <p:nvPr/>
        </p:nvSpPr>
        <p:spPr>
          <a:xfrm>
            <a:off x="720000" y="2340000"/>
            <a:ext cx="4985474" cy="2994270"/>
          </a:xfrm>
          <a:prstGeom prst="rect">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200" kern="1200" dirty="0">
                <a:solidFill>
                  <a:schemeClr val="bg1"/>
                </a:solidFill>
                <a:latin typeface="Arial" charset="0"/>
                <a:ea typeface="Arial" charset="0"/>
                <a:cs typeface="Arial" charset="0"/>
              </a:rPr>
              <a:t>Lesson 1.1</a:t>
            </a:r>
          </a:p>
          <a:p>
            <a:pPr lvl="0" algn="ctr" defTabSz="1466850">
              <a:lnSpc>
                <a:spcPct val="90000"/>
              </a:lnSpc>
              <a:spcBef>
                <a:spcPct val="0"/>
              </a:spcBef>
              <a:spcAft>
                <a:spcPct val="35000"/>
              </a:spcAft>
            </a:pPr>
            <a:r>
              <a:rPr lang="en-GB" sz="3200" kern="1200" dirty="0">
                <a:latin typeface="Arial" charset="0"/>
                <a:ea typeface="Arial" charset="0"/>
                <a:cs typeface="Arial" charset="0"/>
              </a:rPr>
              <a:t>Why was there a war in Korea and why did Britain join in?</a:t>
            </a:r>
          </a:p>
        </p:txBody>
      </p:sp>
      <p:sp>
        <p:nvSpPr>
          <p:cNvPr id="7" name="Rectangle 6"/>
          <p:cNvSpPr/>
          <p:nvPr/>
        </p:nvSpPr>
        <p:spPr>
          <a:xfrm>
            <a:off x="6093740" y="2340000"/>
            <a:ext cx="5026744" cy="2994270"/>
          </a:xfrm>
          <a:prstGeom prst="rect">
            <a:avLst/>
          </a:prstGeom>
          <a:solidFill>
            <a:schemeClr val="accent5">
              <a:lumMod val="75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algn="ctr" defTabSz="1466850">
              <a:lnSpc>
                <a:spcPct val="90000"/>
              </a:lnSpc>
              <a:spcBef>
                <a:spcPct val="0"/>
              </a:spcBef>
              <a:spcAft>
                <a:spcPct val="35000"/>
              </a:spcAft>
            </a:pPr>
            <a:r>
              <a:rPr lang="en-GB" sz="3200" b="1" dirty="0">
                <a:solidFill>
                  <a:schemeClr val="accent6">
                    <a:lumMod val="60000"/>
                    <a:lumOff val="40000"/>
                  </a:schemeClr>
                </a:solidFill>
                <a:latin typeface="Arial" charset="0"/>
                <a:cs typeface="Arial" charset="0"/>
              </a:rPr>
              <a:t>Lesson 1.2</a:t>
            </a:r>
          </a:p>
          <a:p>
            <a:pPr algn="ctr" defTabSz="1466850">
              <a:lnSpc>
                <a:spcPct val="90000"/>
              </a:lnSpc>
              <a:spcBef>
                <a:spcPct val="0"/>
              </a:spcBef>
              <a:spcAft>
                <a:spcPct val="35000"/>
              </a:spcAft>
            </a:pPr>
            <a:r>
              <a:rPr lang="en-GB" altLang="fr-FR" sz="3200" b="1" dirty="0">
                <a:solidFill>
                  <a:schemeClr val="bg1"/>
                </a:solidFill>
                <a:latin typeface="Arial" charset="0"/>
                <a:cs typeface="Arial" charset="0"/>
                <a:sym typeface="Helvetica Neue Medium" pitchFamily="-93" charset="0"/>
              </a:rPr>
              <a:t>How significant was opposition to the Korean War in Britain</a:t>
            </a:r>
            <a:r>
              <a:rPr lang="en-US" altLang="fr-FR" sz="3200" b="1" dirty="0">
                <a:solidFill>
                  <a:schemeClr val="bg1"/>
                </a:solidFill>
                <a:latin typeface="Arial" charset="0"/>
                <a:cs typeface="Arial" charset="0"/>
                <a:sym typeface="Helvetica Neue Medium" pitchFamily="-93" charset="0"/>
              </a:rPr>
              <a:t>?</a:t>
            </a:r>
            <a:endParaRPr lang="en-GB" sz="3200" b="1" dirty="0">
              <a:solidFill>
                <a:schemeClr val="bg1"/>
              </a:solidFill>
              <a:latin typeface="Arial" charset="0"/>
              <a:cs typeface="Arial" charset="0"/>
            </a:endParaRPr>
          </a:p>
        </p:txBody>
      </p:sp>
      <p:sp>
        <p:nvSpPr>
          <p:cNvPr id="10" name="Slide Number Placeholder 9">
            <a:extLst>
              <a:ext uri="{FF2B5EF4-FFF2-40B4-BE49-F238E27FC236}">
                <a16:creationId xmlns:a16="http://schemas.microsoft.com/office/drawing/2014/main" id="{F617B6B9-F31B-3B47-9BDE-6BBA9339D15F}"/>
              </a:ext>
            </a:extLst>
          </p:cNvPr>
          <p:cNvSpPr>
            <a:spLocks noGrp="1"/>
          </p:cNvSpPr>
          <p:nvPr>
            <p:ph type="sldNum" sz="quarter" idx="12"/>
          </p:nvPr>
        </p:nvSpPr>
        <p:spPr/>
        <p:txBody>
          <a:bodyPr/>
          <a:lstStyle/>
          <a:p>
            <a:fld id="{91DB7F08-A76A-C04F-AC2D-B8A23795015F}" type="slidenum">
              <a:rPr lang="en-US" smtClean="0"/>
              <a:pPr/>
              <a:t>1</a:t>
            </a:fld>
            <a:endParaRPr lang="en-US" dirty="0"/>
          </a:p>
        </p:txBody>
      </p:sp>
    </p:spTree>
    <p:extLst>
      <p:ext uri="{BB962C8B-B14F-4D97-AF65-F5344CB8AC3E}">
        <p14:creationId xmlns:p14="http://schemas.microsoft.com/office/powerpoint/2010/main" val="2087239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CBB92B4-9965-4E34-8148-D2EEC31ED723}"/>
              </a:ext>
            </a:extLst>
          </p:cNvPr>
          <p:cNvGraphicFramePr>
            <a:graphicFrameLocks noGrp="1"/>
          </p:cNvGraphicFramePr>
          <p:nvPr>
            <p:extLst>
              <p:ext uri="{D42A27DB-BD31-4B8C-83A1-F6EECF244321}">
                <p14:modId xmlns:p14="http://schemas.microsoft.com/office/powerpoint/2010/main" val="1802718739"/>
              </p:ext>
            </p:extLst>
          </p:nvPr>
        </p:nvGraphicFramePr>
        <p:xfrm>
          <a:off x="720000" y="360000"/>
          <a:ext cx="10218809" cy="5323854"/>
        </p:xfrm>
        <a:graphic>
          <a:graphicData uri="http://schemas.openxmlformats.org/drawingml/2006/table">
            <a:tbl>
              <a:tblPr firstRow="1" firstCol="1" bandRow="1">
                <a:tableStyleId>{5940675A-B579-460E-94D1-54222C63F5DA}</a:tableStyleId>
              </a:tblPr>
              <a:tblGrid>
                <a:gridCol w="1540931">
                  <a:extLst>
                    <a:ext uri="{9D8B030D-6E8A-4147-A177-3AD203B41FA5}">
                      <a16:colId xmlns:a16="http://schemas.microsoft.com/office/drawing/2014/main" val="14955083"/>
                    </a:ext>
                  </a:extLst>
                </a:gridCol>
                <a:gridCol w="2392499">
                  <a:extLst>
                    <a:ext uri="{9D8B030D-6E8A-4147-A177-3AD203B41FA5}">
                      <a16:colId xmlns:a16="http://schemas.microsoft.com/office/drawing/2014/main" val="1903456828"/>
                    </a:ext>
                  </a:extLst>
                </a:gridCol>
                <a:gridCol w="2392499">
                  <a:extLst>
                    <a:ext uri="{9D8B030D-6E8A-4147-A177-3AD203B41FA5}">
                      <a16:colId xmlns:a16="http://schemas.microsoft.com/office/drawing/2014/main" val="4157782733"/>
                    </a:ext>
                  </a:extLst>
                </a:gridCol>
                <a:gridCol w="2392499">
                  <a:extLst>
                    <a:ext uri="{9D8B030D-6E8A-4147-A177-3AD203B41FA5}">
                      <a16:colId xmlns:a16="http://schemas.microsoft.com/office/drawing/2014/main" val="2837363750"/>
                    </a:ext>
                  </a:extLst>
                </a:gridCol>
                <a:gridCol w="1500381">
                  <a:extLst>
                    <a:ext uri="{9D8B030D-6E8A-4147-A177-3AD203B41FA5}">
                      <a16:colId xmlns:a16="http://schemas.microsoft.com/office/drawing/2014/main" val="1089029807"/>
                    </a:ext>
                  </a:extLst>
                </a:gridCol>
              </a:tblGrid>
              <a:tr h="593569">
                <a:tc>
                  <a:txBody>
                    <a:bodyPr/>
                    <a:lstStyle/>
                    <a:p>
                      <a:pPr algn="ctr">
                        <a:lnSpc>
                          <a:spcPct val="107000"/>
                        </a:lnSpc>
                        <a:spcAft>
                          <a:spcPts val="0"/>
                        </a:spcAft>
                      </a:pPr>
                      <a:r>
                        <a:rPr lang="en-GB" sz="1400" b="1" dirty="0">
                          <a:effectLst/>
                          <a:latin typeface="Arial" panose="020B0604020202020204" pitchFamily="34" charset="0"/>
                          <a:cs typeface="Arial" panose="020B0604020202020204" pitchFamily="34" charset="0"/>
                        </a:rPr>
                        <a:t> </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0"/>
                        </a:spcAft>
                      </a:pPr>
                      <a:r>
                        <a:rPr lang="en-GB" sz="1400" b="1" dirty="0">
                          <a:effectLst/>
                          <a:latin typeface="Arial" panose="020B0604020202020204" pitchFamily="34" charset="0"/>
                          <a:cs typeface="Arial" panose="020B0604020202020204" pitchFamily="34" charset="0"/>
                        </a:rPr>
                        <a:t>Why did they oppose the war?</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0"/>
                        </a:spcAft>
                      </a:pPr>
                      <a:r>
                        <a:rPr lang="en-GB" sz="1400" b="1" dirty="0">
                          <a:effectLst/>
                          <a:latin typeface="Arial" panose="020B0604020202020204" pitchFamily="34" charset="0"/>
                          <a:cs typeface="Arial" panose="020B0604020202020204" pitchFamily="34" charset="0"/>
                        </a:rPr>
                        <a:t>What did they do?</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0"/>
                        </a:spcAft>
                      </a:pPr>
                      <a:r>
                        <a:rPr lang="en-GB" sz="1400" b="1" dirty="0">
                          <a:effectLst/>
                          <a:latin typeface="Arial" panose="020B0604020202020204" pitchFamily="34" charset="0"/>
                          <a:cs typeface="Arial" panose="020B0604020202020204" pitchFamily="34" charset="0"/>
                        </a:rPr>
                        <a:t>How were they received by other people in Britain?</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0"/>
                        </a:spcAft>
                      </a:pPr>
                      <a:r>
                        <a:rPr lang="en-GB" sz="1400" b="1">
                          <a:effectLst/>
                          <a:latin typeface="Arial" panose="020B0604020202020204" pitchFamily="34" charset="0"/>
                          <a:cs typeface="Arial" panose="020B0604020202020204" pitchFamily="34" charset="0"/>
                        </a:rPr>
                        <a:t>How significant 1 – 5?</a:t>
                      </a:r>
                      <a:endParaRPr lang="en-GB" sz="1400" b="1">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692049765"/>
                  </a:ext>
                </a:extLst>
              </a:tr>
              <a:tr h="946057">
                <a:tc>
                  <a:txBody>
                    <a:bodyPr/>
                    <a:lstStyle/>
                    <a:p>
                      <a:pPr algn="ctr">
                        <a:lnSpc>
                          <a:spcPct val="107000"/>
                        </a:lnSpc>
                        <a:spcAft>
                          <a:spcPts val="0"/>
                        </a:spcAft>
                      </a:pPr>
                      <a:r>
                        <a:rPr lang="en-GB" sz="1400" b="1" dirty="0">
                          <a:effectLst/>
                          <a:latin typeface="Arial" panose="020B0604020202020204" pitchFamily="34" charset="0"/>
                          <a:cs typeface="Arial" panose="020B0604020202020204" pitchFamily="34" charset="0"/>
                        </a:rPr>
                        <a:t>Harry Pollitt/British communists </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0"/>
                        </a:spcAft>
                      </a:pPr>
                      <a:r>
                        <a:rPr lang="en-GB" sz="1400" b="1">
                          <a:effectLst/>
                          <a:latin typeface="Arial" panose="020B0604020202020204" pitchFamily="34" charset="0"/>
                          <a:cs typeface="Arial" panose="020B0604020202020204" pitchFamily="34" charset="0"/>
                        </a:rPr>
                        <a:t> </a:t>
                      </a:r>
                      <a:endParaRPr lang="en-GB" sz="1400" b="1">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0"/>
                        </a:spcAft>
                      </a:pPr>
                      <a:r>
                        <a:rPr lang="en-GB" sz="1400" b="1" dirty="0">
                          <a:effectLst/>
                          <a:latin typeface="Arial" panose="020B0604020202020204" pitchFamily="34" charset="0"/>
                          <a:cs typeface="Arial" panose="020B0604020202020204" pitchFamily="34" charset="0"/>
                        </a:rPr>
                        <a:t> </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0"/>
                        </a:spcAft>
                      </a:pPr>
                      <a:r>
                        <a:rPr lang="en-GB" sz="1400" b="1" dirty="0">
                          <a:effectLst/>
                          <a:latin typeface="Arial" panose="020B0604020202020204" pitchFamily="34" charset="0"/>
                          <a:cs typeface="Arial" panose="020B0604020202020204" pitchFamily="34" charset="0"/>
                        </a:rPr>
                        <a:t> </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0"/>
                        </a:spcAft>
                      </a:pPr>
                      <a:r>
                        <a:rPr lang="en-GB" sz="1400" b="1" dirty="0">
                          <a:effectLst/>
                          <a:latin typeface="Arial" panose="020B0604020202020204" pitchFamily="34" charset="0"/>
                          <a:cs typeface="Arial" panose="020B0604020202020204" pitchFamily="34" charset="0"/>
                        </a:rPr>
                        <a:t> </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720144484"/>
                  </a:ext>
                </a:extLst>
              </a:tr>
              <a:tr h="946057">
                <a:tc>
                  <a:txBody>
                    <a:bodyPr/>
                    <a:lstStyle/>
                    <a:p>
                      <a:pPr algn="ctr">
                        <a:lnSpc>
                          <a:spcPct val="107000"/>
                        </a:lnSpc>
                        <a:spcAft>
                          <a:spcPts val="0"/>
                        </a:spcAft>
                      </a:pPr>
                      <a:r>
                        <a:rPr lang="en-GB" sz="1400" b="1">
                          <a:effectLst/>
                          <a:latin typeface="Arial" panose="020B0604020202020204" pitchFamily="34" charset="0"/>
                          <a:cs typeface="Arial" panose="020B0604020202020204" pitchFamily="34" charset="0"/>
                        </a:rPr>
                        <a:t>War correspondents</a:t>
                      </a:r>
                      <a:endParaRPr lang="en-GB" sz="1400" b="1">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0"/>
                        </a:spcAft>
                      </a:pPr>
                      <a:r>
                        <a:rPr lang="en-GB" sz="1400" b="1">
                          <a:effectLst/>
                          <a:latin typeface="Arial" panose="020B0604020202020204" pitchFamily="34" charset="0"/>
                          <a:cs typeface="Arial" panose="020B0604020202020204" pitchFamily="34" charset="0"/>
                        </a:rPr>
                        <a:t> </a:t>
                      </a:r>
                      <a:endParaRPr lang="en-GB" sz="1400" b="1">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0"/>
                        </a:spcAft>
                      </a:pPr>
                      <a:r>
                        <a:rPr lang="en-GB" sz="1400" b="1" dirty="0">
                          <a:effectLst/>
                          <a:latin typeface="Arial" panose="020B0604020202020204" pitchFamily="34" charset="0"/>
                          <a:cs typeface="Arial" panose="020B0604020202020204" pitchFamily="34" charset="0"/>
                        </a:rPr>
                        <a:t> </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0"/>
                        </a:spcAft>
                      </a:pPr>
                      <a:r>
                        <a:rPr lang="en-GB" sz="1400" b="1" dirty="0">
                          <a:effectLst/>
                          <a:latin typeface="Arial" panose="020B0604020202020204" pitchFamily="34" charset="0"/>
                          <a:cs typeface="Arial" panose="020B0604020202020204" pitchFamily="34" charset="0"/>
                        </a:rPr>
                        <a:t> </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0"/>
                        </a:spcAft>
                      </a:pPr>
                      <a:r>
                        <a:rPr lang="en-GB" sz="1400" b="1" dirty="0">
                          <a:effectLst/>
                          <a:latin typeface="Arial" panose="020B0604020202020204" pitchFamily="34" charset="0"/>
                          <a:cs typeface="Arial" panose="020B0604020202020204" pitchFamily="34" charset="0"/>
                        </a:rPr>
                        <a:t> </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836279609"/>
                  </a:ext>
                </a:extLst>
              </a:tr>
              <a:tr h="946057">
                <a:tc>
                  <a:txBody>
                    <a:bodyPr/>
                    <a:lstStyle/>
                    <a:p>
                      <a:pPr algn="ctr">
                        <a:lnSpc>
                          <a:spcPct val="107000"/>
                        </a:lnSpc>
                        <a:spcAft>
                          <a:spcPts val="0"/>
                        </a:spcAft>
                      </a:pPr>
                      <a:r>
                        <a:rPr lang="en-GB" sz="1400" b="1" dirty="0">
                          <a:effectLst/>
                          <a:latin typeface="Arial" panose="020B0604020202020204" pitchFamily="34" charset="0"/>
                          <a:cs typeface="Arial" panose="020B0604020202020204" pitchFamily="34" charset="0"/>
                        </a:rPr>
                        <a:t>Joseph Needham</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0"/>
                        </a:spcAft>
                      </a:pPr>
                      <a:r>
                        <a:rPr lang="en-GB" sz="1400" b="1">
                          <a:effectLst/>
                          <a:latin typeface="Arial" panose="020B0604020202020204" pitchFamily="34" charset="0"/>
                          <a:cs typeface="Arial" panose="020B0604020202020204" pitchFamily="34" charset="0"/>
                        </a:rPr>
                        <a:t> </a:t>
                      </a:r>
                      <a:endParaRPr lang="en-GB" sz="1400" b="1">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0"/>
                        </a:spcAft>
                      </a:pPr>
                      <a:r>
                        <a:rPr lang="en-GB" sz="1400" b="1">
                          <a:effectLst/>
                          <a:latin typeface="Arial" panose="020B0604020202020204" pitchFamily="34" charset="0"/>
                          <a:cs typeface="Arial" panose="020B0604020202020204" pitchFamily="34" charset="0"/>
                        </a:rPr>
                        <a:t> </a:t>
                      </a:r>
                      <a:endParaRPr lang="en-GB" sz="1400" b="1">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0"/>
                        </a:spcAft>
                      </a:pPr>
                      <a:r>
                        <a:rPr lang="en-GB" sz="1400" b="1" dirty="0">
                          <a:effectLst/>
                          <a:latin typeface="Arial" panose="020B0604020202020204" pitchFamily="34" charset="0"/>
                          <a:cs typeface="Arial" panose="020B0604020202020204" pitchFamily="34" charset="0"/>
                        </a:rPr>
                        <a:t> </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0"/>
                        </a:spcAft>
                      </a:pPr>
                      <a:r>
                        <a:rPr lang="en-GB" sz="1400" b="1" dirty="0">
                          <a:effectLst/>
                          <a:latin typeface="Arial" panose="020B0604020202020204" pitchFamily="34" charset="0"/>
                          <a:cs typeface="Arial" panose="020B0604020202020204" pitchFamily="34" charset="0"/>
                        </a:rPr>
                        <a:t> </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045921018"/>
                  </a:ext>
                </a:extLst>
              </a:tr>
              <a:tr h="946057">
                <a:tc>
                  <a:txBody>
                    <a:bodyPr/>
                    <a:lstStyle/>
                    <a:p>
                      <a:pPr algn="ctr">
                        <a:lnSpc>
                          <a:spcPct val="107000"/>
                        </a:lnSpc>
                        <a:spcAft>
                          <a:spcPts val="0"/>
                        </a:spcAft>
                      </a:pPr>
                      <a:r>
                        <a:rPr lang="en-GB" sz="1400" b="1" dirty="0">
                          <a:effectLst/>
                          <a:latin typeface="Arial" panose="020B0604020202020204" pitchFamily="34" charset="0"/>
                          <a:cs typeface="Arial" panose="020B0604020202020204" pitchFamily="34" charset="0"/>
                        </a:rPr>
                        <a:t>Hewlett Johnson</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0"/>
                        </a:spcAft>
                      </a:pPr>
                      <a:r>
                        <a:rPr lang="en-GB" sz="1400" b="1">
                          <a:effectLst/>
                          <a:latin typeface="Arial" panose="020B0604020202020204" pitchFamily="34" charset="0"/>
                          <a:cs typeface="Arial" panose="020B0604020202020204" pitchFamily="34" charset="0"/>
                        </a:rPr>
                        <a:t> </a:t>
                      </a:r>
                      <a:endParaRPr lang="en-GB" sz="1400" b="1">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0"/>
                        </a:spcAft>
                      </a:pPr>
                      <a:r>
                        <a:rPr lang="en-GB" sz="1400" b="1">
                          <a:effectLst/>
                          <a:latin typeface="Arial" panose="020B0604020202020204" pitchFamily="34" charset="0"/>
                          <a:cs typeface="Arial" panose="020B0604020202020204" pitchFamily="34" charset="0"/>
                        </a:rPr>
                        <a:t> </a:t>
                      </a:r>
                      <a:endParaRPr lang="en-GB" sz="1400" b="1">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0"/>
                        </a:spcAft>
                      </a:pPr>
                      <a:r>
                        <a:rPr lang="en-GB" sz="1400" b="1" dirty="0">
                          <a:effectLst/>
                          <a:latin typeface="Arial" panose="020B0604020202020204" pitchFamily="34" charset="0"/>
                          <a:cs typeface="Arial" panose="020B0604020202020204" pitchFamily="34" charset="0"/>
                        </a:rPr>
                        <a:t> </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0"/>
                        </a:spcAft>
                      </a:pPr>
                      <a:r>
                        <a:rPr lang="en-GB" sz="1400" b="1" dirty="0">
                          <a:effectLst/>
                          <a:latin typeface="Arial" panose="020B0604020202020204" pitchFamily="34" charset="0"/>
                          <a:cs typeface="Arial" panose="020B0604020202020204" pitchFamily="34" charset="0"/>
                        </a:rPr>
                        <a:t> </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2080173302"/>
                  </a:ext>
                </a:extLst>
              </a:tr>
              <a:tr h="946057">
                <a:tc>
                  <a:txBody>
                    <a:bodyPr/>
                    <a:lstStyle/>
                    <a:p>
                      <a:pPr algn="ctr">
                        <a:lnSpc>
                          <a:spcPct val="107000"/>
                        </a:lnSpc>
                        <a:spcAft>
                          <a:spcPts val="0"/>
                        </a:spcAft>
                      </a:pPr>
                      <a:r>
                        <a:rPr lang="en-GB" sz="1400" b="1" dirty="0">
                          <a:effectLst/>
                          <a:latin typeface="Arial" panose="020B0604020202020204" pitchFamily="34" charset="0"/>
                          <a:cs typeface="Arial" panose="020B0604020202020204" pitchFamily="34" charset="0"/>
                        </a:rPr>
                        <a:t>Monica Felton</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0"/>
                        </a:spcAft>
                      </a:pPr>
                      <a:r>
                        <a:rPr lang="en-GB" sz="1400" b="1" dirty="0">
                          <a:effectLst/>
                          <a:latin typeface="Arial" panose="020B0604020202020204" pitchFamily="34" charset="0"/>
                          <a:cs typeface="Arial" panose="020B0604020202020204" pitchFamily="34" charset="0"/>
                        </a:rPr>
                        <a:t> </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0"/>
                        </a:spcAft>
                      </a:pPr>
                      <a:r>
                        <a:rPr lang="en-GB" sz="1400" b="1" dirty="0">
                          <a:effectLst/>
                          <a:latin typeface="Arial" panose="020B0604020202020204" pitchFamily="34" charset="0"/>
                          <a:cs typeface="Arial" panose="020B0604020202020204" pitchFamily="34" charset="0"/>
                        </a:rPr>
                        <a:t> </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0"/>
                        </a:spcAft>
                      </a:pPr>
                      <a:r>
                        <a:rPr lang="en-GB" sz="1400" b="1" dirty="0">
                          <a:effectLst/>
                          <a:latin typeface="Arial" panose="020B0604020202020204" pitchFamily="34" charset="0"/>
                          <a:cs typeface="Arial" panose="020B0604020202020204" pitchFamily="34" charset="0"/>
                        </a:rPr>
                        <a:t> </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0"/>
                        </a:spcAft>
                      </a:pPr>
                      <a:r>
                        <a:rPr lang="en-GB" sz="1400" b="1" dirty="0">
                          <a:effectLst/>
                          <a:latin typeface="Arial" panose="020B0604020202020204" pitchFamily="34" charset="0"/>
                          <a:cs typeface="Arial" panose="020B0604020202020204" pitchFamily="34" charset="0"/>
                        </a:rPr>
                        <a:t> </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892719218"/>
                  </a:ext>
                </a:extLst>
              </a:tr>
            </a:tbl>
          </a:graphicData>
        </a:graphic>
      </p:graphicFrame>
      <p:sp>
        <p:nvSpPr>
          <p:cNvPr id="3" name="Slide Number Placeholder 2">
            <a:extLst>
              <a:ext uri="{FF2B5EF4-FFF2-40B4-BE49-F238E27FC236}">
                <a16:creationId xmlns:a16="http://schemas.microsoft.com/office/drawing/2014/main" id="{3C19432F-1AF0-8B49-B12D-E987110A5812}"/>
              </a:ext>
            </a:extLst>
          </p:cNvPr>
          <p:cNvSpPr>
            <a:spLocks noGrp="1"/>
          </p:cNvSpPr>
          <p:nvPr>
            <p:ph type="sldNum" sz="quarter" idx="12"/>
          </p:nvPr>
        </p:nvSpPr>
        <p:spPr/>
        <p:txBody>
          <a:bodyPr/>
          <a:lstStyle/>
          <a:p>
            <a:fld id="{91DB7F08-A76A-C04F-AC2D-B8A23795015F}" type="slidenum">
              <a:rPr lang="en-US" smtClean="0"/>
              <a:pPr/>
              <a:t>10</a:t>
            </a:fld>
            <a:endParaRPr lang="en-US" dirty="0"/>
          </a:p>
        </p:txBody>
      </p:sp>
    </p:spTree>
    <p:extLst>
      <p:ext uri="{BB962C8B-B14F-4D97-AF65-F5344CB8AC3E}">
        <p14:creationId xmlns:p14="http://schemas.microsoft.com/office/powerpoint/2010/main" val="615654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827481" y="1267806"/>
            <a:ext cx="5128819" cy="44090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600" b="1" dirty="0">
                <a:solidFill>
                  <a:schemeClr val="tx1"/>
                </a:solidFill>
                <a:latin typeface="Arial" panose="020B0604020202020204" pitchFamily="34" charset="0"/>
                <a:cs typeface="Arial" panose="020B0604020202020204" pitchFamily="34" charset="0"/>
              </a:rPr>
              <a:t>The Communist Party of Great Britain (CPGB) was led by Harry Pollitt</a:t>
            </a:r>
            <a:r>
              <a:rPr lang="en-GB" sz="1600" dirty="0">
                <a:solidFill>
                  <a:schemeClr val="tx1"/>
                </a:solidFill>
                <a:latin typeface="Arial" panose="020B0604020202020204" pitchFamily="34" charset="0"/>
                <a:cs typeface="Arial" panose="020B0604020202020204" pitchFamily="34" charset="0"/>
              </a:rPr>
              <a:t>. </a:t>
            </a:r>
          </a:p>
          <a:p>
            <a:pPr marL="257175" indent="-257175">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They were strongly anti-American. They argued that the war was being fought purely to make the USA money and to spread their control over the world. Pollitt wrote that ‘British lads were being forced to shoot down other lads in Korea.’</a:t>
            </a:r>
          </a:p>
          <a:p>
            <a:pPr marL="257175" indent="-257175">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The CPGB held 7,000 campaign meetings in 1952 alone and also used their newspaper, </a:t>
            </a:r>
            <a:br>
              <a:rPr lang="en-GB" sz="1600" dirty="0">
                <a:solidFill>
                  <a:schemeClr val="tx1"/>
                </a:solidFill>
                <a:latin typeface="Arial" panose="020B0604020202020204" pitchFamily="34" charset="0"/>
                <a:cs typeface="Arial" panose="020B0604020202020204" pitchFamily="34" charset="0"/>
              </a:rPr>
            </a:br>
            <a:r>
              <a:rPr lang="en-GB" sz="1600" i="1" dirty="0">
                <a:solidFill>
                  <a:schemeClr val="tx1"/>
                </a:solidFill>
                <a:latin typeface="Arial" panose="020B0604020202020204" pitchFamily="34" charset="0"/>
                <a:cs typeface="Arial" panose="020B0604020202020204" pitchFamily="34" charset="0"/>
              </a:rPr>
              <a:t>The Daily Worker</a:t>
            </a:r>
            <a:r>
              <a:rPr lang="en-GB" sz="1600" dirty="0">
                <a:solidFill>
                  <a:schemeClr val="tx1"/>
                </a:solidFill>
                <a:latin typeface="Arial" panose="020B0604020202020204" pitchFamily="34" charset="0"/>
                <a:cs typeface="Arial" panose="020B0604020202020204" pitchFamily="34" charset="0"/>
              </a:rPr>
              <a:t>, to get their message across. They wrote lots about the impact of the war on Korean civilians. They also (falsely) accused the USA of using smallpox germs in Korea. </a:t>
            </a:r>
          </a:p>
          <a:p>
            <a:pPr marL="257175" indent="-257175">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Their journalist, Alan </a:t>
            </a:r>
            <a:r>
              <a:rPr lang="en-GB" sz="1600" dirty="0" err="1">
                <a:solidFill>
                  <a:schemeClr val="tx1"/>
                </a:solidFill>
                <a:latin typeface="Arial" panose="020B0604020202020204" pitchFamily="34" charset="0"/>
                <a:cs typeface="Arial" panose="020B0604020202020204" pitchFamily="34" charset="0"/>
              </a:rPr>
              <a:t>Winterton</a:t>
            </a:r>
            <a:r>
              <a:rPr lang="en-GB" sz="1600" dirty="0">
                <a:solidFill>
                  <a:schemeClr val="tx1"/>
                </a:solidFill>
                <a:latin typeface="Arial" panose="020B0604020202020204" pitchFamily="34" charset="0"/>
                <a:cs typeface="Arial" panose="020B0604020202020204" pitchFamily="34" charset="0"/>
              </a:rPr>
              <a:t>, visited Korea in July 1950 and wrote a leaflet called</a:t>
            </a:r>
            <a:r>
              <a:rPr lang="en-GB" sz="1600" i="1" dirty="0">
                <a:solidFill>
                  <a:schemeClr val="tx1"/>
                </a:solidFill>
                <a:latin typeface="Arial" panose="020B0604020202020204" pitchFamily="34" charset="0"/>
                <a:cs typeface="Arial" panose="020B0604020202020204" pitchFamily="34" charset="0"/>
              </a:rPr>
              <a:t> ‘</a:t>
            </a:r>
            <a:r>
              <a:rPr lang="en-GB" sz="1600" dirty="0">
                <a:solidFill>
                  <a:schemeClr val="tx1"/>
                </a:solidFill>
                <a:latin typeface="Arial" panose="020B0604020202020204" pitchFamily="34" charset="0"/>
                <a:cs typeface="Arial" panose="020B0604020202020204" pitchFamily="34" charset="0"/>
              </a:rPr>
              <a:t>I Saw the Truth in Korea’, claiming that the US bombing in Korea was worse than the Nazi bombing of Coventry. </a:t>
            </a:r>
          </a:p>
          <a:p>
            <a:pPr marL="257175" indent="-257175">
              <a:buFont typeface="Arial" panose="020B0604020202020204" pitchFamily="34" charset="0"/>
              <a:buChar char="•"/>
            </a:pPr>
            <a:endParaRPr lang="en-GB" sz="1600" dirty="0">
              <a:solidFill>
                <a:schemeClr val="tx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4151793-68EB-484C-8AF4-2095ECB1DF87}"/>
              </a:ext>
            </a:extLst>
          </p:cNvPr>
          <p:cNvSpPr/>
          <p:nvPr/>
        </p:nvSpPr>
        <p:spPr>
          <a:xfrm>
            <a:off x="6166272" y="1267807"/>
            <a:ext cx="5078856" cy="44090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600" b="1" dirty="0">
                <a:solidFill>
                  <a:schemeClr val="tx1"/>
                </a:solidFill>
                <a:latin typeface="Arial" panose="020B0604020202020204" pitchFamily="34" charset="0"/>
                <a:cs typeface="Arial" panose="020B0604020202020204" pitchFamily="34" charset="0"/>
              </a:rPr>
              <a:t>RESPONSE</a:t>
            </a:r>
          </a:p>
          <a:p>
            <a:pPr marL="257175" indent="-257175">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Most British newspapers and many British people were highly anti-communist. This meant that any ideas of British communists were usually heavily criticised, including their view on Korea, even though most British people were ambivalent about the war. Therefore they failed to gain much sympathy or support.</a:t>
            </a:r>
          </a:p>
          <a:p>
            <a:pPr marL="257175" indent="-257175">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Some employees in London firms were sacked for circulating communist peace petitions. There was even one story that a 17-year-old Scout had been dismissed from the Boy Scouts as his communist tendencies went against his oath to the King!</a:t>
            </a:r>
          </a:p>
          <a:p>
            <a:pPr marL="257175" indent="-257175">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Nevertheless, the anti-American feeling of the CPGB was shared by others. A mass survey in London in 1951 found that people were talking about the USA trying to ‘control the world’. </a:t>
            </a:r>
          </a:p>
        </p:txBody>
      </p:sp>
      <p:sp>
        <p:nvSpPr>
          <p:cNvPr id="6" name="TextBox 5">
            <a:extLst>
              <a:ext uri="{FF2B5EF4-FFF2-40B4-BE49-F238E27FC236}">
                <a16:creationId xmlns:a16="http://schemas.microsoft.com/office/drawing/2014/main" id="{C1D70591-1105-4FCB-9E07-367F2253DE1E}"/>
              </a:ext>
            </a:extLst>
          </p:cNvPr>
          <p:cNvSpPr txBox="1"/>
          <p:nvPr/>
        </p:nvSpPr>
        <p:spPr>
          <a:xfrm>
            <a:off x="720000" y="360000"/>
            <a:ext cx="10711542" cy="584775"/>
          </a:xfrm>
          <a:prstGeom prst="rect">
            <a:avLst/>
          </a:prstGeom>
          <a:noFill/>
        </p:spPr>
        <p:txBody>
          <a:bodyPr wrap="square" rtlCol="0">
            <a:spAutoFit/>
          </a:bodyPr>
          <a:lstStyle/>
          <a:p>
            <a:r>
              <a:rPr lang="en-US" altLang="fr-FR" sz="3200" dirty="0">
                <a:latin typeface="Arial" panose="020B0604020202020204" pitchFamily="34" charset="0"/>
                <a:cs typeface="Arial" panose="020B0604020202020204" pitchFamily="34" charset="0"/>
              </a:rPr>
              <a:t>Opposition case study: </a:t>
            </a:r>
            <a:r>
              <a:rPr lang="en-US" altLang="fr-FR" sz="3200" b="1" dirty="0">
                <a:latin typeface="Arial" panose="020B0604020202020204" pitchFamily="34" charset="0"/>
                <a:cs typeface="Arial" panose="020B0604020202020204" pitchFamily="34" charset="0"/>
              </a:rPr>
              <a:t>Communists</a:t>
            </a:r>
          </a:p>
        </p:txBody>
      </p:sp>
      <p:sp>
        <p:nvSpPr>
          <p:cNvPr id="8" name="TextBox 7">
            <a:extLst>
              <a:ext uri="{FF2B5EF4-FFF2-40B4-BE49-F238E27FC236}">
                <a16:creationId xmlns:a16="http://schemas.microsoft.com/office/drawing/2014/main" id="{9CD69232-7630-44D1-9715-5FEBFAB84EA8}"/>
              </a:ext>
            </a:extLst>
          </p:cNvPr>
          <p:cNvSpPr txBox="1"/>
          <p:nvPr/>
        </p:nvSpPr>
        <p:spPr>
          <a:xfrm>
            <a:off x="8820000" y="180000"/>
            <a:ext cx="3114090" cy="400110"/>
          </a:xfrm>
          <a:prstGeom prst="rect">
            <a:avLst/>
          </a:prstGeom>
          <a:solidFill>
            <a:schemeClr val="accent5">
              <a:lumMod val="75000"/>
            </a:schemeClr>
          </a:solidFill>
          <a:ln w="3175">
            <a:noFill/>
          </a:ln>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ROLE CARD</a:t>
            </a:r>
            <a:endParaRPr lang="en-US" sz="2000" dirty="0">
              <a:solidFill>
                <a:schemeClr val="bg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12FD1BE2-CC9D-45F1-BF76-CCC7A1867F9F}" type="slidenum">
              <a:rPr lang="en-GB" smtClean="0"/>
              <a:t>11</a:t>
            </a:fld>
            <a:endParaRPr lang="en-GB"/>
          </a:p>
        </p:txBody>
      </p:sp>
    </p:spTree>
    <p:extLst>
      <p:ext uri="{BB962C8B-B14F-4D97-AF65-F5344CB8AC3E}">
        <p14:creationId xmlns:p14="http://schemas.microsoft.com/office/powerpoint/2010/main" val="3941734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720000" y="1260001"/>
            <a:ext cx="4969600" cy="42898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700" b="1" dirty="0">
                <a:solidFill>
                  <a:schemeClr val="tx1"/>
                </a:solidFill>
                <a:latin typeface="Arial" panose="020B0604020202020204" pitchFamily="34" charset="0"/>
                <a:cs typeface="Arial" panose="020B0604020202020204" pitchFamily="34" charset="0"/>
              </a:rPr>
              <a:t>James Cameron and Bert Hardy</a:t>
            </a:r>
          </a:p>
          <a:p>
            <a:pPr marL="257175" indent="-257175">
              <a:buFont typeface="Arial" panose="020B0604020202020204" pitchFamily="34" charset="0"/>
              <a:buChar char="•"/>
            </a:pPr>
            <a:r>
              <a:rPr lang="en-GB" sz="1700" dirty="0">
                <a:solidFill>
                  <a:schemeClr val="tx1"/>
                </a:solidFill>
                <a:latin typeface="Arial" panose="020B0604020202020204" pitchFamily="34" charset="0"/>
                <a:cs typeface="Arial" panose="020B0604020202020204" pitchFamily="34" charset="0"/>
              </a:rPr>
              <a:t>British journalist James Cameron (right) and photographer Bert Hardy (left) covered the war for</a:t>
            </a:r>
            <a:r>
              <a:rPr lang="en-GB" sz="1700" i="1" dirty="0">
                <a:solidFill>
                  <a:schemeClr val="tx1"/>
                </a:solidFill>
                <a:latin typeface="Arial" panose="020B0604020202020204" pitchFamily="34" charset="0"/>
                <a:cs typeface="Arial" panose="020B0604020202020204" pitchFamily="34" charset="0"/>
              </a:rPr>
              <a:t> Picture Post</a:t>
            </a:r>
            <a:r>
              <a:rPr lang="en-GB" sz="1700" dirty="0">
                <a:solidFill>
                  <a:schemeClr val="tx1"/>
                </a:solidFill>
                <a:latin typeface="Arial" panose="020B0604020202020204" pitchFamily="34" charset="0"/>
                <a:cs typeface="Arial" panose="020B0604020202020204" pitchFamily="34" charset="0"/>
              </a:rPr>
              <a:t>. </a:t>
            </a:r>
          </a:p>
          <a:p>
            <a:pPr marL="257175" indent="-257175">
              <a:buFont typeface="Arial" panose="020B0604020202020204" pitchFamily="34" charset="0"/>
              <a:buChar char="•"/>
            </a:pPr>
            <a:r>
              <a:rPr lang="en-GB" sz="1700" dirty="0">
                <a:solidFill>
                  <a:schemeClr val="tx1"/>
                </a:solidFill>
                <a:latin typeface="Arial" panose="020B0604020202020204" pitchFamily="34" charset="0"/>
                <a:cs typeface="Arial" panose="020B0604020202020204" pitchFamily="34" charset="0"/>
              </a:rPr>
              <a:t>Although Cameron did not disagree with the war on principle, on 16 September 1950, he described the fighting as 'filthy’. </a:t>
            </a:r>
          </a:p>
          <a:p>
            <a:pPr marL="257175" indent="-257175">
              <a:buFont typeface="Arial" panose="020B0604020202020204" pitchFamily="34" charset="0"/>
              <a:buChar char="•"/>
            </a:pPr>
            <a:r>
              <a:rPr lang="en-GB" sz="1700" dirty="0">
                <a:solidFill>
                  <a:schemeClr val="tx1"/>
                </a:solidFill>
                <a:latin typeface="Arial" panose="020B0604020202020204" pitchFamily="34" charset="0"/>
                <a:cs typeface="Arial" panose="020B0604020202020204" pitchFamily="34" charset="0"/>
              </a:rPr>
              <a:t>He wrote about the suffering of the local population.</a:t>
            </a:r>
          </a:p>
          <a:p>
            <a:pPr marL="257175" indent="-257175">
              <a:buFont typeface="Arial" panose="020B0604020202020204" pitchFamily="34" charset="0"/>
              <a:buChar char="•"/>
            </a:pPr>
            <a:r>
              <a:rPr lang="en-GB" sz="1700" dirty="0">
                <a:solidFill>
                  <a:schemeClr val="tx1"/>
                </a:solidFill>
                <a:latin typeface="Arial" panose="020B0604020202020204" pitchFamily="34" charset="0"/>
                <a:cs typeface="Arial" panose="020B0604020202020204" pitchFamily="34" charset="0"/>
              </a:rPr>
              <a:t>He was sacked for trying to publish shocking pictures of POW (prisoner of war) treatment and atrocities committed by South Korean forces. </a:t>
            </a:r>
          </a:p>
          <a:p>
            <a:pPr marL="257175" indent="-257175">
              <a:buFont typeface="Arial" panose="020B0604020202020204" pitchFamily="34" charset="0"/>
              <a:buChar char="•"/>
            </a:pPr>
            <a:r>
              <a:rPr lang="en-GB" sz="1700" dirty="0">
                <a:solidFill>
                  <a:schemeClr val="tx1"/>
                </a:solidFill>
                <a:latin typeface="Arial" panose="020B0604020202020204" pitchFamily="34" charset="0"/>
                <a:cs typeface="Arial" panose="020B0604020202020204" pitchFamily="34" charset="0"/>
              </a:rPr>
              <a:t>After the war, Cameron was a founding member of the Campaign for Nuclear Disarmament (CND).</a:t>
            </a:r>
          </a:p>
        </p:txBody>
      </p:sp>
      <p:sp>
        <p:nvSpPr>
          <p:cNvPr id="4" name="TextBox 3">
            <a:extLst>
              <a:ext uri="{FF2B5EF4-FFF2-40B4-BE49-F238E27FC236}">
                <a16:creationId xmlns:a16="http://schemas.microsoft.com/office/drawing/2014/main" id="{02041788-2FE5-466B-AE35-F1CAA6E0EAC4}"/>
              </a:ext>
            </a:extLst>
          </p:cNvPr>
          <p:cNvSpPr txBox="1"/>
          <p:nvPr/>
        </p:nvSpPr>
        <p:spPr>
          <a:xfrm>
            <a:off x="720000" y="360000"/>
            <a:ext cx="11186555" cy="584775"/>
          </a:xfrm>
          <a:prstGeom prst="rect">
            <a:avLst/>
          </a:prstGeom>
          <a:noFill/>
        </p:spPr>
        <p:txBody>
          <a:bodyPr wrap="square" lIns="0" rtlCol="0">
            <a:spAutoFit/>
          </a:bodyPr>
          <a:lstStyle/>
          <a:p>
            <a:r>
              <a:rPr lang="en-US" altLang="fr-FR" sz="3200" dirty="0">
                <a:latin typeface="Arial" panose="020B0604020202020204" pitchFamily="34" charset="0"/>
                <a:cs typeface="Arial" panose="020B0604020202020204" pitchFamily="34" charset="0"/>
              </a:rPr>
              <a:t>Opposition case study: </a:t>
            </a:r>
            <a:r>
              <a:rPr lang="en-US" altLang="fr-FR" sz="3200" b="1" dirty="0">
                <a:latin typeface="Arial" panose="020B0604020202020204" pitchFamily="34" charset="0"/>
                <a:cs typeface="Arial" panose="020B0604020202020204" pitchFamily="34" charset="0"/>
              </a:rPr>
              <a:t>War correspondents</a:t>
            </a:r>
          </a:p>
        </p:txBody>
      </p:sp>
      <p:sp>
        <p:nvSpPr>
          <p:cNvPr id="6" name="Rectangle 5">
            <a:extLst>
              <a:ext uri="{FF2B5EF4-FFF2-40B4-BE49-F238E27FC236}">
                <a16:creationId xmlns:a16="http://schemas.microsoft.com/office/drawing/2014/main" id="{F0EB4C10-DD50-4BEB-A0EF-AC831C356290}"/>
              </a:ext>
            </a:extLst>
          </p:cNvPr>
          <p:cNvSpPr/>
          <p:nvPr/>
        </p:nvSpPr>
        <p:spPr>
          <a:xfrm>
            <a:off x="5956301" y="1260000"/>
            <a:ext cx="5802680" cy="1915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tlCol="0" anchor="t" anchorCtr="0"/>
          <a:lstStyle/>
          <a:p>
            <a:pPr marL="257175" indent="-257175">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The </a:t>
            </a:r>
            <a:r>
              <a:rPr lang="en-GB" sz="1600" i="1" dirty="0">
                <a:solidFill>
                  <a:schemeClr val="tx1"/>
                </a:solidFill>
                <a:latin typeface="Arial" panose="020B0604020202020204" pitchFamily="34" charset="0"/>
                <a:cs typeface="Arial" panose="020B0604020202020204" pitchFamily="34" charset="0"/>
              </a:rPr>
              <a:t>Daily Telegraph</a:t>
            </a:r>
            <a:r>
              <a:rPr lang="en-GB" sz="1600" dirty="0">
                <a:solidFill>
                  <a:schemeClr val="tx1"/>
                </a:solidFill>
                <a:latin typeface="Arial" panose="020B0604020202020204" pitchFamily="34" charset="0"/>
                <a:cs typeface="Arial" panose="020B0604020202020204" pitchFamily="34" charset="0"/>
              </a:rPr>
              <a:t>’s war correspondent documented the impact of war on civilians  and drew parallels with Nazi concentration camps.</a:t>
            </a:r>
          </a:p>
          <a:p>
            <a:pPr marL="257175" indent="-257175">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The BBC’s correspondent, Rene </a:t>
            </a:r>
            <a:r>
              <a:rPr lang="en-GB" sz="1600" dirty="0" err="1">
                <a:solidFill>
                  <a:schemeClr val="tx1"/>
                </a:solidFill>
                <a:latin typeface="Arial" panose="020B0604020202020204" pitchFamily="34" charset="0"/>
                <a:cs typeface="Arial" panose="020B0604020202020204" pitchFamily="34" charset="0"/>
              </a:rPr>
              <a:t>Cutforth</a:t>
            </a:r>
            <a:r>
              <a:rPr lang="en-GB" sz="1600" dirty="0">
                <a:solidFill>
                  <a:schemeClr val="tx1"/>
                </a:solidFill>
                <a:latin typeface="Arial" panose="020B0604020202020204" pitchFamily="34" charset="0"/>
                <a:cs typeface="Arial" panose="020B0604020202020204" pitchFamily="34" charset="0"/>
              </a:rPr>
              <a:t>, accompanied UN forces in the winter retreat down the Peninsula in 1950–51 and wrote about the plight of Korean refugees on the road. He also criticised the first US use of </a:t>
            </a:r>
            <a:r>
              <a:rPr lang="en-GB" sz="1600" b="1" dirty="0">
                <a:solidFill>
                  <a:schemeClr val="tx1"/>
                </a:solidFill>
                <a:latin typeface="Arial" panose="020B0604020202020204" pitchFamily="34" charset="0"/>
                <a:cs typeface="Arial" panose="020B0604020202020204" pitchFamily="34" charset="0"/>
              </a:rPr>
              <a:t>napalm</a:t>
            </a:r>
            <a:r>
              <a:rPr lang="en-GB" sz="1600" dirty="0">
                <a:solidFill>
                  <a:schemeClr val="tx1"/>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AE8F8C32-90F3-4415-B2D3-966B1633ACD8}"/>
              </a:ext>
            </a:extLst>
          </p:cNvPr>
          <p:cNvSpPr/>
          <p:nvPr/>
        </p:nvSpPr>
        <p:spPr>
          <a:xfrm>
            <a:off x="5956301" y="3490225"/>
            <a:ext cx="5802680" cy="2059675"/>
          </a:xfrm>
          <a:prstGeom prst="rect">
            <a:avLst/>
          </a:prstGeom>
          <a:solidFill>
            <a:schemeClr val="bg1">
              <a:lumMod val="85000"/>
            </a:schemeClr>
          </a:solidFill>
        </p:spPr>
        <p:txBody>
          <a:bodyPr wrap="square">
            <a:noAutofit/>
          </a:bodyPr>
          <a:lstStyle/>
          <a:p>
            <a:r>
              <a:rPr lang="en-GB" sz="1600" b="1" dirty="0">
                <a:latin typeface="Arial" panose="020B0604020202020204" pitchFamily="34" charset="0"/>
                <a:cs typeface="Arial" panose="020B0604020202020204" pitchFamily="34" charset="0"/>
              </a:rPr>
              <a:t>RESPONSE</a:t>
            </a:r>
          </a:p>
          <a:p>
            <a:r>
              <a:rPr lang="en-GB" sz="1600" dirty="0">
                <a:latin typeface="Arial" panose="020B0604020202020204" pitchFamily="34" charset="0"/>
                <a:cs typeface="Arial" panose="020B0604020202020204" pitchFamily="34" charset="0"/>
              </a:rPr>
              <a:t>War correspondents had mixed success in exposing the civilian casualties of the war.  Cameron’s coverage was well known. </a:t>
            </a:r>
            <a:r>
              <a:rPr lang="en-GB" sz="1600" i="1" dirty="0">
                <a:latin typeface="Arial" panose="020B0604020202020204" pitchFamily="34" charset="0"/>
                <a:cs typeface="Arial" panose="020B0604020202020204" pitchFamily="34" charset="0"/>
              </a:rPr>
              <a:t>Picture Post </a:t>
            </a:r>
            <a:r>
              <a:rPr lang="en-GB" sz="1600" dirty="0">
                <a:latin typeface="Arial" panose="020B0604020202020204" pitchFamily="34" charset="0"/>
                <a:cs typeface="Arial" panose="020B0604020202020204" pitchFamily="34" charset="0"/>
              </a:rPr>
              <a:t>was one of the few publications to cover civilian suffering in any great detail. However ,in May 1951, the Labour MP Frank </a:t>
            </a:r>
            <a:r>
              <a:rPr lang="en-GB" sz="1600" dirty="0" err="1">
                <a:latin typeface="Arial" panose="020B0604020202020204" pitchFamily="34" charset="0"/>
                <a:cs typeface="Arial" panose="020B0604020202020204" pitchFamily="34" charset="0"/>
              </a:rPr>
              <a:t>Allaun</a:t>
            </a:r>
            <a:r>
              <a:rPr lang="en-GB" sz="1600" dirty="0">
                <a:latin typeface="Arial" panose="020B0604020202020204" pitchFamily="34" charset="0"/>
                <a:cs typeface="Arial" panose="020B0604020202020204" pitchFamily="34" charset="0"/>
              </a:rPr>
              <a:t> wrote that there were few people willing to ‘spare a thought for the thousands killed or horribly wounded in a single day’s fighting in Korea last week’.</a:t>
            </a:r>
          </a:p>
        </p:txBody>
      </p:sp>
      <p:sp>
        <p:nvSpPr>
          <p:cNvPr id="3" name="Slide Number Placeholder 2"/>
          <p:cNvSpPr>
            <a:spLocks noGrp="1"/>
          </p:cNvSpPr>
          <p:nvPr>
            <p:ph type="sldNum" sz="quarter" idx="12"/>
          </p:nvPr>
        </p:nvSpPr>
        <p:spPr/>
        <p:txBody>
          <a:bodyPr/>
          <a:lstStyle/>
          <a:p>
            <a:fld id="{12FD1BE2-CC9D-45F1-BF76-CCC7A1867F9F}" type="slidenum">
              <a:rPr lang="en-GB" smtClean="0"/>
              <a:t>12</a:t>
            </a:fld>
            <a:endParaRPr lang="en-GB"/>
          </a:p>
        </p:txBody>
      </p:sp>
      <p:sp>
        <p:nvSpPr>
          <p:cNvPr id="8" name="TextBox 7">
            <a:extLst>
              <a:ext uri="{FF2B5EF4-FFF2-40B4-BE49-F238E27FC236}">
                <a16:creationId xmlns:a16="http://schemas.microsoft.com/office/drawing/2014/main" id="{72D9D4AA-3FB5-BD4B-89B2-E386FE6F1899}"/>
              </a:ext>
            </a:extLst>
          </p:cNvPr>
          <p:cNvSpPr txBox="1"/>
          <p:nvPr/>
        </p:nvSpPr>
        <p:spPr>
          <a:xfrm>
            <a:off x="8820000" y="180000"/>
            <a:ext cx="3114090" cy="400110"/>
          </a:xfrm>
          <a:prstGeom prst="rect">
            <a:avLst/>
          </a:prstGeom>
          <a:solidFill>
            <a:schemeClr val="accent5">
              <a:lumMod val="75000"/>
            </a:schemeClr>
          </a:solidFill>
          <a:ln w="3175">
            <a:noFill/>
          </a:ln>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ROLE CARD</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1058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720000" y="1115509"/>
            <a:ext cx="3902800" cy="45740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nchorCtr="0"/>
          <a:lstStyle/>
          <a:p>
            <a:pPr marL="257175" indent="-257175">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The People’s Republic of China claimed that the United States had started a campaign of bacteriological warfare. Supposedly, the USA had dropped diseased rodents and insects over China and North Korea for two months from January 1952.</a:t>
            </a:r>
          </a:p>
          <a:p>
            <a:pPr marL="257175" indent="-257175">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These allegations turned out to be false propaganda by the PRC. Nevertheless, they were supported by Joseph Needham, a leading scientist.</a:t>
            </a:r>
          </a:p>
          <a:p>
            <a:pPr marL="257175" indent="-257175">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Needham was a well-known biochemist who visited China and North Korea in the summer of 1952. While there, he spoke to two captured American airmen who claimed to have been involved in dropping bacteriological weapons on North Korea.</a:t>
            </a:r>
          </a:p>
          <a:p>
            <a:pPr marL="257175" indent="-257175">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When he returned to Britain, Needham went on a lecture tour and wrote to </a:t>
            </a:r>
            <a:r>
              <a:rPr lang="en-GB" sz="1400" i="1" dirty="0">
                <a:solidFill>
                  <a:schemeClr val="tx1"/>
                </a:solidFill>
                <a:latin typeface="Arial" panose="020B0604020202020204" pitchFamily="34" charset="0"/>
                <a:cs typeface="Arial" panose="020B0604020202020204" pitchFamily="34" charset="0"/>
              </a:rPr>
              <a:t>The Times, </a:t>
            </a:r>
            <a:r>
              <a:rPr lang="en-GB" sz="1400" dirty="0">
                <a:solidFill>
                  <a:schemeClr val="tx1"/>
                </a:solidFill>
                <a:latin typeface="Arial" panose="020B0604020202020204" pitchFamily="34" charset="0"/>
                <a:cs typeface="Arial" panose="020B0604020202020204" pitchFamily="34" charset="0"/>
              </a:rPr>
              <a:t>urging other scientists to study the claims. </a:t>
            </a:r>
          </a:p>
        </p:txBody>
      </p:sp>
      <p:pic>
        <p:nvPicPr>
          <p:cNvPr id="3" name="Picture 2"/>
          <p:cNvPicPr>
            <a:picLocks noChangeAspect="1"/>
          </p:cNvPicPr>
          <p:nvPr/>
        </p:nvPicPr>
        <p:blipFill>
          <a:blip r:embed="rId3"/>
          <a:stretch>
            <a:fillRect/>
          </a:stretch>
        </p:blipFill>
        <p:spPr>
          <a:xfrm>
            <a:off x="4798974" y="1115509"/>
            <a:ext cx="3798373" cy="4574092"/>
          </a:xfrm>
          <a:prstGeom prst="rect">
            <a:avLst/>
          </a:prstGeom>
        </p:spPr>
      </p:pic>
      <p:sp>
        <p:nvSpPr>
          <p:cNvPr id="4" name="TextBox 3">
            <a:extLst>
              <a:ext uri="{FF2B5EF4-FFF2-40B4-BE49-F238E27FC236}">
                <a16:creationId xmlns:a16="http://schemas.microsoft.com/office/drawing/2014/main" id="{74361198-9BB2-40EC-905F-A44F883BF874}"/>
              </a:ext>
            </a:extLst>
          </p:cNvPr>
          <p:cNvSpPr txBox="1"/>
          <p:nvPr/>
        </p:nvSpPr>
        <p:spPr>
          <a:xfrm>
            <a:off x="720000" y="360000"/>
            <a:ext cx="10711542" cy="584775"/>
          </a:xfrm>
          <a:prstGeom prst="rect">
            <a:avLst/>
          </a:prstGeom>
          <a:noFill/>
        </p:spPr>
        <p:txBody>
          <a:bodyPr wrap="square" lIns="90000" rtlCol="0">
            <a:spAutoFit/>
          </a:bodyPr>
          <a:lstStyle/>
          <a:p>
            <a:r>
              <a:rPr lang="en-US" altLang="fr-FR" sz="3200" dirty="0">
                <a:latin typeface="Arial" panose="020B0604020202020204" pitchFamily="34" charset="0"/>
                <a:cs typeface="Arial" panose="020B0604020202020204" pitchFamily="34" charset="0"/>
              </a:rPr>
              <a:t>Opposition case study: </a:t>
            </a:r>
            <a:r>
              <a:rPr lang="en-US" altLang="fr-FR" sz="3200" b="1" dirty="0">
                <a:latin typeface="Arial" panose="020B0604020202020204" pitchFamily="34" charset="0"/>
                <a:cs typeface="Arial" panose="020B0604020202020204" pitchFamily="34" charset="0"/>
              </a:rPr>
              <a:t>Joseph Needham</a:t>
            </a:r>
          </a:p>
        </p:txBody>
      </p:sp>
      <p:sp>
        <p:nvSpPr>
          <p:cNvPr id="5" name="Rectangle 4">
            <a:extLst>
              <a:ext uri="{FF2B5EF4-FFF2-40B4-BE49-F238E27FC236}">
                <a16:creationId xmlns:a16="http://schemas.microsoft.com/office/drawing/2014/main" id="{540E8880-C0B1-46B8-957E-3BEC4268A386}"/>
              </a:ext>
            </a:extLst>
          </p:cNvPr>
          <p:cNvSpPr/>
          <p:nvPr/>
        </p:nvSpPr>
        <p:spPr>
          <a:xfrm>
            <a:off x="8873189" y="1134082"/>
            <a:ext cx="2265866" cy="4555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nchorCtr="0"/>
          <a:lstStyle/>
          <a:p>
            <a:r>
              <a:rPr lang="en-GB" sz="1400" b="1" dirty="0">
                <a:solidFill>
                  <a:schemeClr val="tx1"/>
                </a:solidFill>
                <a:latin typeface="Arial" panose="020B0604020202020204" pitchFamily="34" charset="0"/>
                <a:cs typeface="Arial" panose="020B0604020202020204" pitchFamily="34" charset="0"/>
              </a:rPr>
              <a:t>RESPONSE</a:t>
            </a:r>
          </a:p>
          <a:p>
            <a:pPr marL="257175" indent="-257175">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Other scientists were critical of the evidence and Needham had limited impact, although it did bring Britain’s attention back to Korea briefly.</a:t>
            </a:r>
          </a:p>
          <a:p>
            <a:pPr marL="257175" indent="-257175">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A meeting of the Trades Union Congress in Margate called for banning of chemical and ‘germ’ warfare. The British Peace Committee also organised lectures on the dangers of germ warfare across the country.</a:t>
            </a:r>
          </a:p>
          <a:p>
            <a:endParaRPr lang="en-GB" sz="1400" b="1" dirty="0">
              <a:solidFill>
                <a:schemeClr val="tx1"/>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12FD1BE2-CC9D-45F1-BF76-CCC7A1867F9F}" type="slidenum">
              <a:rPr lang="en-GB" smtClean="0"/>
              <a:t>13</a:t>
            </a:fld>
            <a:endParaRPr lang="en-GB"/>
          </a:p>
        </p:txBody>
      </p:sp>
      <p:sp>
        <p:nvSpPr>
          <p:cNvPr id="8" name="TextBox 7">
            <a:extLst>
              <a:ext uri="{FF2B5EF4-FFF2-40B4-BE49-F238E27FC236}">
                <a16:creationId xmlns:a16="http://schemas.microsoft.com/office/drawing/2014/main" id="{DB5BF52C-B419-9748-9464-78809D13E31E}"/>
              </a:ext>
            </a:extLst>
          </p:cNvPr>
          <p:cNvSpPr txBox="1"/>
          <p:nvPr/>
        </p:nvSpPr>
        <p:spPr>
          <a:xfrm>
            <a:off x="8820000" y="180000"/>
            <a:ext cx="3114090" cy="400110"/>
          </a:xfrm>
          <a:prstGeom prst="rect">
            <a:avLst/>
          </a:prstGeom>
          <a:solidFill>
            <a:schemeClr val="accent5">
              <a:lumMod val="75000"/>
            </a:schemeClr>
          </a:solidFill>
          <a:ln w="3175">
            <a:noFill/>
          </a:ln>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ROLE CARD</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9011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720000" y="1041678"/>
            <a:ext cx="2504916" cy="48751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r>
              <a:rPr lang="en-GB" sz="1400" b="1" dirty="0">
                <a:solidFill>
                  <a:schemeClr val="tx1"/>
                </a:solidFill>
                <a:latin typeface="Arial" panose="020B0604020202020204" pitchFamily="34" charset="0"/>
                <a:cs typeface="Arial" panose="020B0604020202020204" pitchFamily="34" charset="0"/>
              </a:rPr>
              <a:t>Hewlett Johnson </a:t>
            </a:r>
          </a:p>
          <a:p>
            <a:pPr marL="257175" indent="-257175">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Johnson was known as the ‘Red Dean of Canterbury’ because of his support for the USSR.</a:t>
            </a:r>
          </a:p>
          <a:p>
            <a:pPr marL="257175" indent="-257175">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Johnson had visited the USSR in the 1930s. He saw socialism and Christianity as allies. </a:t>
            </a:r>
          </a:p>
          <a:p>
            <a:pPr marL="257175" indent="-257175">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Johnson visited China  in 1952 and became utterly convinced by Chinese claims that the USA was using germ warfare against their troops. (These allegations turned out to be false propaganda by China.) </a:t>
            </a:r>
          </a:p>
          <a:p>
            <a:pPr marL="257175" indent="-257175">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He brought back a 35ft-long petition from Chinese pastors and churches against germ warfare. </a:t>
            </a:r>
          </a:p>
        </p:txBody>
      </p:sp>
      <p:pic>
        <p:nvPicPr>
          <p:cNvPr id="4" name="Picture 3"/>
          <p:cNvPicPr>
            <a:picLocks noChangeAspect="1"/>
          </p:cNvPicPr>
          <p:nvPr/>
        </p:nvPicPr>
        <p:blipFill>
          <a:blip r:embed="rId3"/>
          <a:stretch>
            <a:fillRect/>
          </a:stretch>
        </p:blipFill>
        <p:spPr>
          <a:xfrm>
            <a:off x="3560138" y="1041678"/>
            <a:ext cx="3900107" cy="4875134"/>
          </a:xfrm>
          <a:prstGeom prst="rect">
            <a:avLst/>
          </a:prstGeom>
        </p:spPr>
      </p:pic>
      <p:sp>
        <p:nvSpPr>
          <p:cNvPr id="5" name="TextBox 4">
            <a:extLst>
              <a:ext uri="{FF2B5EF4-FFF2-40B4-BE49-F238E27FC236}">
                <a16:creationId xmlns:a16="http://schemas.microsoft.com/office/drawing/2014/main" id="{65F49EB2-B42C-41BE-B2E2-05BCC7159135}"/>
              </a:ext>
            </a:extLst>
          </p:cNvPr>
          <p:cNvSpPr txBox="1"/>
          <p:nvPr/>
        </p:nvSpPr>
        <p:spPr>
          <a:xfrm>
            <a:off x="720000" y="360000"/>
            <a:ext cx="8435438" cy="584775"/>
          </a:xfrm>
          <a:prstGeom prst="rect">
            <a:avLst/>
          </a:prstGeom>
          <a:noFill/>
        </p:spPr>
        <p:txBody>
          <a:bodyPr wrap="square" rtlCol="0">
            <a:spAutoFit/>
          </a:bodyPr>
          <a:lstStyle/>
          <a:p>
            <a:r>
              <a:rPr lang="en-US" altLang="fr-FR" sz="3200" dirty="0">
                <a:latin typeface="Arial" panose="020B0604020202020204" pitchFamily="34" charset="0"/>
                <a:cs typeface="Arial" panose="020B0604020202020204" pitchFamily="34" charset="0"/>
              </a:rPr>
              <a:t>Opposition case study: </a:t>
            </a:r>
            <a:r>
              <a:rPr lang="en-US" altLang="fr-FR" sz="3200" b="1" dirty="0">
                <a:latin typeface="Arial" panose="020B0604020202020204" pitchFamily="34" charset="0"/>
                <a:cs typeface="Arial" panose="020B0604020202020204" pitchFamily="34" charset="0"/>
              </a:rPr>
              <a:t>Hewlett Johnson</a:t>
            </a:r>
          </a:p>
        </p:txBody>
      </p:sp>
      <p:sp>
        <p:nvSpPr>
          <p:cNvPr id="3" name="Rectangle 2">
            <a:extLst>
              <a:ext uri="{FF2B5EF4-FFF2-40B4-BE49-F238E27FC236}">
                <a16:creationId xmlns:a16="http://schemas.microsoft.com/office/drawing/2014/main" id="{1994A58F-2AC1-439B-B43F-0C3E102E300E}"/>
              </a:ext>
            </a:extLst>
          </p:cNvPr>
          <p:cNvSpPr/>
          <p:nvPr/>
        </p:nvSpPr>
        <p:spPr>
          <a:xfrm>
            <a:off x="7795467" y="1041678"/>
            <a:ext cx="3443762" cy="4875134"/>
          </a:xfrm>
          <a:prstGeom prst="rect">
            <a:avLst/>
          </a:prstGeom>
          <a:solidFill>
            <a:schemeClr val="bg1">
              <a:lumMod val="85000"/>
            </a:schemeClr>
          </a:solidFill>
        </p:spPr>
        <p:txBody>
          <a:bodyPr wrap="square" tIns="72000" anchor="t" anchorCtr="0">
            <a:noAutofit/>
          </a:bodyPr>
          <a:lstStyle/>
          <a:p>
            <a:r>
              <a:rPr lang="en-GB" sz="1400" b="1" dirty="0">
                <a:latin typeface="Arial" panose="020B0604020202020204" pitchFamily="34" charset="0"/>
                <a:cs typeface="Arial" panose="020B0604020202020204" pitchFamily="34" charset="0"/>
              </a:rPr>
              <a:t>RESPONSE</a:t>
            </a:r>
          </a:p>
          <a:p>
            <a:pPr marL="257175" indent="-257175">
              <a:buFont typeface="Arial" panose="020B0604020202020204" pitchFamily="34" charset="0"/>
              <a:buChar char="•"/>
            </a:pPr>
            <a:r>
              <a:rPr lang="en-GB" sz="1400" dirty="0">
                <a:latin typeface="Arial" panose="020B0604020202020204" pitchFamily="34" charset="0"/>
                <a:cs typeface="Arial" panose="020B0604020202020204" pitchFamily="34" charset="0"/>
              </a:rPr>
              <a:t>The British press criticised Johnson for his trip and said that it was undermining British troops in Korea. </a:t>
            </a:r>
          </a:p>
          <a:p>
            <a:pPr marL="257175" indent="-257175">
              <a:buFont typeface="Arial" panose="020B0604020202020204" pitchFamily="34" charset="0"/>
              <a:buChar char="•"/>
            </a:pPr>
            <a:r>
              <a:rPr lang="en-GB" sz="1400" dirty="0">
                <a:latin typeface="Arial" panose="020B0604020202020204" pitchFamily="34" charset="0"/>
                <a:cs typeface="Arial" panose="020B0604020202020204" pitchFamily="34" charset="0"/>
              </a:rPr>
              <a:t>In response, Johnson wrote a pamphlet called ‘I Appeal’, where he attempted to defend himself and again criticised the alleged use of germ warfare.</a:t>
            </a:r>
          </a:p>
          <a:p>
            <a:pPr marL="257175" indent="-257175">
              <a:buFont typeface="Arial" panose="020B0604020202020204" pitchFamily="34" charset="0"/>
              <a:buChar char="•"/>
            </a:pPr>
            <a:r>
              <a:rPr lang="en-GB" sz="1400" dirty="0">
                <a:latin typeface="Arial" panose="020B0604020202020204" pitchFamily="34" charset="0"/>
                <a:cs typeface="Arial" panose="020B0604020202020204" pitchFamily="34" charset="0"/>
              </a:rPr>
              <a:t>Johnson sent his pamphlet to all his fellow peers in the House of Lords but received little support from them. One accused him of being a communist and another asked whether legal action against Johnson was possible! </a:t>
            </a:r>
          </a:p>
          <a:p>
            <a:pPr marL="257175" indent="-257175">
              <a:buFont typeface="Arial" panose="020B0604020202020204" pitchFamily="34" charset="0"/>
              <a:buChar char="•"/>
            </a:pPr>
            <a:r>
              <a:rPr lang="en-GB" sz="1400" dirty="0">
                <a:latin typeface="Arial" panose="020B0604020202020204" pitchFamily="34" charset="0"/>
                <a:cs typeface="Arial" panose="020B0604020202020204" pitchFamily="34" charset="0"/>
              </a:rPr>
              <a:t>However, Johnson did receive some support. For example, the socialist historian EP Thompson wrote to him in support, speaking out against the way the press had attacked him.</a:t>
            </a:r>
          </a:p>
        </p:txBody>
      </p:sp>
      <p:sp>
        <p:nvSpPr>
          <p:cNvPr id="6" name="TextBox 5">
            <a:extLst>
              <a:ext uri="{FF2B5EF4-FFF2-40B4-BE49-F238E27FC236}">
                <a16:creationId xmlns:a16="http://schemas.microsoft.com/office/drawing/2014/main" id="{A128A240-6ADD-4B20-8C58-DFBF5984300B}"/>
              </a:ext>
            </a:extLst>
          </p:cNvPr>
          <p:cNvSpPr txBox="1"/>
          <p:nvPr/>
        </p:nvSpPr>
        <p:spPr>
          <a:xfrm>
            <a:off x="8807912" y="172446"/>
            <a:ext cx="2849699" cy="400110"/>
          </a:xfrm>
          <a:prstGeom prst="rect">
            <a:avLst/>
          </a:prstGeom>
          <a:solidFill>
            <a:schemeClr val="accent5">
              <a:lumMod val="75000"/>
            </a:schemeClr>
          </a:solidFill>
          <a:ln w="3175">
            <a:noFill/>
          </a:ln>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ROLE CARD</a:t>
            </a:r>
            <a:endParaRPr lang="en-US" sz="2000" dirty="0">
              <a:solidFill>
                <a:schemeClr val="bg1"/>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12FD1BE2-CC9D-45F1-BF76-CCC7A1867F9F}" type="slidenum">
              <a:rPr lang="en-GB" smtClean="0"/>
              <a:t>14</a:t>
            </a:fld>
            <a:endParaRPr lang="en-GB"/>
          </a:p>
        </p:txBody>
      </p:sp>
    </p:spTree>
    <p:extLst>
      <p:ext uri="{BB962C8B-B14F-4D97-AF65-F5344CB8AC3E}">
        <p14:creationId xmlns:p14="http://schemas.microsoft.com/office/powerpoint/2010/main" val="1786550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720000" y="1132329"/>
            <a:ext cx="5058500" cy="42397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r>
              <a:rPr lang="en-GB" sz="1600" b="1" dirty="0">
                <a:solidFill>
                  <a:schemeClr val="tx1"/>
                </a:solidFill>
                <a:latin typeface="Arial" panose="020B0604020202020204" pitchFamily="34" charset="0"/>
                <a:cs typeface="Arial" panose="020B0604020202020204" pitchFamily="34" charset="0"/>
              </a:rPr>
              <a:t>Monica Felton </a:t>
            </a:r>
          </a:p>
          <a:p>
            <a:pPr marL="257175" indent="-257175">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Felton was a town planner helping to design and build Stevenage, one of the ‘new’ towns built in post-war Britain. She was a government employee and also a member of the Labour Party. </a:t>
            </a:r>
          </a:p>
          <a:p>
            <a:pPr marL="257175" indent="-257175">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She went to Korea in summer 1951 on a 'fact-finding' mission arranged by an international women’s organisation.</a:t>
            </a:r>
          </a:p>
          <a:p>
            <a:pPr marL="257175" indent="-257175">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She returned to Britain claiming that she had seen refugees and orphans, the destruction of temples and museums, mass graves and evidence of widespread brutality by British and allied soldiers. </a:t>
            </a:r>
          </a:p>
          <a:p>
            <a:pPr marL="257175" indent="-257175">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The organisation’s report urged people to call for immediate withdrawal of British troops from Korea. </a:t>
            </a:r>
          </a:p>
        </p:txBody>
      </p:sp>
      <p:sp>
        <p:nvSpPr>
          <p:cNvPr id="4" name="TextBox 3">
            <a:extLst>
              <a:ext uri="{FF2B5EF4-FFF2-40B4-BE49-F238E27FC236}">
                <a16:creationId xmlns:a16="http://schemas.microsoft.com/office/drawing/2014/main" id="{068D4E83-A44B-48D0-9A20-8A0867B33C2B}"/>
              </a:ext>
            </a:extLst>
          </p:cNvPr>
          <p:cNvSpPr txBox="1"/>
          <p:nvPr/>
        </p:nvSpPr>
        <p:spPr>
          <a:xfrm>
            <a:off x="720000" y="360000"/>
            <a:ext cx="8453910" cy="584775"/>
          </a:xfrm>
          <a:prstGeom prst="rect">
            <a:avLst/>
          </a:prstGeom>
          <a:noFill/>
        </p:spPr>
        <p:txBody>
          <a:bodyPr wrap="square" rtlCol="0">
            <a:spAutoFit/>
          </a:bodyPr>
          <a:lstStyle/>
          <a:p>
            <a:r>
              <a:rPr lang="en-US" altLang="fr-FR" sz="3200" dirty="0">
                <a:latin typeface="Arial" panose="020B0604020202020204" pitchFamily="34" charset="0"/>
                <a:cs typeface="Arial" panose="020B0604020202020204" pitchFamily="34" charset="0"/>
              </a:rPr>
              <a:t>Opposition case study: </a:t>
            </a:r>
            <a:r>
              <a:rPr lang="en-US" altLang="fr-FR" sz="3200" b="1" dirty="0">
                <a:latin typeface="Arial" panose="020B0604020202020204" pitchFamily="34" charset="0"/>
                <a:cs typeface="Arial" panose="020B0604020202020204" pitchFamily="34" charset="0"/>
              </a:rPr>
              <a:t>Monica Felton</a:t>
            </a:r>
          </a:p>
        </p:txBody>
      </p:sp>
      <p:sp>
        <p:nvSpPr>
          <p:cNvPr id="5" name="Rectangle 4">
            <a:extLst>
              <a:ext uri="{FF2B5EF4-FFF2-40B4-BE49-F238E27FC236}">
                <a16:creationId xmlns:a16="http://schemas.microsoft.com/office/drawing/2014/main" id="{DE57C37A-4B08-4D02-96D8-B108EC6AF1CC}"/>
              </a:ext>
            </a:extLst>
          </p:cNvPr>
          <p:cNvSpPr/>
          <p:nvPr/>
        </p:nvSpPr>
        <p:spPr>
          <a:xfrm>
            <a:off x="6070600" y="1132329"/>
            <a:ext cx="5910613" cy="42397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r>
              <a:rPr lang="en-GB" sz="1600" b="1" dirty="0">
                <a:solidFill>
                  <a:schemeClr val="tx1"/>
                </a:solidFill>
                <a:latin typeface="Arial" panose="020B0604020202020204" pitchFamily="34" charset="0"/>
                <a:cs typeface="Arial" panose="020B0604020202020204" pitchFamily="34" charset="0"/>
              </a:rPr>
              <a:t>RESPONSE</a:t>
            </a:r>
          </a:p>
          <a:p>
            <a:pPr marL="257175" indent="-257175">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There was a public outcry. Felton was attacked in the press. She was sacked from her job, given that she was a government employee and had missed an important meeting. </a:t>
            </a:r>
          </a:p>
          <a:p>
            <a:pPr marL="257175" indent="-257175">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Sections of the country called for her to be placed on trial for treason. (She wasn’t!)</a:t>
            </a:r>
          </a:p>
          <a:p>
            <a:pPr marL="257175" indent="-257175">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Felton held a series of meetings in London in June 1951, which attracted hundreds of people. The Press Association reported that women openly wept at her descriptions of violence against Koreans. </a:t>
            </a:r>
          </a:p>
          <a:p>
            <a:pPr marL="257175" indent="-257175">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Some individuals did protest over her sacking, and 80 Labour MPs went to hear her speak in 1951.</a:t>
            </a:r>
          </a:p>
          <a:p>
            <a:pPr marL="257175" indent="-257175">
              <a:buFont typeface="Arial" panose="020B0604020202020204" pitchFamily="34" charset="0"/>
              <a:buChar char="•"/>
            </a:pPr>
            <a:endParaRPr lang="en-GB" sz="1600" dirty="0">
              <a:solidFill>
                <a:schemeClr val="tx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63D7BA3-F7C2-446A-8EE5-498E2CF593AF}"/>
              </a:ext>
            </a:extLst>
          </p:cNvPr>
          <p:cNvSpPr txBox="1"/>
          <p:nvPr/>
        </p:nvSpPr>
        <p:spPr>
          <a:xfrm>
            <a:off x="8820000" y="180000"/>
            <a:ext cx="2849699" cy="400110"/>
          </a:xfrm>
          <a:prstGeom prst="rect">
            <a:avLst/>
          </a:prstGeom>
          <a:solidFill>
            <a:schemeClr val="accent5">
              <a:lumMod val="75000"/>
            </a:schemeClr>
          </a:solidFill>
          <a:ln w="3175">
            <a:noFill/>
          </a:ln>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ROLE CARD</a:t>
            </a:r>
            <a:endParaRPr lang="en-US" sz="2000" dirty="0">
              <a:solidFill>
                <a:schemeClr val="bg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12FD1BE2-CC9D-45F1-BF76-CCC7A1867F9F}" type="slidenum">
              <a:rPr lang="en-GB" smtClean="0"/>
              <a:t>15</a:t>
            </a:fld>
            <a:endParaRPr lang="en-GB"/>
          </a:p>
        </p:txBody>
      </p:sp>
    </p:spTree>
    <p:extLst>
      <p:ext uri="{BB962C8B-B14F-4D97-AF65-F5344CB8AC3E}">
        <p14:creationId xmlns:p14="http://schemas.microsoft.com/office/powerpoint/2010/main" val="1478185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999" y="360000"/>
            <a:ext cx="11472001" cy="1325563"/>
          </a:xfrm>
        </p:spPr>
        <p:txBody>
          <a:bodyPr>
            <a:noAutofit/>
          </a:bodyPr>
          <a:lstStyle/>
          <a:p>
            <a:r>
              <a:rPr lang="en-US" altLang="fr-FR" b="1" dirty="0">
                <a:latin typeface="Arial" panose="020B0604020202020204" pitchFamily="34" charset="0"/>
                <a:ea typeface="ＭＳ Ｐゴシック" panose="020B0600070205080204" pitchFamily="34" charset="-128"/>
                <a:cs typeface="Arial" panose="020B0604020202020204" pitchFamily="34" charset="0"/>
              </a:rPr>
              <a:t>How significant was opposition to </a:t>
            </a:r>
            <a:br>
              <a:rPr lang="en-US" altLang="fr-FR" b="1" dirty="0">
                <a:latin typeface="Arial" panose="020B0604020202020204" pitchFamily="34" charset="0"/>
                <a:ea typeface="ＭＳ Ｐゴシック" panose="020B0600070205080204" pitchFamily="34" charset="-128"/>
                <a:cs typeface="Arial" panose="020B0604020202020204" pitchFamily="34" charset="0"/>
              </a:rPr>
            </a:br>
            <a:r>
              <a:rPr lang="en-US" altLang="fr-FR" b="1" dirty="0">
                <a:latin typeface="Arial" panose="020B0604020202020204" pitchFamily="34" charset="0"/>
                <a:ea typeface="ＭＳ Ｐゴシック" panose="020B0600070205080204" pitchFamily="34" charset="-128"/>
                <a:cs typeface="Arial" panose="020B0604020202020204" pitchFamily="34" charset="0"/>
              </a:rPr>
              <a:t>the war?</a:t>
            </a:r>
            <a:br>
              <a:rPr lang="en-US" altLang="fr-FR" b="1" dirty="0">
                <a:latin typeface="Arial" panose="020B0604020202020204" pitchFamily="34" charset="0"/>
                <a:ea typeface="ＭＳ Ｐゴシック" panose="020B0600070205080204" pitchFamily="34" charset="-128"/>
                <a:cs typeface="Arial" panose="020B0604020202020204" pitchFamily="34" charset="0"/>
              </a:rPr>
            </a:br>
            <a:endParaRPr lang="en-US" dirty="0"/>
          </a:p>
        </p:txBody>
      </p:sp>
      <p:sp>
        <p:nvSpPr>
          <p:cNvPr id="4" name="Rectangle 3">
            <a:extLst>
              <a:ext uri="{FF2B5EF4-FFF2-40B4-BE49-F238E27FC236}">
                <a16:creationId xmlns:a16="http://schemas.microsoft.com/office/drawing/2014/main" id="{5B0805D4-6EE9-4508-B481-5BBD1D382267}"/>
              </a:ext>
            </a:extLst>
          </p:cNvPr>
          <p:cNvSpPr/>
          <p:nvPr/>
        </p:nvSpPr>
        <p:spPr>
          <a:xfrm>
            <a:off x="720000" y="1800000"/>
            <a:ext cx="5478919" cy="3600986"/>
          </a:xfrm>
          <a:prstGeom prst="rect">
            <a:avLst/>
          </a:prstGeom>
        </p:spPr>
        <p:txBody>
          <a:bodyPr wrap="square" lIns="0" tIns="0" rIns="0" bIns="0">
            <a:spAutoFit/>
          </a:bodyPr>
          <a:lstStyle/>
          <a:p>
            <a:pPr>
              <a:spcBef>
                <a:spcPts val="600"/>
              </a:spcBef>
              <a:spcAft>
                <a:spcPts val="600"/>
              </a:spcAft>
            </a:pPr>
            <a:r>
              <a:rPr lang="en-GB" altLang="fr-FR" sz="2400" b="1" dirty="0">
                <a:solidFill>
                  <a:srgbClr val="000000"/>
                </a:solidFill>
                <a:latin typeface="Arial" panose="020B0604020202020204" pitchFamily="34" charset="0"/>
                <a:cs typeface="Arial" panose="020B0604020202020204" pitchFamily="34" charset="0"/>
              </a:rPr>
              <a:t>Plenary</a:t>
            </a:r>
          </a:p>
          <a:p>
            <a:pPr marL="457200" indent="-457200">
              <a:spcBef>
                <a:spcPts val="600"/>
              </a:spcBef>
              <a:spcAft>
                <a:spcPts val="600"/>
              </a:spcAft>
              <a:buFont typeface="+mj-lt"/>
              <a:buAutoNum type="arabicPeriod"/>
            </a:pPr>
            <a:r>
              <a:rPr lang="en-GB" altLang="fr-FR" sz="2000" dirty="0">
                <a:solidFill>
                  <a:srgbClr val="000000"/>
                </a:solidFill>
                <a:latin typeface="Arial" panose="020B0604020202020204" pitchFamily="34" charset="0"/>
                <a:cs typeface="Arial" panose="020B0604020202020204" pitchFamily="34" charset="0"/>
              </a:rPr>
              <a:t>On your sheet, circle which of these words you think best describe British opposition to the Korean War.</a:t>
            </a:r>
          </a:p>
          <a:p>
            <a:pPr marL="457200" indent="-457200">
              <a:spcBef>
                <a:spcPts val="600"/>
              </a:spcBef>
              <a:spcAft>
                <a:spcPts val="600"/>
              </a:spcAft>
              <a:buFont typeface="+mj-lt"/>
              <a:buAutoNum type="arabicPeriod"/>
            </a:pPr>
            <a:r>
              <a:rPr lang="en-GB" altLang="fr-FR" sz="2000" dirty="0">
                <a:solidFill>
                  <a:srgbClr val="000000"/>
                </a:solidFill>
                <a:latin typeface="Arial" panose="020B0604020202020204" pitchFamily="34" charset="0"/>
                <a:cs typeface="Arial" panose="020B0604020202020204" pitchFamily="34" charset="0"/>
              </a:rPr>
              <a:t>Write down one to three pieces of evidence to support your view.</a:t>
            </a:r>
          </a:p>
          <a:p>
            <a:pPr marL="457200" indent="-457200">
              <a:spcBef>
                <a:spcPts val="600"/>
              </a:spcBef>
              <a:spcAft>
                <a:spcPts val="600"/>
              </a:spcAft>
              <a:buFont typeface="+mj-lt"/>
              <a:buAutoNum type="arabicPeriod"/>
            </a:pPr>
            <a:r>
              <a:rPr lang="en-GB" altLang="fr-FR" sz="2000" dirty="0">
                <a:solidFill>
                  <a:srgbClr val="000000"/>
                </a:solidFill>
                <a:latin typeface="Arial" panose="020B0604020202020204" pitchFamily="34" charset="0"/>
                <a:cs typeface="Arial" panose="020B0604020202020204" pitchFamily="34" charset="0"/>
              </a:rPr>
              <a:t>Now write your name on your sticky note and place it on the continuum on the right to sum up your overall view of the significance of opposition.</a:t>
            </a:r>
          </a:p>
        </p:txBody>
      </p:sp>
      <p:graphicFrame>
        <p:nvGraphicFramePr>
          <p:cNvPr id="5" name="Table 4">
            <a:extLst>
              <a:ext uri="{FF2B5EF4-FFF2-40B4-BE49-F238E27FC236}">
                <a16:creationId xmlns:a16="http://schemas.microsoft.com/office/drawing/2014/main" id="{78178585-24CD-4E4C-B78D-76913CF64AB4}"/>
              </a:ext>
            </a:extLst>
          </p:cNvPr>
          <p:cNvGraphicFramePr>
            <a:graphicFrameLocks noGrp="1"/>
          </p:cNvGraphicFramePr>
          <p:nvPr>
            <p:extLst>
              <p:ext uri="{D42A27DB-BD31-4B8C-83A1-F6EECF244321}">
                <p14:modId xmlns:p14="http://schemas.microsoft.com/office/powerpoint/2010/main" val="2658816927"/>
              </p:ext>
            </p:extLst>
          </p:nvPr>
        </p:nvGraphicFramePr>
        <p:xfrm>
          <a:off x="6365173" y="1800000"/>
          <a:ext cx="5611379" cy="2755950"/>
        </p:xfrm>
        <a:graphic>
          <a:graphicData uri="http://schemas.openxmlformats.org/drawingml/2006/table">
            <a:tbl>
              <a:tblPr firstRow="1" bandRow="1">
                <a:tableStyleId>{5940675A-B579-460E-94D1-54222C63F5DA}</a:tableStyleId>
              </a:tblPr>
              <a:tblGrid>
                <a:gridCol w="1577624">
                  <a:extLst>
                    <a:ext uri="{9D8B030D-6E8A-4147-A177-3AD203B41FA5}">
                      <a16:colId xmlns:a16="http://schemas.microsoft.com/office/drawing/2014/main" val="1456813753"/>
                    </a:ext>
                  </a:extLst>
                </a:gridCol>
                <a:gridCol w="1857153">
                  <a:extLst>
                    <a:ext uri="{9D8B030D-6E8A-4147-A177-3AD203B41FA5}">
                      <a16:colId xmlns:a16="http://schemas.microsoft.com/office/drawing/2014/main" val="2063607986"/>
                    </a:ext>
                  </a:extLst>
                </a:gridCol>
                <a:gridCol w="2176602">
                  <a:extLst>
                    <a:ext uri="{9D8B030D-6E8A-4147-A177-3AD203B41FA5}">
                      <a16:colId xmlns:a16="http://schemas.microsoft.com/office/drawing/2014/main" val="2016814414"/>
                    </a:ext>
                  </a:extLst>
                </a:gridCol>
              </a:tblGrid>
              <a:tr h="459325">
                <a:tc>
                  <a:txBody>
                    <a:bodyPr/>
                    <a:lstStyle/>
                    <a:p>
                      <a:pPr algn="ctr"/>
                      <a:r>
                        <a:rPr lang="en-GB" sz="1400" dirty="0">
                          <a:latin typeface="Arial" charset="0"/>
                          <a:ea typeface="Arial" charset="0"/>
                          <a:cs typeface="Arial" charset="0"/>
                        </a:rPr>
                        <a:t>half-hearted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a:latin typeface="Arial" charset="0"/>
                          <a:ea typeface="Arial" charset="0"/>
                          <a:cs typeface="Arial" charset="0"/>
                        </a:rPr>
                        <a:t>intense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a:latin typeface="Arial" charset="0"/>
                          <a:ea typeface="Arial" charset="0"/>
                          <a:cs typeface="Arial" charset="0"/>
                        </a:rPr>
                        <a:t>isolated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461951074"/>
                  </a:ext>
                </a:extLst>
              </a:tr>
              <a:tr h="459325">
                <a:tc>
                  <a:txBody>
                    <a:bodyPr/>
                    <a:lstStyle/>
                    <a:p>
                      <a:pPr algn="ctr"/>
                      <a:r>
                        <a:rPr lang="en-GB" sz="1400" dirty="0">
                          <a:latin typeface="Arial" charset="0"/>
                          <a:ea typeface="Arial" charset="0"/>
                          <a:cs typeface="Arial" charset="0"/>
                        </a:rPr>
                        <a:t>hostile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a:latin typeface="Arial" charset="0"/>
                          <a:ea typeface="Arial" charset="0"/>
                          <a:cs typeface="Arial" charset="0"/>
                        </a:rPr>
                        <a:t>mild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a:latin typeface="Arial" charset="0"/>
                          <a:ea typeface="Arial" charset="0"/>
                          <a:cs typeface="Arial" charset="0"/>
                        </a:rPr>
                        <a:t>concentrated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026800628"/>
                  </a:ext>
                </a:extLst>
              </a:tr>
              <a:tr h="459325">
                <a:tc>
                  <a:txBody>
                    <a:bodyPr/>
                    <a:lstStyle/>
                    <a:p>
                      <a:pPr algn="ctr"/>
                      <a:r>
                        <a:rPr lang="en-GB" sz="1400" dirty="0">
                          <a:latin typeface="Arial" charset="0"/>
                          <a:ea typeface="Arial" charset="0"/>
                          <a:cs typeface="Arial" charset="0"/>
                        </a:rPr>
                        <a:t>committed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a:latin typeface="Arial" charset="0"/>
                          <a:ea typeface="Arial" charset="0"/>
                          <a:cs typeface="Arial" charset="0"/>
                        </a:rPr>
                        <a:t>ignored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a:latin typeface="Arial" charset="0"/>
                          <a:ea typeface="Arial" charset="0"/>
                          <a:cs typeface="Arial" charset="0"/>
                        </a:rPr>
                        <a:t>alarming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280391801"/>
                  </a:ext>
                </a:extLst>
              </a:tr>
              <a:tr h="459325">
                <a:tc>
                  <a:txBody>
                    <a:bodyPr/>
                    <a:lstStyle/>
                    <a:p>
                      <a:pPr algn="ctr"/>
                      <a:r>
                        <a:rPr lang="en-GB" sz="1400" dirty="0">
                          <a:latin typeface="Arial" charset="0"/>
                          <a:ea typeface="Arial" charset="0"/>
                          <a:cs typeface="Arial" charset="0"/>
                        </a:rPr>
                        <a:t>unorganised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a:latin typeface="Arial" charset="0"/>
                          <a:ea typeface="Arial" charset="0"/>
                          <a:cs typeface="Arial" charset="0"/>
                        </a:rPr>
                        <a:t>organised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a:latin typeface="Arial" charset="0"/>
                          <a:ea typeface="Arial" charset="0"/>
                          <a:cs typeface="Arial" charset="0"/>
                        </a:rPr>
                        <a:t>unimportant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382995730"/>
                  </a:ext>
                </a:extLst>
              </a:tr>
              <a:tr h="459325">
                <a:tc>
                  <a:txBody>
                    <a:bodyPr/>
                    <a:lstStyle/>
                    <a:p>
                      <a:pPr algn="ctr"/>
                      <a:r>
                        <a:rPr lang="en-GB" sz="1400" dirty="0">
                          <a:latin typeface="Arial" charset="0"/>
                          <a:ea typeface="Arial" charset="0"/>
                          <a:cs typeface="Arial" charset="0"/>
                        </a:rPr>
                        <a:t>limited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a:latin typeface="Arial" charset="0"/>
                          <a:ea typeface="Arial" charset="0"/>
                          <a:cs typeface="Arial" charset="0"/>
                        </a:rPr>
                        <a:t>loud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a:latin typeface="Arial" charset="0"/>
                          <a:ea typeface="Arial" charset="0"/>
                          <a:cs typeface="Arial" charset="0"/>
                        </a:rPr>
                        <a:t>influential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276746911"/>
                  </a:ext>
                </a:extLst>
              </a:tr>
              <a:tr h="459325">
                <a:tc>
                  <a:txBody>
                    <a:bodyPr/>
                    <a:lstStyle/>
                    <a:p>
                      <a:pPr algn="ctr"/>
                      <a:r>
                        <a:rPr lang="en-GB" sz="1400" dirty="0">
                          <a:latin typeface="Arial" charset="0"/>
                          <a:ea typeface="Arial" charset="0"/>
                          <a:cs typeface="Arial" charset="0"/>
                        </a:rPr>
                        <a:t>successful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a:latin typeface="Arial" charset="0"/>
                          <a:ea typeface="Arial" charset="0"/>
                          <a:cs typeface="Arial" charset="0"/>
                        </a:rPr>
                        <a:t>widespread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400" dirty="0">
                          <a:latin typeface="Arial" charset="0"/>
                          <a:ea typeface="Arial" charset="0"/>
                          <a:cs typeface="Arial" charset="0"/>
                        </a:rPr>
                        <a:t>ineffective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518747584"/>
                  </a:ext>
                </a:extLst>
              </a:tr>
            </a:tbl>
          </a:graphicData>
        </a:graphic>
      </p:graphicFrame>
      <p:grpSp>
        <p:nvGrpSpPr>
          <p:cNvPr id="8" name="Group 7">
            <a:extLst>
              <a:ext uri="{FF2B5EF4-FFF2-40B4-BE49-F238E27FC236}">
                <a16:creationId xmlns:a16="http://schemas.microsoft.com/office/drawing/2014/main" id="{A42CBCC1-F157-43ED-B40A-B24D9FC2CD1E}"/>
              </a:ext>
            </a:extLst>
          </p:cNvPr>
          <p:cNvGrpSpPr/>
          <p:nvPr/>
        </p:nvGrpSpPr>
        <p:grpSpPr>
          <a:xfrm>
            <a:off x="6365172" y="4637151"/>
            <a:ext cx="5656383" cy="931026"/>
            <a:chOff x="4812030" y="2865056"/>
            <a:chExt cx="6330489" cy="931026"/>
          </a:xfrm>
        </p:grpSpPr>
        <p:sp>
          <p:nvSpPr>
            <p:cNvPr id="9" name="Left-Right Arrow 8"/>
            <p:cNvSpPr/>
            <p:nvPr/>
          </p:nvSpPr>
          <p:spPr>
            <a:xfrm>
              <a:off x="4812030" y="2865056"/>
              <a:ext cx="6330489" cy="931026"/>
            </a:xfrm>
            <a:prstGeom prst="lef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5272462" y="3165547"/>
              <a:ext cx="1687830" cy="338554"/>
            </a:xfrm>
            <a:prstGeom prst="rect">
              <a:avLst/>
            </a:prstGeom>
            <a:noFill/>
          </p:spPr>
          <p:txBody>
            <a:bodyPr wrap="square" rtlCol="0">
              <a:spAutoFit/>
            </a:bodyPr>
            <a:lstStyle/>
            <a:p>
              <a:r>
                <a:rPr lang="en-GB" sz="1600" b="1" dirty="0">
                  <a:latin typeface="Arial" charset="0"/>
                  <a:ea typeface="Arial" charset="0"/>
                  <a:cs typeface="Arial" charset="0"/>
                </a:rPr>
                <a:t>Insignificant</a:t>
              </a:r>
            </a:p>
          </p:txBody>
        </p:sp>
        <p:sp>
          <p:nvSpPr>
            <p:cNvPr id="11" name="TextBox 10"/>
            <p:cNvSpPr txBox="1"/>
            <p:nvPr/>
          </p:nvSpPr>
          <p:spPr>
            <a:xfrm>
              <a:off x="8251669" y="3166591"/>
              <a:ext cx="2465552" cy="338554"/>
            </a:xfrm>
            <a:prstGeom prst="rect">
              <a:avLst/>
            </a:prstGeom>
            <a:noFill/>
          </p:spPr>
          <p:txBody>
            <a:bodyPr wrap="square" rtlCol="0">
              <a:spAutoFit/>
            </a:bodyPr>
            <a:lstStyle/>
            <a:p>
              <a:pPr algn="r"/>
              <a:r>
                <a:rPr lang="en-GB" sz="1600" b="1" dirty="0">
                  <a:latin typeface="Arial" charset="0"/>
                  <a:ea typeface="Arial" charset="0"/>
                  <a:cs typeface="Arial" charset="0"/>
                </a:rPr>
                <a:t>Highly significant</a:t>
              </a:r>
            </a:p>
          </p:txBody>
        </p:sp>
      </p:grpSp>
      <p:sp>
        <p:nvSpPr>
          <p:cNvPr id="6" name="Slide Number Placeholder 5">
            <a:extLst>
              <a:ext uri="{FF2B5EF4-FFF2-40B4-BE49-F238E27FC236}">
                <a16:creationId xmlns:a16="http://schemas.microsoft.com/office/drawing/2014/main" id="{1A5B3884-E2AD-4B40-90FB-D0805C2EF415}"/>
              </a:ext>
            </a:extLst>
          </p:cNvPr>
          <p:cNvSpPr>
            <a:spLocks noGrp="1"/>
          </p:cNvSpPr>
          <p:nvPr>
            <p:ph type="sldNum" sz="quarter" idx="12"/>
          </p:nvPr>
        </p:nvSpPr>
        <p:spPr/>
        <p:txBody>
          <a:bodyPr/>
          <a:lstStyle/>
          <a:p>
            <a:fld id="{91DB7F08-A76A-C04F-AC2D-B8A23795015F}" type="slidenum">
              <a:rPr lang="en-US" smtClean="0"/>
              <a:pPr/>
              <a:t>16</a:t>
            </a:fld>
            <a:endParaRPr lang="en-US" dirty="0"/>
          </a:p>
        </p:txBody>
      </p:sp>
    </p:spTree>
    <p:extLst>
      <p:ext uri="{BB962C8B-B14F-4D97-AF65-F5344CB8AC3E}">
        <p14:creationId xmlns:p14="http://schemas.microsoft.com/office/powerpoint/2010/main" val="1716931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defTabSz="501650"/>
            <a:r>
              <a:rPr lang="en-GB" altLang="fr-FR" sz="4900" b="1" dirty="0">
                <a:solidFill>
                  <a:srgbClr val="000000"/>
                </a:solidFill>
                <a:latin typeface="Arial" panose="020B0604020202020204" pitchFamily="34" charset="0"/>
                <a:cs typeface="Arial" panose="020B0604020202020204" pitchFamily="34" charset="0"/>
                <a:sym typeface="Helvetica Neue Medium" pitchFamily="-93" charset="0"/>
              </a:rPr>
              <a:t>Lesson 1.2 Overview</a:t>
            </a:r>
            <a:br>
              <a:rPr lang="en-GB" altLang="fr-FR" b="1" dirty="0">
                <a:solidFill>
                  <a:srgbClr val="000000"/>
                </a:solidFill>
                <a:latin typeface="Arial" panose="020B0604020202020204" pitchFamily="34" charset="0"/>
                <a:cs typeface="Arial" panose="020B0604020202020204" pitchFamily="34" charset="0"/>
                <a:sym typeface="Helvetica Neue Medium" pitchFamily="-93" charset="0"/>
              </a:rPr>
            </a:br>
            <a:br>
              <a:rPr lang="en-US" altLang="fr-FR" b="1" dirty="0">
                <a:solidFill>
                  <a:srgbClr val="000000"/>
                </a:solidFill>
                <a:latin typeface="Arial" panose="020B0604020202020204" pitchFamily="34" charset="0"/>
                <a:cs typeface="Arial" panose="020B0604020202020204" pitchFamily="34" charset="0"/>
                <a:sym typeface="Helvetica Neue Medium" pitchFamily="-93" charset="0"/>
              </a:rPr>
            </a:br>
            <a:endParaRPr lang="en-US" dirty="0"/>
          </a:p>
        </p:txBody>
      </p:sp>
      <p:sp>
        <p:nvSpPr>
          <p:cNvPr id="6" name="Slide Number Placeholder 5">
            <a:extLst>
              <a:ext uri="{FF2B5EF4-FFF2-40B4-BE49-F238E27FC236}">
                <a16:creationId xmlns:a16="http://schemas.microsoft.com/office/drawing/2014/main" id="{B34002E7-0B7A-B54B-B8A1-8B557ED87D07}"/>
              </a:ext>
            </a:extLst>
          </p:cNvPr>
          <p:cNvSpPr>
            <a:spLocks noGrp="1"/>
          </p:cNvSpPr>
          <p:nvPr>
            <p:ph type="sldNum" sz="quarter" idx="12"/>
          </p:nvPr>
        </p:nvSpPr>
        <p:spPr/>
        <p:txBody>
          <a:bodyPr/>
          <a:lstStyle/>
          <a:p>
            <a:fld id="{91DB7F08-A76A-C04F-AC2D-B8A23795015F}" type="slidenum">
              <a:rPr lang="en-US" smtClean="0"/>
              <a:pPr/>
              <a:t>2</a:t>
            </a:fld>
            <a:endParaRPr lang="en-US" dirty="0"/>
          </a:p>
        </p:txBody>
      </p:sp>
      <p:sp>
        <p:nvSpPr>
          <p:cNvPr id="3" name="Rectangle 2">
            <a:extLst>
              <a:ext uri="{FF2B5EF4-FFF2-40B4-BE49-F238E27FC236}">
                <a16:creationId xmlns:a16="http://schemas.microsoft.com/office/drawing/2014/main" id="{99E71E96-458C-480C-A79E-06D44856AD93}"/>
              </a:ext>
            </a:extLst>
          </p:cNvPr>
          <p:cNvSpPr/>
          <p:nvPr/>
        </p:nvSpPr>
        <p:spPr>
          <a:xfrm>
            <a:off x="6096000" y="1800000"/>
            <a:ext cx="5572664" cy="3662541"/>
          </a:xfrm>
          <a:prstGeom prst="rect">
            <a:avLst/>
          </a:prstGeom>
        </p:spPr>
        <p:txBody>
          <a:bodyPr wrap="square">
            <a:spAutoFit/>
          </a:bodyPr>
          <a:lstStyle/>
          <a:p>
            <a:pPr>
              <a:spcBef>
                <a:spcPts val="600"/>
              </a:spcBef>
              <a:spcAft>
                <a:spcPts val="600"/>
              </a:spcAft>
            </a:pPr>
            <a:r>
              <a:rPr lang="en-GB" altLang="fr-FR" sz="2400" b="1" dirty="0">
                <a:solidFill>
                  <a:srgbClr val="000000"/>
                </a:solidFill>
                <a:latin typeface="Arial" panose="020B0604020202020204" pitchFamily="34" charset="0"/>
                <a:cs typeface="Arial" panose="020B0604020202020204" pitchFamily="34" charset="0"/>
              </a:rPr>
              <a:t>Content covered in the lesson: </a:t>
            </a:r>
          </a:p>
          <a:p>
            <a:pPr marL="285750" indent="-285750">
              <a:spcBef>
                <a:spcPts val="600"/>
              </a:spcBef>
              <a:spcAft>
                <a:spcPts val="600"/>
              </a:spcAft>
              <a:buFont typeface="Arial" panose="020B0604020202020204" pitchFamily="34" charset="0"/>
              <a:buChar char="•"/>
            </a:pPr>
            <a:r>
              <a:rPr lang="en-US" altLang="fr-FR" sz="2400" dirty="0">
                <a:solidFill>
                  <a:srgbClr val="000000"/>
                </a:solidFill>
                <a:latin typeface="Arial" panose="020B0604020202020204" pitchFamily="34" charset="0"/>
                <a:cs typeface="Arial" panose="020B0604020202020204" pitchFamily="34" charset="0"/>
              </a:rPr>
              <a:t>How did the British government ‘sell’ the Korean War to the British people? </a:t>
            </a:r>
          </a:p>
          <a:p>
            <a:pPr marL="285750" indent="-285750">
              <a:spcBef>
                <a:spcPts val="600"/>
              </a:spcBef>
              <a:spcAft>
                <a:spcPts val="600"/>
              </a:spcAft>
              <a:buFont typeface="Arial" panose="020B0604020202020204" pitchFamily="34" charset="0"/>
              <a:buChar char="•"/>
            </a:pPr>
            <a:r>
              <a:rPr lang="en-GB" altLang="fr-FR" sz="2400" dirty="0">
                <a:solidFill>
                  <a:srgbClr val="000000"/>
                </a:solidFill>
                <a:latin typeface="Arial" panose="020B0604020202020204" pitchFamily="34" charset="0"/>
                <a:cs typeface="Arial" panose="020B0604020202020204" pitchFamily="34" charset="0"/>
              </a:rPr>
              <a:t>How did British people respond to the war?</a:t>
            </a:r>
          </a:p>
          <a:p>
            <a:pPr marL="285750" indent="-285750">
              <a:spcBef>
                <a:spcPts val="600"/>
              </a:spcBef>
              <a:spcAft>
                <a:spcPts val="600"/>
              </a:spcAft>
              <a:buFont typeface="Arial" panose="020B0604020202020204" pitchFamily="34" charset="0"/>
              <a:buChar char="•"/>
            </a:pPr>
            <a:r>
              <a:rPr lang="en-US" altLang="fr-FR" sz="2400" dirty="0">
                <a:solidFill>
                  <a:srgbClr val="000000"/>
                </a:solidFill>
                <a:latin typeface="Arial" panose="020B0604020202020204" pitchFamily="34" charset="0"/>
                <a:cs typeface="Arial" panose="020B0604020202020204" pitchFamily="34" charset="0"/>
              </a:rPr>
              <a:t>How do we judge the significance of opposition to the war?</a:t>
            </a:r>
          </a:p>
          <a:p>
            <a:pPr marL="285750" indent="-285750">
              <a:spcBef>
                <a:spcPts val="600"/>
              </a:spcBef>
              <a:spcAft>
                <a:spcPts val="600"/>
              </a:spcAft>
              <a:buFont typeface="Arial" panose="020B0604020202020204" pitchFamily="34" charset="0"/>
              <a:buChar char="•"/>
            </a:pPr>
            <a:r>
              <a:rPr lang="en-GB" altLang="fr-FR" sz="2400" dirty="0">
                <a:solidFill>
                  <a:srgbClr val="000000"/>
                </a:solidFill>
                <a:latin typeface="Arial" panose="020B0604020202020204" pitchFamily="34" charset="0"/>
                <a:cs typeface="Arial" panose="020B0604020202020204" pitchFamily="34" charset="0"/>
              </a:rPr>
              <a:t>Who opposed the war and why? </a:t>
            </a:r>
          </a:p>
        </p:txBody>
      </p:sp>
      <p:sp>
        <p:nvSpPr>
          <p:cNvPr id="8" name="Rectangle 7">
            <a:extLst>
              <a:ext uri="{FF2B5EF4-FFF2-40B4-BE49-F238E27FC236}">
                <a16:creationId xmlns:a16="http://schemas.microsoft.com/office/drawing/2014/main" id="{599C720A-71DD-4CC7-A030-AB6F725B83EC}"/>
              </a:ext>
            </a:extLst>
          </p:cNvPr>
          <p:cNvSpPr/>
          <p:nvPr/>
        </p:nvSpPr>
        <p:spPr>
          <a:xfrm>
            <a:off x="720000" y="1800000"/>
            <a:ext cx="5026744" cy="3016046"/>
          </a:xfrm>
          <a:prstGeom prst="rect">
            <a:avLst/>
          </a:prstGeom>
          <a:solidFill>
            <a:schemeClr val="accent5">
              <a:lumMod val="75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algn="ctr" defTabSz="1466850">
              <a:lnSpc>
                <a:spcPct val="90000"/>
              </a:lnSpc>
              <a:spcBef>
                <a:spcPct val="0"/>
              </a:spcBef>
              <a:spcAft>
                <a:spcPct val="35000"/>
              </a:spcAft>
            </a:pPr>
            <a:r>
              <a:rPr lang="en-GB" sz="3200" b="1" dirty="0">
                <a:solidFill>
                  <a:schemeClr val="accent6">
                    <a:lumMod val="60000"/>
                    <a:lumOff val="40000"/>
                  </a:schemeClr>
                </a:solidFill>
                <a:latin typeface="Arial" charset="0"/>
                <a:cs typeface="Arial" charset="0"/>
              </a:rPr>
              <a:t>Lesson 1.2</a:t>
            </a:r>
          </a:p>
          <a:p>
            <a:pPr algn="ctr" defTabSz="1466850">
              <a:lnSpc>
                <a:spcPct val="90000"/>
              </a:lnSpc>
              <a:spcBef>
                <a:spcPct val="0"/>
              </a:spcBef>
              <a:spcAft>
                <a:spcPct val="35000"/>
              </a:spcAft>
            </a:pPr>
            <a:r>
              <a:rPr lang="en-GB" altLang="fr-FR" sz="3200" b="1" dirty="0">
                <a:solidFill>
                  <a:schemeClr val="bg1"/>
                </a:solidFill>
                <a:latin typeface="Arial" charset="0"/>
                <a:cs typeface="Arial" charset="0"/>
                <a:sym typeface="Helvetica Neue Medium" pitchFamily="-93" charset="0"/>
              </a:rPr>
              <a:t>How significant was opposition to the Korean War in Britain</a:t>
            </a:r>
            <a:r>
              <a:rPr lang="en-US" altLang="fr-FR" sz="3200" b="1" dirty="0">
                <a:solidFill>
                  <a:schemeClr val="bg1"/>
                </a:solidFill>
                <a:latin typeface="Arial" charset="0"/>
                <a:cs typeface="Arial" charset="0"/>
                <a:sym typeface="Helvetica Neue Medium" pitchFamily="-93" charset="0"/>
              </a:rPr>
              <a:t>?</a:t>
            </a:r>
            <a:endParaRPr lang="en-GB" sz="3200" b="1" dirty="0">
              <a:solidFill>
                <a:schemeClr val="bg1"/>
              </a:solidFill>
              <a:latin typeface="Arial" charset="0"/>
              <a:cs typeface="Arial" charset="0"/>
            </a:endParaRPr>
          </a:p>
        </p:txBody>
      </p:sp>
    </p:spTree>
    <p:extLst>
      <p:ext uri="{BB962C8B-B14F-4D97-AF65-F5344CB8AC3E}">
        <p14:creationId xmlns:p14="http://schemas.microsoft.com/office/powerpoint/2010/main" val="963002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9414600" cy="1325563"/>
          </a:xfrm>
        </p:spPr>
        <p:txBody>
          <a:bodyPr>
            <a:normAutofit fontScale="90000"/>
          </a:bodyPr>
          <a:lstStyle/>
          <a:p>
            <a:r>
              <a:rPr lang="en-GB" altLang="fr-FR" sz="4900" b="1" dirty="0">
                <a:solidFill>
                  <a:srgbClr val="000000"/>
                </a:solidFill>
                <a:latin typeface="Arial" panose="020B0604020202020204" pitchFamily="34" charset="0"/>
                <a:cs typeface="Arial" panose="020B0604020202020204" pitchFamily="34" charset="0"/>
              </a:rPr>
              <a:t>Why was Monica Felton </a:t>
            </a:r>
            <a:br>
              <a:rPr lang="en-GB" altLang="fr-FR" sz="4900" b="1" dirty="0">
                <a:solidFill>
                  <a:srgbClr val="000000"/>
                </a:solidFill>
                <a:latin typeface="Arial" panose="020B0604020202020204" pitchFamily="34" charset="0"/>
                <a:cs typeface="Arial" panose="020B0604020202020204" pitchFamily="34" charset="0"/>
              </a:rPr>
            </a:br>
            <a:r>
              <a:rPr lang="en-GB" altLang="fr-FR" sz="4900" b="1" dirty="0">
                <a:solidFill>
                  <a:srgbClr val="000000"/>
                </a:solidFill>
                <a:latin typeface="Arial" panose="020B0604020202020204" pitchFamily="34" charset="0"/>
                <a:cs typeface="Arial" panose="020B0604020202020204" pitchFamily="34" charset="0"/>
              </a:rPr>
              <a:t>sacked?</a:t>
            </a:r>
            <a:br>
              <a:rPr lang="en-GB" altLang="fr-FR" b="1" dirty="0">
                <a:solidFill>
                  <a:srgbClr val="000000"/>
                </a:solidFill>
                <a:latin typeface="Arial" panose="020B0604020202020204" pitchFamily="34" charset="0"/>
                <a:cs typeface="Arial" panose="020B0604020202020204" pitchFamily="34" charset="0"/>
              </a:rPr>
            </a:br>
            <a:br>
              <a:rPr lang="en-US" altLang="fr-FR" b="1" dirty="0">
                <a:latin typeface="Arial" panose="020B0604020202020204" pitchFamily="34" charset="0"/>
                <a:ea typeface="ＭＳ Ｐゴシック" panose="020B0600070205080204" pitchFamily="34" charset="-128"/>
                <a:cs typeface="Arial" panose="020B0604020202020204" pitchFamily="34" charset="0"/>
              </a:rPr>
            </a:br>
            <a:endParaRPr lang="en-US" dirty="0"/>
          </a:p>
        </p:txBody>
      </p:sp>
      <p:sp>
        <p:nvSpPr>
          <p:cNvPr id="5" name="Rectangle"/>
          <p:cNvSpPr>
            <a:spLocks noChangeArrowheads="1"/>
          </p:cNvSpPr>
          <p:nvPr/>
        </p:nvSpPr>
        <p:spPr bwMode="auto">
          <a:xfrm>
            <a:off x="720000" y="1980000"/>
            <a:ext cx="7966800" cy="4314574"/>
          </a:xfrm>
          <a:prstGeom prst="rect">
            <a:avLst/>
          </a:prstGeom>
          <a:noFill/>
          <a:ln>
            <a:noFill/>
          </a:ln>
        </p:spPr>
        <p:txBody>
          <a:bodyPr lIns="0" tIns="0" rIns="0" bIns="50800" anchor="t" anchorCtr="0"/>
          <a:lstStyle>
            <a:lvl1pPr marL="538163" indent="-538163" eaLnBrk="0" hangingPunct="0">
              <a:defRPr sz="3600">
                <a:solidFill>
                  <a:schemeClr val="tx1"/>
                </a:solidFill>
                <a:latin typeface="Helvetica Light" pitchFamily="-93" charset="0"/>
                <a:cs typeface="Helvetica Light" pitchFamily="-93" charset="0"/>
                <a:sym typeface="Helvetica Light" pitchFamily="-93" charset="0"/>
              </a:defRPr>
            </a:lvl1pPr>
            <a:lvl2pPr marL="37931725" indent="-37474525" eaLnBrk="0" hangingPunct="0">
              <a:defRPr sz="3600">
                <a:solidFill>
                  <a:schemeClr val="tx1"/>
                </a:solidFill>
                <a:latin typeface="Helvetica Light" pitchFamily="-93" charset="0"/>
                <a:cs typeface="Helvetica Light" pitchFamily="-93" charset="0"/>
                <a:sym typeface="Helvetica Light" pitchFamily="-93" charset="0"/>
              </a:defRPr>
            </a:lvl2pPr>
            <a:lvl3pPr eaLnBrk="0" hangingPunct="0">
              <a:defRPr sz="3600">
                <a:solidFill>
                  <a:schemeClr val="tx1"/>
                </a:solidFill>
                <a:latin typeface="Helvetica Light" pitchFamily="-93" charset="0"/>
                <a:cs typeface="Helvetica Light" pitchFamily="-93" charset="0"/>
                <a:sym typeface="Helvetica Light" pitchFamily="-93" charset="0"/>
              </a:defRPr>
            </a:lvl3pPr>
            <a:lvl4pPr eaLnBrk="0" hangingPunct="0">
              <a:defRPr sz="3600">
                <a:solidFill>
                  <a:schemeClr val="tx1"/>
                </a:solidFill>
                <a:latin typeface="Helvetica Light" pitchFamily="-93" charset="0"/>
                <a:cs typeface="Helvetica Light" pitchFamily="-93" charset="0"/>
                <a:sym typeface="Helvetica Light" pitchFamily="-93" charset="0"/>
              </a:defRPr>
            </a:lvl4pPr>
            <a:lvl5pPr eaLnBrk="0" hangingPunct="0">
              <a:defRPr sz="3600">
                <a:solidFill>
                  <a:schemeClr val="tx1"/>
                </a:solidFill>
                <a:latin typeface="Helvetica Light" pitchFamily="-93" charset="0"/>
                <a:cs typeface="Helvetica Light" pitchFamily="-93" charset="0"/>
                <a:sym typeface="Helvetica Light" pitchFamily="-93" charset="0"/>
              </a:defRPr>
            </a:lvl5pPr>
            <a:lvl6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6pPr>
            <a:lvl7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7pPr>
            <a:lvl8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8pPr>
            <a:lvl9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9pPr>
          </a:lstStyle>
          <a:p>
            <a:pPr marL="0" indent="0" eaLnBrk="1">
              <a:spcBef>
                <a:spcPts val="600"/>
              </a:spcBef>
              <a:spcAft>
                <a:spcPts val="600"/>
              </a:spcAft>
            </a:pPr>
            <a:r>
              <a:rPr lang="en-GB" altLang="fr-FR" sz="2400" b="1" dirty="0">
                <a:solidFill>
                  <a:srgbClr val="000000"/>
                </a:solidFill>
                <a:latin typeface="Arial" panose="020B0604020202020204" pitchFamily="34" charset="0"/>
                <a:cs typeface="Arial" panose="020B0604020202020204" pitchFamily="34" charset="0"/>
              </a:rPr>
              <a:t>Starter</a:t>
            </a:r>
          </a:p>
          <a:p>
            <a:pPr marL="0" indent="0" eaLnBrk="1">
              <a:spcBef>
                <a:spcPts val="600"/>
              </a:spcBef>
              <a:spcAft>
                <a:spcPts val="600"/>
              </a:spcAft>
            </a:pPr>
            <a:r>
              <a:rPr lang="en-GB" altLang="fr-FR" sz="2400" dirty="0">
                <a:solidFill>
                  <a:srgbClr val="000000"/>
                </a:solidFill>
                <a:latin typeface="Arial" panose="020B0604020202020204" pitchFamily="34" charset="0"/>
                <a:cs typeface="Arial" panose="020B0604020202020204" pitchFamily="34" charset="0"/>
              </a:rPr>
              <a:t>This is Monica Felton. In June 1951, she was sacked from her job. </a:t>
            </a:r>
          </a:p>
          <a:p>
            <a:pPr eaLnBrk="1">
              <a:spcBef>
                <a:spcPts val="600"/>
              </a:spcBef>
              <a:spcAft>
                <a:spcPts val="600"/>
              </a:spcAft>
              <a:buFont typeface="Arial" panose="020B0604020202020204" pitchFamily="34" charset="0"/>
              <a:buChar char="•"/>
            </a:pPr>
            <a:r>
              <a:rPr lang="en-GB" altLang="fr-FR" sz="2400" dirty="0">
                <a:solidFill>
                  <a:srgbClr val="000000"/>
                </a:solidFill>
                <a:latin typeface="Arial" panose="020B0604020202020204" pitchFamily="34" charset="0"/>
                <a:cs typeface="Arial" panose="020B0604020202020204" pitchFamily="34" charset="0"/>
              </a:rPr>
              <a:t>Read the eight clues you have been given about Monica Felton (Slide 4 and Resource sheet 1.2A).</a:t>
            </a:r>
          </a:p>
          <a:p>
            <a:pPr eaLnBrk="1">
              <a:spcBef>
                <a:spcPts val="600"/>
              </a:spcBef>
              <a:spcAft>
                <a:spcPts val="600"/>
              </a:spcAft>
              <a:buFont typeface="Arial" panose="020B0604020202020204" pitchFamily="34" charset="0"/>
              <a:buChar char="•"/>
            </a:pPr>
            <a:r>
              <a:rPr lang="en-GB" altLang="fr-FR" sz="2400" dirty="0">
                <a:solidFill>
                  <a:srgbClr val="000000"/>
                </a:solidFill>
                <a:latin typeface="Arial" panose="020B0604020202020204" pitchFamily="34" charset="0"/>
                <a:cs typeface="Arial" panose="020B0604020202020204" pitchFamily="34" charset="0"/>
              </a:rPr>
              <a:t>With your partner, decide on a theory about why she may have been sacked. </a:t>
            </a:r>
          </a:p>
        </p:txBody>
      </p:sp>
      <p:sp>
        <p:nvSpPr>
          <p:cNvPr id="4" name="Slide Number Placeholder 3">
            <a:extLst>
              <a:ext uri="{FF2B5EF4-FFF2-40B4-BE49-F238E27FC236}">
                <a16:creationId xmlns:a16="http://schemas.microsoft.com/office/drawing/2014/main" id="{2206D4A7-DD62-6742-971D-746A08D8AF15}"/>
              </a:ext>
            </a:extLst>
          </p:cNvPr>
          <p:cNvSpPr>
            <a:spLocks noGrp="1"/>
          </p:cNvSpPr>
          <p:nvPr>
            <p:ph type="sldNum" sz="quarter" idx="12"/>
          </p:nvPr>
        </p:nvSpPr>
        <p:spPr/>
        <p:txBody>
          <a:bodyPr/>
          <a:lstStyle/>
          <a:p>
            <a:fld id="{91DB7F08-A76A-C04F-AC2D-B8A23795015F}" type="slidenum">
              <a:rPr lang="en-US" smtClean="0"/>
              <a:pPr/>
              <a:t>3</a:t>
            </a:fld>
            <a:endParaRPr lang="en-US" dirty="0"/>
          </a:p>
        </p:txBody>
      </p:sp>
      <p:pic>
        <p:nvPicPr>
          <p:cNvPr id="6" name="Picture 5">
            <a:extLst>
              <a:ext uri="{FF2B5EF4-FFF2-40B4-BE49-F238E27FC236}">
                <a16:creationId xmlns:a16="http://schemas.microsoft.com/office/drawing/2014/main" id="{EA1BE896-3877-DA48-878C-37DBF300C392}"/>
              </a:ext>
            </a:extLst>
          </p:cNvPr>
          <p:cNvPicPr>
            <a:picLocks noChangeAspect="1"/>
          </p:cNvPicPr>
          <p:nvPr/>
        </p:nvPicPr>
        <p:blipFill>
          <a:blip r:embed="rId3"/>
          <a:stretch>
            <a:fillRect/>
          </a:stretch>
        </p:blipFill>
        <p:spPr>
          <a:xfrm>
            <a:off x="8877300" y="454309"/>
            <a:ext cx="3014927" cy="5146391"/>
          </a:xfrm>
          <a:prstGeom prst="rect">
            <a:avLst/>
          </a:prstGeom>
        </p:spPr>
      </p:pic>
    </p:spTree>
    <p:extLst>
      <p:ext uri="{BB962C8B-B14F-4D97-AF65-F5344CB8AC3E}">
        <p14:creationId xmlns:p14="http://schemas.microsoft.com/office/powerpoint/2010/main" val="2064119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67155613"/>
              </p:ext>
            </p:extLst>
          </p:nvPr>
        </p:nvGraphicFramePr>
        <p:xfrm>
          <a:off x="641268" y="1258784"/>
          <a:ext cx="10616540" cy="4292272"/>
        </p:xfrm>
        <a:graphic>
          <a:graphicData uri="http://schemas.openxmlformats.org/drawingml/2006/table">
            <a:tbl>
              <a:tblPr firstRow="1" bandRow="1">
                <a:tableStyleId>{5940675A-B579-460E-94D1-54222C63F5DA}</a:tableStyleId>
              </a:tblPr>
              <a:tblGrid>
                <a:gridCol w="5308270">
                  <a:extLst>
                    <a:ext uri="{9D8B030D-6E8A-4147-A177-3AD203B41FA5}">
                      <a16:colId xmlns:a16="http://schemas.microsoft.com/office/drawing/2014/main" val="715674185"/>
                    </a:ext>
                  </a:extLst>
                </a:gridCol>
                <a:gridCol w="5308270">
                  <a:extLst>
                    <a:ext uri="{9D8B030D-6E8A-4147-A177-3AD203B41FA5}">
                      <a16:colId xmlns:a16="http://schemas.microsoft.com/office/drawing/2014/main" val="3620729921"/>
                    </a:ext>
                  </a:extLst>
                </a:gridCol>
              </a:tblGrid>
              <a:tr h="1073068">
                <a:tc>
                  <a:txBody>
                    <a:bodyPr/>
                    <a:lstStyle/>
                    <a:p>
                      <a:pPr algn="ctr"/>
                      <a:r>
                        <a:rPr lang="en-GB" sz="1600" dirty="0">
                          <a:latin typeface="Arial" panose="020B0604020202020204" pitchFamily="34" charset="0"/>
                          <a:cs typeface="Arial" panose="020B0604020202020204" pitchFamily="34" charset="0"/>
                        </a:rPr>
                        <a:t>Monica Felton was a town planner. She was</a:t>
                      </a:r>
                      <a:r>
                        <a:rPr lang="en-GB" sz="1600" baseline="0" dirty="0">
                          <a:latin typeface="Arial" panose="020B0604020202020204" pitchFamily="34" charset="0"/>
                          <a:cs typeface="Arial" panose="020B0604020202020204" pitchFamily="34" charset="0"/>
                        </a:rPr>
                        <a:t> a government employee working on the planning of Stevenage in 1951, one of the new towns built in </a:t>
                      </a:r>
                      <a:br>
                        <a:rPr lang="en-GB" sz="1600" baseline="0" dirty="0">
                          <a:latin typeface="Arial" panose="020B0604020202020204" pitchFamily="34" charset="0"/>
                          <a:cs typeface="Arial" panose="020B0604020202020204" pitchFamily="34" charset="0"/>
                        </a:rPr>
                      </a:br>
                      <a:r>
                        <a:rPr lang="en-GB" sz="1600" baseline="0" dirty="0">
                          <a:latin typeface="Arial" panose="020B0604020202020204" pitchFamily="34" charset="0"/>
                          <a:cs typeface="Arial" panose="020B0604020202020204" pitchFamily="34" charset="0"/>
                        </a:rPr>
                        <a:t>post-war Britain. </a:t>
                      </a:r>
                      <a:endParaRPr lang="en-GB" sz="160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1600" dirty="0">
                          <a:latin typeface="Arial" panose="020B0604020202020204" pitchFamily="34" charset="0"/>
                          <a:cs typeface="Arial" panose="020B0604020202020204" pitchFamily="34" charset="0"/>
                        </a:rPr>
                        <a:t>Monica Felton was a member of the Labour Party.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She described</a:t>
                      </a:r>
                      <a:r>
                        <a:rPr lang="en-GB" sz="1600" baseline="0" dirty="0">
                          <a:latin typeface="Arial" panose="020B0604020202020204" pitchFamily="34" charset="0"/>
                          <a:cs typeface="Arial" panose="020B0604020202020204" pitchFamily="34" charset="0"/>
                        </a:rPr>
                        <a:t> herself as a socialist and a pacifist. </a:t>
                      </a:r>
                      <a:endParaRPr lang="en-GB" sz="1600" dirty="0">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423016216"/>
                  </a:ext>
                </a:extLst>
              </a:tr>
              <a:tr h="1073068">
                <a:tc>
                  <a:txBody>
                    <a:bodyPr/>
                    <a:lstStyle/>
                    <a:p>
                      <a:pPr algn="ctr"/>
                      <a:r>
                        <a:rPr lang="en-GB" sz="1600" dirty="0">
                          <a:latin typeface="Arial" panose="020B0604020202020204" pitchFamily="34" charset="0"/>
                          <a:cs typeface="Arial" panose="020B0604020202020204" pitchFamily="34" charset="0"/>
                        </a:rPr>
                        <a:t>Felton went on a trip in June 1951. </a:t>
                      </a:r>
                      <a:r>
                        <a:rPr lang="en-GB" sz="1600" baseline="0" dirty="0">
                          <a:latin typeface="Arial" panose="020B0604020202020204" pitchFamily="34" charset="0"/>
                          <a:cs typeface="Arial" panose="020B0604020202020204" pitchFamily="34" charset="0"/>
                        </a:rPr>
                        <a:t>Her trip made national headlines in papers such as the </a:t>
                      </a:r>
                      <a:r>
                        <a:rPr lang="en-GB" sz="1600" i="1" baseline="0" dirty="0">
                          <a:latin typeface="Arial" panose="020B0604020202020204" pitchFamily="34" charset="0"/>
                          <a:cs typeface="Arial" panose="020B0604020202020204" pitchFamily="34" charset="0"/>
                        </a:rPr>
                        <a:t>Daily Mail</a:t>
                      </a:r>
                      <a:r>
                        <a:rPr lang="en-GB" sz="1600" baseline="0" dirty="0">
                          <a:latin typeface="Arial" panose="020B0604020202020204" pitchFamily="34" charset="0"/>
                          <a:cs typeface="Arial" panose="020B0604020202020204" pitchFamily="34" charset="0"/>
                        </a:rPr>
                        <a:t>. </a:t>
                      </a:r>
                      <a:endParaRPr lang="en-GB" sz="160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1600" dirty="0">
                          <a:latin typeface="Arial" panose="020B0604020202020204" pitchFamily="34" charset="0"/>
                          <a:cs typeface="Arial" panose="020B0604020202020204" pitchFamily="34" charset="0"/>
                        </a:rPr>
                        <a:t>Many British newspapers and some MPs were</a:t>
                      </a:r>
                      <a:r>
                        <a:rPr lang="en-GB" sz="1600" baseline="0" dirty="0">
                          <a:latin typeface="Arial" panose="020B0604020202020204" pitchFamily="34" charset="0"/>
                          <a:cs typeface="Arial" panose="020B0604020202020204" pitchFamily="34" charset="0"/>
                        </a:rPr>
                        <a:t> calling </a:t>
                      </a:r>
                      <a:br>
                        <a:rPr lang="en-GB" sz="1600" baseline="0" dirty="0">
                          <a:latin typeface="Arial" panose="020B0604020202020204" pitchFamily="34" charset="0"/>
                          <a:cs typeface="Arial" panose="020B0604020202020204" pitchFamily="34" charset="0"/>
                        </a:rPr>
                      </a:br>
                      <a:r>
                        <a:rPr lang="en-GB" sz="1600" baseline="0" dirty="0">
                          <a:latin typeface="Arial" panose="020B0604020202020204" pitchFamily="34" charset="0"/>
                          <a:cs typeface="Arial" panose="020B0604020202020204" pitchFamily="34" charset="0"/>
                        </a:rPr>
                        <a:t>for Felton to be put on trial for treason </a:t>
                      </a:r>
                      <a:br>
                        <a:rPr lang="en-GB" sz="1600" baseline="0" dirty="0">
                          <a:latin typeface="Arial" panose="020B0604020202020204" pitchFamily="34" charset="0"/>
                          <a:cs typeface="Arial" panose="020B0604020202020204" pitchFamily="34" charset="0"/>
                        </a:rPr>
                      </a:br>
                      <a:r>
                        <a:rPr lang="en-GB" sz="1600" baseline="0" dirty="0">
                          <a:latin typeface="Arial" panose="020B0604020202020204" pitchFamily="34" charset="0"/>
                          <a:cs typeface="Arial" panose="020B0604020202020204" pitchFamily="34" charset="0"/>
                        </a:rPr>
                        <a:t>(betraying her country). </a:t>
                      </a:r>
                      <a:endParaRPr lang="en-GB" sz="1600" dirty="0">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597965441"/>
                  </a:ext>
                </a:extLst>
              </a:tr>
              <a:tr h="1073068">
                <a:tc>
                  <a:txBody>
                    <a:bodyPr/>
                    <a:lstStyle/>
                    <a:p>
                      <a:pPr algn="ctr"/>
                      <a:r>
                        <a:rPr lang="en-GB" sz="1600" dirty="0">
                          <a:latin typeface="Arial" panose="020B0604020202020204" pitchFamily="34" charset="0"/>
                          <a:cs typeface="Arial" panose="020B0604020202020204" pitchFamily="34" charset="0"/>
                        </a:rPr>
                        <a:t>Felton’s trip was</a:t>
                      </a:r>
                      <a:r>
                        <a:rPr lang="en-GB" sz="1600" baseline="0" dirty="0">
                          <a:latin typeface="Arial" panose="020B0604020202020204" pitchFamily="34" charset="0"/>
                          <a:cs typeface="Arial" panose="020B0604020202020204" pitchFamily="34" charset="0"/>
                        </a:rPr>
                        <a:t> debated in Parliament.</a:t>
                      </a:r>
                      <a:endParaRPr lang="en-GB" sz="160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1600" dirty="0">
                          <a:latin typeface="Arial" panose="020B0604020202020204" pitchFamily="34" charset="0"/>
                          <a:cs typeface="Arial" panose="020B0604020202020204" pitchFamily="34" charset="0"/>
                        </a:rPr>
                        <a:t>Felton missed an important</a:t>
                      </a:r>
                      <a:r>
                        <a:rPr lang="en-GB" sz="1600" baseline="0" dirty="0">
                          <a:latin typeface="Arial" panose="020B0604020202020204" pitchFamily="34" charset="0"/>
                          <a:cs typeface="Arial" panose="020B0604020202020204" pitchFamily="34" charset="0"/>
                        </a:rPr>
                        <a:t> meeting in Westminster in June 1951.</a:t>
                      </a:r>
                      <a:endParaRPr lang="en-GB" sz="1600" dirty="0">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84331744"/>
                  </a:ext>
                </a:extLst>
              </a:tr>
              <a:tr h="1073068">
                <a:tc>
                  <a:txBody>
                    <a:bodyPr/>
                    <a:lstStyle/>
                    <a:p>
                      <a:pPr algn="ctr"/>
                      <a:r>
                        <a:rPr lang="en-GB" sz="1600" dirty="0">
                          <a:latin typeface="Arial" panose="020B0604020202020204" pitchFamily="34" charset="0"/>
                          <a:cs typeface="Arial" panose="020B0604020202020204" pitchFamily="34" charset="0"/>
                        </a:rPr>
                        <a:t>Monica Felton was 45 years old in 1951.</a:t>
                      </a:r>
                    </a:p>
                  </a:txBody>
                  <a:tcPr marL="68580" marR="68580" marT="34290" marB="34290" anchor="ctr"/>
                </a:tc>
                <a:tc>
                  <a:txBody>
                    <a:bodyPr/>
                    <a:lstStyle/>
                    <a:p>
                      <a:pPr algn="ctr"/>
                      <a:r>
                        <a:rPr lang="en-GB" sz="1600" dirty="0">
                          <a:latin typeface="Arial" panose="020B0604020202020204" pitchFamily="34" charset="0"/>
                          <a:cs typeface="Arial" panose="020B0604020202020204" pitchFamily="34" charset="0"/>
                        </a:rPr>
                        <a:t>Felton published a book called </a:t>
                      </a:r>
                      <a:br>
                        <a:rPr lang="en-GB" sz="1600" dirty="0">
                          <a:latin typeface="Arial" panose="020B0604020202020204" pitchFamily="34" charset="0"/>
                          <a:cs typeface="Arial" panose="020B0604020202020204" pitchFamily="34" charset="0"/>
                        </a:rPr>
                      </a:br>
                      <a:r>
                        <a:rPr lang="en-GB" sz="1600" i="1" dirty="0">
                          <a:latin typeface="Arial" panose="020B0604020202020204" pitchFamily="34" charset="0"/>
                          <a:cs typeface="Arial" panose="020B0604020202020204" pitchFamily="34" charset="0"/>
                        </a:rPr>
                        <a:t>That's Why I Went</a:t>
                      </a:r>
                      <a:r>
                        <a:rPr lang="en-GB" sz="1600" dirty="0">
                          <a:latin typeface="Arial" panose="020B0604020202020204" pitchFamily="34" charset="0"/>
                          <a:cs typeface="Arial" panose="020B0604020202020204" pitchFamily="34" charset="0"/>
                        </a:rPr>
                        <a:t> in</a:t>
                      </a:r>
                      <a:r>
                        <a:rPr lang="en-GB" sz="1600" baseline="0" dirty="0">
                          <a:latin typeface="Arial" panose="020B0604020202020204" pitchFamily="34" charset="0"/>
                          <a:cs typeface="Arial" panose="020B0604020202020204" pitchFamily="34" charset="0"/>
                        </a:rPr>
                        <a:t> 1954.</a:t>
                      </a:r>
                      <a:endParaRPr lang="en-GB" sz="1600" dirty="0">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3747776638"/>
                  </a:ext>
                </a:extLst>
              </a:tr>
            </a:tbl>
          </a:graphicData>
        </a:graphic>
      </p:graphicFrame>
      <p:sp>
        <p:nvSpPr>
          <p:cNvPr id="3" name="Rectangle 2">
            <a:extLst>
              <a:ext uri="{FF2B5EF4-FFF2-40B4-BE49-F238E27FC236}">
                <a16:creationId xmlns:a16="http://schemas.microsoft.com/office/drawing/2014/main" id="{0A6EC59D-D271-4330-BFFE-492DFFC210A6}"/>
              </a:ext>
            </a:extLst>
          </p:cNvPr>
          <p:cNvSpPr/>
          <p:nvPr/>
        </p:nvSpPr>
        <p:spPr>
          <a:xfrm>
            <a:off x="720000" y="360000"/>
            <a:ext cx="10974479" cy="770980"/>
          </a:xfrm>
          <a:prstGeom prst="rect">
            <a:avLst/>
          </a:prstGeom>
        </p:spPr>
        <p:txBody>
          <a:bodyPr vert="horz" lIns="0" tIns="0" rIns="0" bIns="0" rtlCol="0" anchor="t" anchorCtr="0">
            <a:noAutofit/>
          </a:bodyPr>
          <a:lstStyle/>
          <a:p>
            <a:pPr>
              <a:lnSpc>
                <a:spcPct val="90000"/>
              </a:lnSpc>
              <a:spcBef>
                <a:spcPct val="0"/>
              </a:spcBef>
            </a:pPr>
            <a:r>
              <a:rPr lang="en-GB" sz="4400" b="1" dirty="0">
                <a:solidFill>
                  <a:srgbClr val="000000"/>
                </a:solidFill>
                <a:latin typeface="Arial" panose="020B0604020202020204" pitchFamily="34" charset="0"/>
                <a:cs typeface="Arial" panose="020B0604020202020204" pitchFamily="34" charset="0"/>
              </a:rPr>
              <a:t>Monica Felton starter</a:t>
            </a:r>
          </a:p>
        </p:txBody>
      </p:sp>
      <p:sp>
        <p:nvSpPr>
          <p:cNvPr id="4" name="TextBox 3">
            <a:extLst>
              <a:ext uri="{FF2B5EF4-FFF2-40B4-BE49-F238E27FC236}">
                <a16:creationId xmlns:a16="http://schemas.microsoft.com/office/drawing/2014/main" id="{2FC75D94-23E5-4497-ACAA-EB5E08E4D667}"/>
              </a:ext>
            </a:extLst>
          </p:cNvPr>
          <p:cNvSpPr txBox="1"/>
          <p:nvPr/>
        </p:nvSpPr>
        <p:spPr>
          <a:xfrm>
            <a:off x="8820000" y="180000"/>
            <a:ext cx="2849699" cy="400110"/>
          </a:xfrm>
          <a:prstGeom prst="rect">
            <a:avLst/>
          </a:prstGeom>
          <a:solidFill>
            <a:schemeClr val="accent5">
              <a:lumMod val="75000"/>
            </a:schemeClr>
          </a:solidFill>
          <a:ln w="3175">
            <a:noFill/>
          </a:ln>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CLUES</a:t>
            </a:r>
            <a:endParaRPr lang="en-US" sz="2000" dirty="0">
              <a:solidFill>
                <a:schemeClr val="bg1"/>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12FD1BE2-CC9D-45F1-BF76-CCC7A1867F9F}" type="slidenum">
              <a:rPr lang="en-GB" smtClean="0"/>
              <a:t>4</a:t>
            </a:fld>
            <a:endParaRPr lang="en-GB"/>
          </a:p>
        </p:txBody>
      </p:sp>
    </p:spTree>
    <p:extLst>
      <p:ext uri="{BB962C8B-B14F-4D97-AF65-F5344CB8AC3E}">
        <p14:creationId xmlns:p14="http://schemas.microsoft.com/office/powerpoint/2010/main" val="3665426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fr-FR" b="1" dirty="0">
                <a:solidFill>
                  <a:srgbClr val="000000"/>
                </a:solidFill>
                <a:latin typeface="Arial" panose="020B0604020202020204" pitchFamily="34" charset="0"/>
                <a:cs typeface="Arial" panose="020B0604020202020204" pitchFamily="34" charset="0"/>
              </a:rPr>
              <a:t>Why was Monica Felton </a:t>
            </a:r>
            <a:br>
              <a:rPr lang="en-GB" altLang="fr-FR" b="1" dirty="0">
                <a:solidFill>
                  <a:srgbClr val="000000"/>
                </a:solidFill>
                <a:latin typeface="Arial" panose="020B0604020202020204" pitchFamily="34" charset="0"/>
                <a:cs typeface="Arial" panose="020B0604020202020204" pitchFamily="34" charset="0"/>
              </a:rPr>
            </a:br>
            <a:r>
              <a:rPr lang="en-GB" altLang="fr-FR" b="1" dirty="0">
                <a:solidFill>
                  <a:srgbClr val="000000"/>
                </a:solidFill>
                <a:latin typeface="Arial" panose="020B0604020202020204" pitchFamily="34" charset="0"/>
                <a:cs typeface="Arial" panose="020B0604020202020204" pitchFamily="34" charset="0"/>
              </a:rPr>
              <a:t>sacked?</a:t>
            </a:r>
            <a:endParaRPr lang="en-US" dirty="0"/>
          </a:p>
        </p:txBody>
      </p:sp>
      <p:sp>
        <p:nvSpPr>
          <p:cNvPr id="4" name="Rectangle"/>
          <p:cNvSpPr>
            <a:spLocks noChangeArrowheads="1"/>
          </p:cNvSpPr>
          <p:nvPr/>
        </p:nvSpPr>
        <p:spPr bwMode="auto">
          <a:xfrm>
            <a:off x="720000" y="1620000"/>
            <a:ext cx="7159335" cy="4314574"/>
          </a:xfrm>
          <a:prstGeom prst="rect">
            <a:avLst/>
          </a:prstGeom>
          <a:noFill/>
          <a:ln>
            <a:noFill/>
          </a:ln>
        </p:spPr>
        <p:txBody>
          <a:bodyPr lIns="0" tIns="0" rIns="0" bIns="0" anchor="t" anchorCtr="0"/>
          <a:lstStyle>
            <a:lvl1pPr marL="538163" indent="-538163" eaLnBrk="0" hangingPunct="0">
              <a:defRPr sz="3600">
                <a:solidFill>
                  <a:schemeClr val="tx1"/>
                </a:solidFill>
                <a:latin typeface="Helvetica Light" pitchFamily="-93" charset="0"/>
                <a:cs typeface="Helvetica Light" pitchFamily="-93" charset="0"/>
                <a:sym typeface="Helvetica Light" pitchFamily="-93" charset="0"/>
              </a:defRPr>
            </a:lvl1pPr>
            <a:lvl2pPr marL="37931725" indent="-37474525" eaLnBrk="0" hangingPunct="0">
              <a:defRPr sz="3600">
                <a:solidFill>
                  <a:schemeClr val="tx1"/>
                </a:solidFill>
                <a:latin typeface="Helvetica Light" pitchFamily="-93" charset="0"/>
                <a:cs typeface="Helvetica Light" pitchFamily="-93" charset="0"/>
                <a:sym typeface="Helvetica Light" pitchFamily="-93" charset="0"/>
              </a:defRPr>
            </a:lvl2pPr>
            <a:lvl3pPr eaLnBrk="0" hangingPunct="0">
              <a:defRPr sz="3600">
                <a:solidFill>
                  <a:schemeClr val="tx1"/>
                </a:solidFill>
                <a:latin typeface="Helvetica Light" pitchFamily="-93" charset="0"/>
                <a:cs typeface="Helvetica Light" pitchFamily="-93" charset="0"/>
                <a:sym typeface="Helvetica Light" pitchFamily="-93" charset="0"/>
              </a:defRPr>
            </a:lvl3pPr>
            <a:lvl4pPr eaLnBrk="0" hangingPunct="0">
              <a:defRPr sz="3600">
                <a:solidFill>
                  <a:schemeClr val="tx1"/>
                </a:solidFill>
                <a:latin typeface="Helvetica Light" pitchFamily="-93" charset="0"/>
                <a:cs typeface="Helvetica Light" pitchFamily="-93" charset="0"/>
                <a:sym typeface="Helvetica Light" pitchFamily="-93" charset="0"/>
              </a:defRPr>
            </a:lvl4pPr>
            <a:lvl5pPr eaLnBrk="0" hangingPunct="0">
              <a:defRPr sz="3600">
                <a:solidFill>
                  <a:schemeClr val="tx1"/>
                </a:solidFill>
                <a:latin typeface="Helvetica Light" pitchFamily="-93" charset="0"/>
                <a:cs typeface="Helvetica Light" pitchFamily="-93" charset="0"/>
                <a:sym typeface="Helvetica Light" pitchFamily="-93" charset="0"/>
              </a:defRPr>
            </a:lvl5pPr>
            <a:lvl6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6pPr>
            <a:lvl7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7pPr>
            <a:lvl8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8pPr>
            <a:lvl9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9pPr>
          </a:lstStyle>
          <a:p>
            <a:pPr marL="355600" indent="-355600" eaLnBrk="1">
              <a:spcBef>
                <a:spcPts val="600"/>
              </a:spcBef>
              <a:spcAft>
                <a:spcPts val="600"/>
              </a:spcAft>
              <a:buFont typeface="Arial" panose="020B0604020202020204" pitchFamily="34" charset="0"/>
              <a:buChar char="•"/>
            </a:pPr>
            <a:r>
              <a:rPr lang="en-GB" altLang="fr-FR" sz="2400" dirty="0">
                <a:solidFill>
                  <a:srgbClr val="000000"/>
                </a:solidFill>
                <a:latin typeface="Arial" panose="020B0604020202020204" pitchFamily="34" charset="0"/>
                <a:cs typeface="Arial" panose="020B0604020202020204" pitchFamily="34" charset="0"/>
              </a:rPr>
              <a:t>Your clues were missing one vital piece of information: whereabouts did Monica Felton go on her trip in June 1951? </a:t>
            </a:r>
          </a:p>
          <a:p>
            <a:pPr marL="355600" indent="-355600" eaLnBrk="1">
              <a:spcBef>
                <a:spcPts val="600"/>
              </a:spcBef>
              <a:spcAft>
                <a:spcPts val="600"/>
              </a:spcAft>
              <a:buFont typeface="Arial" panose="020B0604020202020204" pitchFamily="34" charset="0"/>
              <a:buChar char="•"/>
            </a:pPr>
            <a:r>
              <a:rPr lang="en-GB" altLang="fr-FR" sz="2400" dirty="0">
                <a:solidFill>
                  <a:srgbClr val="000000"/>
                </a:solidFill>
                <a:latin typeface="Arial" panose="020B0604020202020204" pitchFamily="34" charset="0"/>
                <a:cs typeface="Arial" panose="020B0604020202020204" pitchFamily="34" charset="0"/>
              </a:rPr>
              <a:t>The answer is of course: Korea. </a:t>
            </a:r>
          </a:p>
          <a:p>
            <a:pPr marL="355600" indent="-355600" eaLnBrk="1">
              <a:spcBef>
                <a:spcPts val="600"/>
              </a:spcBef>
              <a:spcAft>
                <a:spcPts val="600"/>
              </a:spcAft>
              <a:buFont typeface="Arial" panose="020B0604020202020204" pitchFamily="34" charset="0"/>
              <a:buChar char="•"/>
            </a:pPr>
            <a:r>
              <a:rPr lang="en-GB" altLang="fr-FR" sz="2400" dirty="0">
                <a:solidFill>
                  <a:srgbClr val="000000"/>
                </a:solidFill>
                <a:latin typeface="Arial" panose="020B0604020202020204" pitchFamily="34" charset="0"/>
                <a:cs typeface="Arial" panose="020B0604020202020204" pitchFamily="34" charset="0"/>
              </a:rPr>
              <a:t>You will find out more about Monica Felton’s story later in the lesson. </a:t>
            </a:r>
          </a:p>
        </p:txBody>
      </p:sp>
      <p:sp>
        <p:nvSpPr>
          <p:cNvPr id="5" name="Slide Number Placeholder 4">
            <a:extLst>
              <a:ext uri="{FF2B5EF4-FFF2-40B4-BE49-F238E27FC236}">
                <a16:creationId xmlns:a16="http://schemas.microsoft.com/office/drawing/2014/main" id="{FED68739-3038-D641-8E73-CD2827328E4E}"/>
              </a:ext>
            </a:extLst>
          </p:cNvPr>
          <p:cNvSpPr>
            <a:spLocks noGrp="1"/>
          </p:cNvSpPr>
          <p:nvPr>
            <p:ph type="sldNum" sz="quarter" idx="12"/>
          </p:nvPr>
        </p:nvSpPr>
        <p:spPr/>
        <p:txBody>
          <a:bodyPr/>
          <a:lstStyle/>
          <a:p>
            <a:fld id="{91DB7F08-A76A-C04F-AC2D-B8A23795015F}" type="slidenum">
              <a:rPr lang="en-US" smtClean="0"/>
              <a:pPr/>
              <a:t>5</a:t>
            </a:fld>
            <a:endParaRPr lang="en-US" dirty="0"/>
          </a:p>
        </p:txBody>
      </p:sp>
    </p:spTree>
    <p:extLst>
      <p:ext uri="{BB962C8B-B14F-4D97-AF65-F5344CB8AC3E}">
        <p14:creationId xmlns:p14="http://schemas.microsoft.com/office/powerpoint/2010/main" val="1550928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338138"/>
            <a:r>
              <a:rPr lang="en-US" altLang="fr-FR" b="1" dirty="0">
                <a:latin typeface="Arial" panose="020B0604020202020204" pitchFamily="34" charset="0"/>
                <a:ea typeface="ＭＳ Ｐゴシック" panose="020B0600070205080204" pitchFamily="34" charset="-128"/>
                <a:cs typeface="Arial" panose="020B0604020202020204" pitchFamily="34" charset="0"/>
              </a:rPr>
              <a:t>How did the British government ‘sell’ the Korean War to the British people?</a:t>
            </a:r>
          </a:p>
        </p:txBody>
      </p:sp>
      <p:sp>
        <p:nvSpPr>
          <p:cNvPr id="4" name="Rectangle"/>
          <p:cNvSpPr>
            <a:spLocks noChangeArrowheads="1"/>
          </p:cNvSpPr>
          <p:nvPr/>
        </p:nvSpPr>
        <p:spPr bwMode="auto">
          <a:xfrm>
            <a:off x="719999" y="1980000"/>
            <a:ext cx="5870805" cy="2620144"/>
          </a:xfrm>
          <a:prstGeom prst="rect">
            <a:avLst/>
          </a:prstGeom>
          <a:noFill/>
          <a:ln>
            <a:noFill/>
          </a:ln>
        </p:spPr>
        <p:txBody>
          <a:bodyPr lIns="0" tIns="0" rIns="0" bIns="0" anchor="t" anchorCtr="0"/>
          <a:lstStyle>
            <a:lvl1pPr marL="538163" indent="-538163" eaLnBrk="0" hangingPunct="0">
              <a:defRPr sz="3600">
                <a:solidFill>
                  <a:schemeClr val="tx1"/>
                </a:solidFill>
                <a:latin typeface="Helvetica Light" pitchFamily="-93" charset="0"/>
                <a:cs typeface="Helvetica Light" pitchFamily="-93" charset="0"/>
                <a:sym typeface="Helvetica Light" pitchFamily="-93" charset="0"/>
              </a:defRPr>
            </a:lvl1pPr>
            <a:lvl2pPr marL="37931725" indent="-37474525" eaLnBrk="0" hangingPunct="0">
              <a:defRPr sz="3600">
                <a:solidFill>
                  <a:schemeClr val="tx1"/>
                </a:solidFill>
                <a:latin typeface="Helvetica Light" pitchFamily="-93" charset="0"/>
                <a:cs typeface="Helvetica Light" pitchFamily="-93" charset="0"/>
                <a:sym typeface="Helvetica Light" pitchFamily="-93" charset="0"/>
              </a:defRPr>
            </a:lvl2pPr>
            <a:lvl3pPr eaLnBrk="0" hangingPunct="0">
              <a:defRPr sz="3600">
                <a:solidFill>
                  <a:schemeClr val="tx1"/>
                </a:solidFill>
                <a:latin typeface="Helvetica Light" pitchFamily="-93" charset="0"/>
                <a:cs typeface="Helvetica Light" pitchFamily="-93" charset="0"/>
                <a:sym typeface="Helvetica Light" pitchFamily="-93" charset="0"/>
              </a:defRPr>
            </a:lvl3pPr>
            <a:lvl4pPr eaLnBrk="0" hangingPunct="0">
              <a:defRPr sz="3600">
                <a:solidFill>
                  <a:schemeClr val="tx1"/>
                </a:solidFill>
                <a:latin typeface="Helvetica Light" pitchFamily="-93" charset="0"/>
                <a:cs typeface="Helvetica Light" pitchFamily="-93" charset="0"/>
                <a:sym typeface="Helvetica Light" pitchFamily="-93" charset="0"/>
              </a:defRPr>
            </a:lvl4pPr>
            <a:lvl5pPr eaLnBrk="0" hangingPunct="0">
              <a:defRPr sz="3600">
                <a:solidFill>
                  <a:schemeClr val="tx1"/>
                </a:solidFill>
                <a:latin typeface="Helvetica Light" pitchFamily="-93" charset="0"/>
                <a:cs typeface="Helvetica Light" pitchFamily="-93" charset="0"/>
                <a:sym typeface="Helvetica Light" pitchFamily="-93" charset="0"/>
              </a:defRPr>
            </a:lvl5pPr>
            <a:lvl6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6pPr>
            <a:lvl7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7pPr>
            <a:lvl8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8pPr>
            <a:lvl9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9pPr>
          </a:lstStyle>
          <a:p>
            <a:pPr eaLnBrk="1">
              <a:spcBef>
                <a:spcPts val="600"/>
              </a:spcBef>
              <a:spcAft>
                <a:spcPts val="600"/>
              </a:spcAft>
              <a:buFont typeface="Arial" panose="020B0604020202020204" pitchFamily="34" charset="0"/>
              <a:buChar char="•"/>
            </a:pPr>
            <a:r>
              <a:rPr lang="en-GB" altLang="fr-FR" sz="2000" dirty="0">
                <a:solidFill>
                  <a:srgbClr val="000000"/>
                </a:solidFill>
                <a:latin typeface="Arial" panose="020B0604020202020204" pitchFamily="34" charset="0"/>
                <a:cs typeface="Arial" panose="020B0604020202020204" pitchFamily="34" charset="0"/>
              </a:rPr>
              <a:t>You have already studied why war broke out in Korea in 1950, and how 18 countries, including Britain, provided troops or support of some kind to the UN forces fighting North Korea.  </a:t>
            </a:r>
          </a:p>
          <a:p>
            <a:pPr eaLnBrk="1">
              <a:spcBef>
                <a:spcPts val="600"/>
              </a:spcBef>
              <a:spcAft>
                <a:spcPts val="600"/>
              </a:spcAft>
              <a:buFont typeface="Arial" panose="020B0604020202020204" pitchFamily="34" charset="0"/>
              <a:buChar char="•"/>
            </a:pPr>
            <a:r>
              <a:rPr lang="en-GB" altLang="fr-FR" sz="2000" dirty="0">
                <a:solidFill>
                  <a:srgbClr val="000000"/>
                </a:solidFill>
                <a:latin typeface="Arial" panose="020B0604020202020204" pitchFamily="34" charset="0"/>
                <a:cs typeface="Arial" panose="020B0604020202020204" pitchFamily="34" charset="0"/>
              </a:rPr>
              <a:t>Back in Britain, the majority of the population favoured British involvement in Korea, although some people were concerned that government funding might be diverted from health and welfare towards a war in Asia. </a:t>
            </a:r>
          </a:p>
          <a:p>
            <a:pPr eaLnBrk="1">
              <a:spcBef>
                <a:spcPts val="600"/>
              </a:spcBef>
              <a:spcAft>
                <a:spcPts val="600"/>
              </a:spcAft>
              <a:buFont typeface="Arial" panose="020B0604020202020204" pitchFamily="34" charset="0"/>
              <a:buChar char="•"/>
            </a:pPr>
            <a:r>
              <a:rPr lang="en-GB" altLang="fr-FR" sz="2000" dirty="0">
                <a:solidFill>
                  <a:srgbClr val="000000"/>
                </a:solidFill>
                <a:latin typeface="Arial" panose="020B0604020202020204" pitchFamily="34" charset="0"/>
                <a:cs typeface="Arial" panose="020B0604020202020204" pitchFamily="34" charset="0"/>
              </a:rPr>
              <a:t>So how did the government persuade British people that sending British troops to Korea was necessary?</a:t>
            </a:r>
          </a:p>
        </p:txBody>
      </p:sp>
      <p:sp>
        <p:nvSpPr>
          <p:cNvPr id="6" name="Rectangle 5">
            <a:extLst>
              <a:ext uri="{FF2B5EF4-FFF2-40B4-BE49-F238E27FC236}">
                <a16:creationId xmlns:a16="http://schemas.microsoft.com/office/drawing/2014/main" id="{5B0805D4-6EE9-4508-B481-5BBD1D382267}"/>
              </a:ext>
            </a:extLst>
          </p:cNvPr>
          <p:cNvSpPr/>
          <p:nvPr/>
        </p:nvSpPr>
        <p:spPr>
          <a:xfrm>
            <a:off x="7551321" y="1980000"/>
            <a:ext cx="4324003" cy="1446550"/>
          </a:xfrm>
          <a:prstGeom prst="rect">
            <a:avLst/>
          </a:prstGeom>
        </p:spPr>
        <p:txBody>
          <a:bodyPr wrap="square" lIns="0" tIns="0" rIns="0" bIns="0">
            <a:spAutoFit/>
          </a:bodyPr>
          <a:lstStyle/>
          <a:p>
            <a:pPr>
              <a:spcBef>
                <a:spcPts val="600"/>
              </a:spcBef>
              <a:spcAft>
                <a:spcPts val="600"/>
              </a:spcAft>
            </a:pPr>
            <a:r>
              <a:rPr lang="en-GB" altLang="fr-FR" sz="2400" b="1" dirty="0">
                <a:solidFill>
                  <a:srgbClr val="000000"/>
                </a:solidFill>
                <a:latin typeface="Arial" panose="020B0604020202020204" pitchFamily="34" charset="0"/>
                <a:cs typeface="Arial" panose="020B0604020202020204" pitchFamily="34" charset="0"/>
              </a:rPr>
              <a:t>Activity 1</a:t>
            </a:r>
          </a:p>
          <a:p>
            <a:pPr>
              <a:spcBef>
                <a:spcPts val="600"/>
              </a:spcBef>
              <a:spcAft>
                <a:spcPts val="600"/>
              </a:spcAft>
            </a:pPr>
            <a:r>
              <a:rPr lang="en-GB" altLang="fr-FR" sz="2000" dirty="0">
                <a:solidFill>
                  <a:srgbClr val="000000"/>
                </a:solidFill>
                <a:latin typeface="Arial" panose="020B0604020202020204" pitchFamily="34" charset="0"/>
                <a:cs typeface="Arial" panose="020B0604020202020204" pitchFamily="34" charset="0"/>
              </a:rPr>
              <a:t>Watch this newsreel from September 1950 and answer the questions on Resource sheet 1.2B.</a:t>
            </a:r>
          </a:p>
        </p:txBody>
      </p:sp>
      <p:pic>
        <p:nvPicPr>
          <p:cNvPr id="7" name="Picture 6">
            <a:hlinkClick r:id="rId3"/>
            <a:extLst>
              <a:ext uri="{FF2B5EF4-FFF2-40B4-BE49-F238E27FC236}">
                <a16:creationId xmlns:a16="http://schemas.microsoft.com/office/drawing/2014/main" id="{A50ADF01-CA5D-4233-BBE0-A363CA84F11A}"/>
              </a:ext>
            </a:extLst>
          </p:cNvPr>
          <p:cNvPicPr/>
          <p:nvPr/>
        </p:nvPicPr>
        <p:blipFill>
          <a:blip r:embed="rId4">
            <a:extLst>
              <a:ext uri="{28A0092B-C50C-407E-A947-70E740481C1C}">
                <a14:useLocalDpi xmlns:a14="http://schemas.microsoft.com/office/drawing/2010/main" val="0"/>
              </a:ext>
            </a:extLst>
          </a:blip>
          <a:stretch>
            <a:fillRect/>
          </a:stretch>
        </p:blipFill>
        <p:spPr>
          <a:xfrm>
            <a:off x="7551321" y="3515662"/>
            <a:ext cx="2958552" cy="2168964"/>
          </a:xfrm>
          <a:prstGeom prst="rect">
            <a:avLst/>
          </a:prstGeom>
        </p:spPr>
      </p:pic>
      <p:sp>
        <p:nvSpPr>
          <p:cNvPr id="5" name="Slide Number Placeholder 4">
            <a:extLst>
              <a:ext uri="{FF2B5EF4-FFF2-40B4-BE49-F238E27FC236}">
                <a16:creationId xmlns:a16="http://schemas.microsoft.com/office/drawing/2014/main" id="{2AEC4243-98D8-D84C-85A3-4CA7C5E92682}"/>
              </a:ext>
            </a:extLst>
          </p:cNvPr>
          <p:cNvSpPr>
            <a:spLocks noGrp="1"/>
          </p:cNvSpPr>
          <p:nvPr>
            <p:ph type="sldNum" sz="quarter" idx="12"/>
          </p:nvPr>
        </p:nvSpPr>
        <p:spPr/>
        <p:txBody>
          <a:bodyPr/>
          <a:lstStyle/>
          <a:p>
            <a:fld id="{91DB7F08-A76A-C04F-AC2D-B8A23795015F}" type="slidenum">
              <a:rPr lang="en-US" smtClean="0"/>
              <a:pPr/>
              <a:t>6</a:t>
            </a:fld>
            <a:endParaRPr lang="en-US" dirty="0"/>
          </a:p>
        </p:txBody>
      </p:sp>
      <p:sp>
        <p:nvSpPr>
          <p:cNvPr id="8" name="Action Button: Forward or Next 7">
            <a:hlinkClick r:id="rId5" highlightClick="1"/>
            <a:extLst>
              <a:ext uri="{FF2B5EF4-FFF2-40B4-BE49-F238E27FC236}">
                <a16:creationId xmlns:a16="http://schemas.microsoft.com/office/drawing/2014/main" id="{27E64466-3800-8C47-97AD-EF5ECF2E006E}"/>
              </a:ext>
            </a:extLst>
          </p:cNvPr>
          <p:cNvSpPr/>
          <p:nvPr/>
        </p:nvSpPr>
        <p:spPr>
          <a:xfrm>
            <a:off x="8597347" y="4074092"/>
            <a:ext cx="1042416" cy="1042416"/>
          </a:xfrm>
          <a:prstGeom prst="actionButtonForwardNex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8109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fr-FR" b="1" dirty="0">
                <a:latin typeface="Arial" panose="020B0604020202020204" pitchFamily="34" charset="0"/>
                <a:ea typeface="ＭＳ Ｐゴシック" panose="020B0600070205080204" pitchFamily="34" charset="-128"/>
                <a:cs typeface="Arial" panose="020B0604020202020204" pitchFamily="34" charset="0"/>
              </a:rPr>
              <a:t>How did British people respond to </a:t>
            </a:r>
            <a:br>
              <a:rPr lang="en-US" altLang="fr-FR" b="1" dirty="0">
                <a:latin typeface="Arial" panose="020B0604020202020204" pitchFamily="34" charset="0"/>
                <a:ea typeface="ＭＳ Ｐゴシック" panose="020B0600070205080204" pitchFamily="34" charset="-128"/>
                <a:cs typeface="Arial" panose="020B0604020202020204" pitchFamily="34" charset="0"/>
              </a:rPr>
            </a:br>
            <a:r>
              <a:rPr lang="en-US" altLang="fr-FR" b="1" dirty="0">
                <a:latin typeface="Arial" panose="020B0604020202020204" pitchFamily="34" charset="0"/>
                <a:ea typeface="ＭＳ Ｐゴシック" panose="020B0600070205080204" pitchFamily="34" charset="-128"/>
                <a:cs typeface="Arial" panose="020B0604020202020204" pitchFamily="34" charset="0"/>
              </a:rPr>
              <a:t>the war?</a:t>
            </a:r>
            <a:endParaRPr lang="en-US" dirty="0"/>
          </a:p>
        </p:txBody>
      </p:sp>
      <p:sp>
        <p:nvSpPr>
          <p:cNvPr id="5" name="Rectangle"/>
          <p:cNvSpPr>
            <a:spLocks noChangeArrowheads="1"/>
          </p:cNvSpPr>
          <p:nvPr/>
        </p:nvSpPr>
        <p:spPr bwMode="auto">
          <a:xfrm>
            <a:off x="719999" y="1735555"/>
            <a:ext cx="5870805" cy="2620144"/>
          </a:xfrm>
          <a:prstGeom prst="rect">
            <a:avLst/>
          </a:prstGeom>
          <a:noFill/>
          <a:ln>
            <a:noFill/>
          </a:ln>
        </p:spPr>
        <p:txBody>
          <a:bodyPr lIns="0" tIns="0" rIns="0" bIns="0" anchor="t" anchorCtr="0"/>
          <a:lstStyle>
            <a:lvl1pPr marL="538163" indent="-538163" eaLnBrk="0" hangingPunct="0">
              <a:defRPr sz="3600">
                <a:solidFill>
                  <a:schemeClr val="tx1"/>
                </a:solidFill>
                <a:latin typeface="Helvetica Light" pitchFamily="-93" charset="0"/>
                <a:cs typeface="Helvetica Light" pitchFamily="-93" charset="0"/>
                <a:sym typeface="Helvetica Light" pitchFamily="-93" charset="0"/>
              </a:defRPr>
            </a:lvl1pPr>
            <a:lvl2pPr marL="37931725" indent="-37474525" eaLnBrk="0" hangingPunct="0">
              <a:defRPr sz="3600">
                <a:solidFill>
                  <a:schemeClr val="tx1"/>
                </a:solidFill>
                <a:latin typeface="Helvetica Light" pitchFamily="-93" charset="0"/>
                <a:cs typeface="Helvetica Light" pitchFamily="-93" charset="0"/>
                <a:sym typeface="Helvetica Light" pitchFamily="-93" charset="0"/>
              </a:defRPr>
            </a:lvl2pPr>
            <a:lvl3pPr eaLnBrk="0" hangingPunct="0">
              <a:defRPr sz="3600">
                <a:solidFill>
                  <a:schemeClr val="tx1"/>
                </a:solidFill>
                <a:latin typeface="Helvetica Light" pitchFamily="-93" charset="0"/>
                <a:cs typeface="Helvetica Light" pitchFamily="-93" charset="0"/>
                <a:sym typeface="Helvetica Light" pitchFamily="-93" charset="0"/>
              </a:defRPr>
            </a:lvl3pPr>
            <a:lvl4pPr eaLnBrk="0" hangingPunct="0">
              <a:defRPr sz="3600">
                <a:solidFill>
                  <a:schemeClr val="tx1"/>
                </a:solidFill>
                <a:latin typeface="Helvetica Light" pitchFamily="-93" charset="0"/>
                <a:cs typeface="Helvetica Light" pitchFamily="-93" charset="0"/>
                <a:sym typeface="Helvetica Light" pitchFamily="-93" charset="0"/>
              </a:defRPr>
            </a:lvl4pPr>
            <a:lvl5pPr eaLnBrk="0" hangingPunct="0">
              <a:defRPr sz="3600">
                <a:solidFill>
                  <a:schemeClr val="tx1"/>
                </a:solidFill>
                <a:latin typeface="Helvetica Light" pitchFamily="-93" charset="0"/>
                <a:cs typeface="Helvetica Light" pitchFamily="-93" charset="0"/>
                <a:sym typeface="Helvetica Light" pitchFamily="-93" charset="0"/>
              </a:defRPr>
            </a:lvl5pPr>
            <a:lvl6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6pPr>
            <a:lvl7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7pPr>
            <a:lvl8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8pPr>
            <a:lvl9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9pPr>
          </a:lstStyle>
          <a:p>
            <a:pPr marL="355600" indent="-355600" eaLnBrk="1">
              <a:spcBef>
                <a:spcPts val="600"/>
              </a:spcBef>
              <a:spcAft>
                <a:spcPts val="600"/>
              </a:spcAft>
              <a:buFont typeface="Arial" panose="020B0604020202020204" pitchFamily="34" charset="0"/>
              <a:buChar char="•"/>
            </a:pPr>
            <a:r>
              <a:rPr lang="en-GB" altLang="fr-FR" sz="2000" dirty="0">
                <a:solidFill>
                  <a:srgbClr val="000000"/>
                </a:solidFill>
                <a:latin typeface="Arial" panose="020B0604020202020204" pitchFamily="34" charset="0"/>
                <a:cs typeface="Arial" panose="020B0604020202020204" pitchFamily="34" charset="0"/>
              </a:rPr>
              <a:t>Most historians agree that the war produced some significant but short-lived anxiety. Some people even re-dug their Anderson shelters from WWII!</a:t>
            </a:r>
          </a:p>
          <a:p>
            <a:pPr marL="355600" indent="-355600" eaLnBrk="1">
              <a:spcBef>
                <a:spcPts val="600"/>
              </a:spcBef>
              <a:spcAft>
                <a:spcPts val="600"/>
              </a:spcAft>
              <a:buFont typeface="Arial" panose="020B0604020202020204" pitchFamily="34" charset="0"/>
              <a:buChar char="•"/>
            </a:pPr>
            <a:r>
              <a:rPr lang="en-GB" altLang="fr-FR" sz="2000" dirty="0">
                <a:solidFill>
                  <a:srgbClr val="000000"/>
                </a:solidFill>
                <a:latin typeface="Arial" panose="020B0604020202020204" pitchFamily="34" charset="0"/>
                <a:cs typeface="Arial" panose="020B0604020202020204" pitchFamily="34" charset="0"/>
              </a:rPr>
              <a:t>There continued to be a high level of interest in the war during the first year (as we saw in the newsreel), but by 1952 there was less interest as the war slowed down. </a:t>
            </a:r>
          </a:p>
          <a:p>
            <a:pPr marL="355600" indent="-355600" eaLnBrk="1">
              <a:spcBef>
                <a:spcPts val="600"/>
              </a:spcBef>
              <a:spcAft>
                <a:spcPts val="600"/>
              </a:spcAft>
              <a:buFont typeface="Arial" panose="020B0604020202020204" pitchFamily="34" charset="0"/>
              <a:buChar char="•"/>
            </a:pPr>
            <a:r>
              <a:rPr lang="en-GB" altLang="fr-FR" sz="2000" dirty="0">
                <a:solidFill>
                  <a:srgbClr val="000000"/>
                </a:solidFill>
                <a:latin typeface="Arial" panose="020B0604020202020204" pitchFamily="34" charset="0"/>
                <a:cs typeface="Arial" panose="020B0604020202020204" pitchFamily="34" charset="0"/>
              </a:rPr>
              <a:t>What we will study today is the people and groups who were </a:t>
            </a:r>
            <a:r>
              <a:rPr lang="en-GB" altLang="fr-FR" sz="2000" b="1" dirty="0">
                <a:solidFill>
                  <a:srgbClr val="000000"/>
                </a:solidFill>
                <a:latin typeface="Arial" panose="020B0604020202020204" pitchFamily="34" charset="0"/>
                <a:cs typeface="Arial" panose="020B0604020202020204" pitchFamily="34" charset="0"/>
              </a:rPr>
              <a:t>opposed</a:t>
            </a:r>
            <a:r>
              <a:rPr lang="en-GB" altLang="fr-FR" sz="2000" dirty="0">
                <a:solidFill>
                  <a:srgbClr val="000000"/>
                </a:solidFill>
                <a:latin typeface="Arial" panose="020B0604020202020204" pitchFamily="34" charset="0"/>
                <a:cs typeface="Arial" panose="020B0604020202020204" pitchFamily="34" charset="0"/>
              </a:rPr>
              <a:t> to British involvement in the war. We are going to </a:t>
            </a:r>
            <a:br>
              <a:rPr lang="en-GB" altLang="fr-FR" sz="2000" dirty="0">
                <a:solidFill>
                  <a:srgbClr val="000000"/>
                </a:solidFill>
                <a:latin typeface="Arial" panose="020B0604020202020204" pitchFamily="34" charset="0"/>
                <a:cs typeface="Arial" panose="020B0604020202020204" pitchFamily="34" charset="0"/>
              </a:rPr>
            </a:br>
            <a:r>
              <a:rPr lang="en-GB" altLang="fr-FR" sz="2000" dirty="0">
                <a:solidFill>
                  <a:srgbClr val="000000"/>
                </a:solidFill>
                <a:latin typeface="Arial" panose="020B0604020202020204" pitchFamily="34" charset="0"/>
                <a:cs typeface="Arial" panose="020B0604020202020204" pitchFamily="34" charset="0"/>
              </a:rPr>
              <a:t>measure how significant the opposition was.</a:t>
            </a:r>
          </a:p>
        </p:txBody>
      </p:sp>
      <p:sp>
        <p:nvSpPr>
          <p:cNvPr id="6" name="Rectangle 5">
            <a:extLst>
              <a:ext uri="{FF2B5EF4-FFF2-40B4-BE49-F238E27FC236}">
                <a16:creationId xmlns:a16="http://schemas.microsoft.com/office/drawing/2014/main" id="{5B0805D4-6EE9-4508-B481-5BBD1D382267}"/>
              </a:ext>
            </a:extLst>
          </p:cNvPr>
          <p:cNvSpPr/>
          <p:nvPr/>
        </p:nvSpPr>
        <p:spPr>
          <a:xfrm>
            <a:off x="7551321" y="1620000"/>
            <a:ext cx="4324003" cy="2831544"/>
          </a:xfrm>
          <a:prstGeom prst="rect">
            <a:avLst/>
          </a:prstGeom>
        </p:spPr>
        <p:txBody>
          <a:bodyPr wrap="square" lIns="0" tIns="0" rIns="0" bIns="0">
            <a:spAutoFit/>
          </a:bodyPr>
          <a:lstStyle/>
          <a:p>
            <a:pPr>
              <a:spcBef>
                <a:spcPts val="600"/>
              </a:spcBef>
              <a:spcAft>
                <a:spcPts val="600"/>
              </a:spcAft>
            </a:pPr>
            <a:r>
              <a:rPr lang="en-GB" altLang="fr-FR" sz="2400" b="1" dirty="0">
                <a:solidFill>
                  <a:srgbClr val="000000"/>
                </a:solidFill>
                <a:latin typeface="Arial" panose="020B0604020202020204" pitchFamily="34" charset="0"/>
                <a:cs typeface="Arial" panose="020B0604020202020204" pitchFamily="34" charset="0"/>
              </a:rPr>
              <a:t>Activity 2</a:t>
            </a:r>
          </a:p>
          <a:p>
            <a:pPr>
              <a:spcBef>
                <a:spcPts val="600"/>
              </a:spcBef>
              <a:spcAft>
                <a:spcPts val="600"/>
              </a:spcAft>
            </a:pPr>
            <a:r>
              <a:rPr lang="en-GB" altLang="fr-FR" sz="2000" dirty="0">
                <a:solidFill>
                  <a:srgbClr val="000000"/>
                </a:solidFill>
                <a:latin typeface="Arial" panose="020B0604020202020204" pitchFamily="34" charset="0"/>
                <a:cs typeface="Arial" panose="020B0604020202020204" pitchFamily="34" charset="0"/>
              </a:rPr>
              <a:t>How could we measure/judge how </a:t>
            </a:r>
            <a:r>
              <a:rPr lang="en-GB" altLang="fr-FR" sz="2000" b="1" dirty="0">
                <a:solidFill>
                  <a:srgbClr val="000000"/>
                </a:solidFill>
                <a:latin typeface="Arial" panose="020B0604020202020204" pitchFamily="34" charset="0"/>
                <a:cs typeface="Arial" panose="020B0604020202020204" pitchFamily="34" charset="0"/>
              </a:rPr>
              <a:t>significant</a:t>
            </a:r>
            <a:r>
              <a:rPr lang="en-GB" altLang="fr-FR" sz="2000" dirty="0">
                <a:solidFill>
                  <a:srgbClr val="000000"/>
                </a:solidFill>
                <a:latin typeface="Arial" panose="020B0604020202020204" pitchFamily="34" charset="0"/>
                <a:cs typeface="Arial" panose="020B0604020202020204" pitchFamily="34" charset="0"/>
              </a:rPr>
              <a:t> opposition was? E.g. </a:t>
            </a:r>
            <a:r>
              <a:rPr lang="en-GB" altLang="fr-FR" sz="2000" i="1" dirty="0">
                <a:solidFill>
                  <a:srgbClr val="000000"/>
                </a:solidFill>
                <a:latin typeface="Arial" panose="020B0604020202020204" pitchFamily="34" charset="0"/>
                <a:cs typeface="Arial" panose="020B0604020202020204" pitchFamily="34" charset="0"/>
              </a:rPr>
              <a:t>were there more people who supported or opposed the war?</a:t>
            </a:r>
          </a:p>
          <a:p>
            <a:pPr>
              <a:spcBef>
                <a:spcPts val="600"/>
              </a:spcBef>
              <a:spcAft>
                <a:spcPts val="600"/>
              </a:spcAft>
            </a:pPr>
            <a:r>
              <a:rPr lang="en-GB" altLang="fr-FR" sz="2000" dirty="0">
                <a:solidFill>
                  <a:srgbClr val="000000"/>
                </a:solidFill>
                <a:latin typeface="Arial" panose="020B0604020202020204" pitchFamily="34" charset="0"/>
                <a:cs typeface="Arial" panose="020B0604020202020204" pitchFamily="34" charset="0"/>
              </a:rPr>
              <a:t>With your partner, come up with</a:t>
            </a:r>
            <a:r>
              <a:rPr lang="en-GB" altLang="fr-FR" sz="2000" b="1" dirty="0">
                <a:solidFill>
                  <a:srgbClr val="000000"/>
                </a:solidFill>
                <a:latin typeface="Arial" panose="020B0604020202020204" pitchFamily="34" charset="0"/>
                <a:cs typeface="Arial" panose="020B0604020202020204" pitchFamily="34" charset="0"/>
              </a:rPr>
              <a:t> two more ways</a:t>
            </a:r>
            <a:r>
              <a:rPr lang="en-GB" altLang="fr-FR" sz="2000" dirty="0">
                <a:solidFill>
                  <a:srgbClr val="000000"/>
                </a:solidFill>
                <a:latin typeface="Arial" panose="020B0604020202020204" pitchFamily="34" charset="0"/>
                <a:cs typeface="Arial" panose="020B0604020202020204" pitchFamily="34" charset="0"/>
              </a:rPr>
              <a:t> to measure the opposition. </a:t>
            </a:r>
          </a:p>
        </p:txBody>
      </p:sp>
      <p:sp>
        <p:nvSpPr>
          <p:cNvPr id="4" name="Slide Number Placeholder 3">
            <a:extLst>
              <a:ext uri="{FF2B5EF4-FFF2-40B4-BE49-F238E27FC236}">
                <a16:creationId xmlns:a16="http://schemas.microsoft.com/office/drawing/2014/main" id="{2588A471-409F-7148-950A-00BE3361C1A6}"/>
              </a:ext>
            </a:extLst>
          </p:cNvPr>
          <p:cNvSpPr>
            <a:spLocks noGrp="1"/>
          </p:cNvSpPr>
          <p:nvPr>
            <p:ph type="sldNum" sz="quarter" idx="12"/>
          </p:nvPr>
        </p:nvSpPr>
        <p:spPr/>
        <p:txBody>
          <a:bodyPr/>
          <a:lstStyle/>
          <a:p>
            <a:fld id="{91DB7F08-A76A-C04F-AC2D-B8A23795015F}" type="slidenum">
              <a:rPr lang="en-US" smtClean="0"/>
              <a:pPr/>
              <a:t>7</a:t>
            </a:fld>
            <a:endParaRPr lang="en-US" dirty="0"/>
          </a:p>
        </p:txBody>
      </p:sp>
    </p:spTree>
    <p:extLst>
      <p:ext uri="{BB962C8B-B14F-4D97-AF65-F5344CB8AC3E}">
        <p14:creationId xmlns:p14="http://schemas.microsoft.com/office/powerpoint/2010/main" val="112129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fr-FR" sz="4900" b="1" dirty="0">
                <a:latin typeface="Arial" panose="020B0604020202020204" pitchFamily="34" charset="0"/>
                <a:ea typeface="ＭＳ Ｐゴシック" panose="020B0600070205080204" pitchFamily="34" charset="-128"/>
                <a:cs typeface="Arial" panose="020B0604020202020204" pitchFamily="34" charset="0"/>
              </a:rPr>
              <a:t>How do we judge the significance of opposition? Significance criteria</a:t>
            </a:r>
            <a:br>
              <a:rPr lang="en-US" altLang="fr-FR" b="1" dirty="0">
                <a:latin typeface="Arial" panose="020B0604020202020204" pitchFamily="34" charset="0"/>
                <a:ea typeface="ＭＳ Ｐゴシック" panose="020B0600070205080204" pitchFamily="34" charset="-128"/>
                <a:cs typeface="Arial" panose="020B0604020202020204" pitchFamily="34" charset="0"/>
              </a:rPr>
            </a:br>
            <a:r>
              <a:rPr lang="en-US" altLang="fr-FR" b="1" dirty="0">
                <a:latin typeface="Arial" panose="020B0604020202020204" pitchFamily="34" charset="0"/>
                <a:ea typeface="ＭＳ Ｐゴシック" panose="020B0600070205080204" pitchFamily="34" charset="-128"/>
                <a:cs typeface="Arial" panose="020B0604020202020204" pitchFamily="34" charset="0"/>
              </a:rPr>
              <a:t> </a:t>
            </a:r>
            <a:br>
              <a:rPr lang="en-US" altLang="fr-FR" b="1" dirty="0">
                <a:latin typeface="Arial" panose="020B0604020202020204" pitchFamily="34" charset="0"/>
                <a:ea typeface="ＭＳ Ｐゴシック" panose="020B0600070205080204" pitchFamily="34" charset="-128"/>
                <a:cs typeface="Arial" panose="020B0604020202020204" pitchFamily="34" charset="0"/>
              </a:rPr>
            </a:br>
            <a:endParaRPr lang="en-US" dirty="0"/>
          </a:p>
        </p:txBody>
      </p:sp>
      <p:graphicFrame>
        <p:nvGraphicFramePr>
          <p:cNvPr id="6" name="Diagram 5">
            <a:extLst>
              <a:ext uri="{FF2B5EF4-FFF2-40B4-BE49-F238E27FC236}">
                <a16:creationId xmlns:a16="http://schemas.microsoft.com/office/drawing/2014/main" id="{B81B4486-DC69-4283-8FC3-0704AEE7F78F}"/>
              </a:ext>
            </a:extLst>
          </p:cNvPr>
          <p:cNvGraphicFramePr/>
          <p:nvPr>
            <p:extLst>
              <p:ext uri="{D42A27DB-BD31-4B8C-83A1-F6EECF244321}">
                <p14:modId xmlns:p14="http://schemas.microsoft.com/office/powerpoint/2010/main" val="978926722"/>
              </p:ext>
            </p:extLst>
          </p:nvPr>
        </p:nvGraphicFramePr>
        <p:xfrm>
          <a:off x="848596" y="1503695"/>
          <a:ext cx="9954591" cy="4524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F5CA146C-33FF-1749-A7A7-B9C43BD85C7A}"/>
              </a:ext>
            </a:extLst>
          </p:cNvPr>
          <p:cNvSpPr>
            <a:spLocks noGrp="1"/>
          </p:cNvSpPr>
          <p:nvPr>
            <p:ph type="sldNum" sz="quarter" idx="12"/>
          </p:nvPr>
        </p:nvSpPr>
        <p:spPr/>
        <p:txBody>
          <a:bodyPr/>
          <a:lstStyle/>
          <a:p>
            <a:fld id="{91DB7F08-A76A-C04F-AC2D-B8A23795015F}" type="slidenum">
              <a:rPr lang="en-US" smtClean="0"/>
              <a:pPr/>
              <a:t>8</a:t>
            </a:fld>
            <a:endParaRPr lang="en-US" dirty="0"/>
          </a:p>
        </p:txBody>
      </p:sp>
    </p:spTree>
    <p:extLst>
      <p:ext uri="{BB962C8B-B14F-4D97-AF65-F5344CB8AC3E}">
        <p14:creationId xmlns:p14="http://schemas.microsoft.com/office/powerpoint/2010/main" val="1533890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10515600" cy="718351"/>
          </a:xfrm>
        </p:spPr>
        <p:txBody>
          <a:bodyPr>
            <a:normAutofit/>
          </a:bodyPr>
          <a:lstStyle/>
          <a:p>
            <a:r>
              <a:rPr lang="en-US" altLang="fr-FR" b="1" dirty="0">
                <a:latin typeface="Arial" panose="020B0604020202020204" pitchFamily="34" charset="0"/>
                <a:ea typeface="ＭＳ Ｐゴシック" panose="020B0600070205080204" pitchFamily="34" charset="-128"/>
                <a:cs typeface="Arial" panose="020B0604020202020204" pitchFamily="34" charset="0"/>
              </a:rPr>
              <a:t>Who opposed the war and why?</a:t>
            </a:r>
            <a:endParaRPr lang="en-US" dirty="0"/>
          </a:p>
        </p:txBody>
      </p:sp>
      <p:sp>
        <p:nvSpPr>
          <p:cNvPr id="4" name="Rectangle 3">
            <a:extLst>
              <a:ext uri="{FF2B5EF4-FFF2-40B4-BE49-F238E27FC236}">
                <a16:creationId xmlns:a16="http://schemas.microsoft.com/office/drawing/2014/main" id="{5B0805D4-6EE9-4508-B481-5BBD1D382267}"/>
              </a:ext>
            </a:extLst>
          </p:cNvPr>
          <p:cNvSpPr/>
          <p:nvPr/>
        </p:nvSpPr>
        <p:spPr>
          <a:xfrm>
            <a:off x="720000" y="1440000"/>
            <a:ext cx="5478919" cy="4370427"/>
          </a:xfrm>
          <a:prstGeom prst="rect">
            <a:avLst/>
          </a:prstGeom>
        </p:spPr>
        <p:txBody>
          <a:bodyPr wrap="square" lIns="0" tIns="0" rIns="0" bIns="0">
            <a:spAutoFit/>
          </a:bodyPr>
          <a:lstStyle/>
          <a:p>
            <a:pPr>
              <a:spcBef>
                <a:spcPts val="600"/>
              </a:spcBef>
              <a:spcAft>
                <a:spcPts val="600"/>
              </a:spcAft>
            </a:pPr>
            <a:r>
              <a:rPr lang="en-GB" altLang="fr-FR" sz="2400" b="1" dirty="0">
                <a:solidFill>
                  <a:srgbClr val="000000"/>
                </a:solidFill>
                <a:latin typeface="Arial" panose="020B0604020202020204" pitchFamily="34" charset="0"/>
                <a:cs typeface="Arial" panose="020B0604020202020204" pitchFamily="34" charset="0"/>
              </a:rPr>
              <a:t>Activity 3</a:t>
            </a:r>
          </a:p>
          <a:p>
            <a:pPr>
              <a:spcBef>
                <a:spcPts val="600"/>
              </a:spcBef>
              <a:spcAft>
                <a:spcPts val="600"/>
              </a:spcAft>
            </a:pPr>
            <a:r>
              <a:rPr lang="en-GB" altLang="fr-FR" sz="2000" dirty="0">
                <a:solidFill>
                  <a:srgbClr val="000000"/>
                </a:solidFill>
                <a:latin typeface="Arial" panose="020B0604020202020204" pitchFamily="34" charset="0"/>
                <a:cs typeface="Arial" panose="020B0604020202020204" pitchFamily="34" charset="0"/>
              </a:rPr>
              <a:t>In your pairs, you will receive one role card. It will give you details about one person, group or organisation who opposed the war in Korea.</a:t>
            </a:r>
          </a:p>
          <a:p>
            <a:pPr marL="342900" indent="-342900">
              <a:spcBef>
                <a:spcPts val="600"/>
              </a:spcBef>
              <a:spcAft>
                <a:spcPts val="600"/>
              </a:spcAft>
              <a:buFont typeface="Arial" charset="0"/>
              <a:buChar char="•"/>
            </a:pPr>
            <a:r>
              <a:rPr lang="en-GB" altLang="fr-FR" sz="2000" dirty="0">
                <a:solidFill>
                  <a:srgbClr val="000000"/>
                </a:solidFill>
                <a:latin typeface="Arial" panose="020B0604020202020204" pitchFamily="34" charset="0"/>
                <a:cs typeface="Arial" panose="020B0604020202020204" pitchFamily="34" charset="0"/>
              </a:rPr>
              <a:t>Fill in your grid (on the next slide or Resource sheet 1.2C).</a:t>
            </a:r>
          </a:p>
          <a:p>
            <a:pPr marL="342900" indent="-342900">
              <a:spcBef>
                <a:spcPts val="600"/>
              </a:spcBef>
              <a:spcAft>
                <a:spcPts val="600"/>
              </a:spcAft>
              <a:buFont typeface="Arial" charset="0"/>
              <a:buChar char="•"/>
            </a:pPr>
            <a:r>
              <a:rPr lang="en-GB" altLang="fr-FR" sz="2000" dirty="0">
                <a:solidFill>
                  <a:srgbClr val="000000"/>
                </a:solidFill>
                <a:latin typeface="Arial" panose="020B0604020202020204" pitchFamily="34" charset="0"/>
                <a:cs typeface="Arial" panose="020B0604020202020204" pitchFamily="34" charset="0"/>
              </a:rPr>
              <a:t>Measure the significance of their opposition by giving it a number from 1 to 5. 1 is insignificant opposition. 5 is highly significant opposition.</a:t>
            </a:r>
          </a:p>
          <a:p>
            <a:pPr>
              <a:spcBef>
                <a:spcPts val="600"/>
              </a:spcBef>
              <a:spcAft>
                <a:spcPts val="600"/>
              </a:spcAft>
            </a:pPr>
            <a:r>
              <a:rPr lang="en-GB" altLang="fr-FR" sz="2000" dirty="0">
                <a:solidFill>
                  <a:srgbClr val="000000"/>
                </a:solidFill>
                <a:latin typeface="Arial" panose="020B0604020202020204" pitchFamily="34" charset="0"/>
                <a:cs typeface="Arial" panose="020B0604020202020204" pitchFamily="34" charset="0"/>
              </a:rPr>
              <a:t>You need to be ready to feed back to the rest of the class.</a:t>
            </a:r>
          </a:p>
        </p:txBody>
      </p:sp>
      <p:sp>
        <p:nvSpPr>
          <p:cNvPr id="5" name="TextBox 4">
            <a:extLst>
              <a:ext uri="{FF2B5EF4-FFF2-40B4-BE49-F238E27FC236}">
                <a16:creationId xmlns:a16="http://schemas.microsoft.com/office/drawing/2014/main" id="{45A834EC-83F6-41B0-9B36-718575578906}"/>
              </a:ext>
            </a:extLst>
          </p:cNvPr>
          <p:cNvSpPr txBox="1"/>
          <p:nvPr/>
        </p:nvSpPr>
        <p:spPr>
          <a:xfrm>
            <a:off x="7069397" y="1417449"/>
            <a:ext cx="2076058" cy="830997"/>
          </a:xfrm>
          <a:prstGeom prst="rect">
            <a:avLst/>
          </a:prstGeom>
          <a:solidFill>
            <a:schemeClr val="tx2">
              <a:lumMod val="20000"/>
              <a:lumOff val="80000"/>
            </a:schemeClr>
          </a:solidFill>
        </p:spPr>
        <p:txBody>
          <a:bodyPr wrap="square" rtlCol="0">
            <a:spAutoFit/>
          </a:bodyPr>
          <a:lstStyle/>
          <a:p>
            <a:r>
              <a:rPr lang="en-GB" sz="2400" dirty="0">
                <a:latin typeface="Arial" charset="0"/>
                <a:ea typeface="Arial" charset="0"/>
                <a:cs typeface="Arial" charset="0"/>
              </a:rPr>
              <a:t>Monica Felton</a:t>
            </a:r>
          </a:p>
        </p:txBody>
      </p:sp>
      <p:sp>
        <p:nvSpPr>
          <p:cNvPr id="6" name="TextBox 5">
            <a:extLst>
              <a:ext uri="{FF2B5EF4-FFF2-40B4-BE49-F238E27FC236}">
                <a16:creationId xmlns:a16="http://schemas.microsoft.com/office/drawing/2014/main" id="{BC775688-0DB7-4A4F-AF2A-4B66E74D4920}"/>
              </a:ext>
            </a:extLst>
          </p:cNvPr>
          <p:cNvSpPr txBox="1"/>
          <p:nvPr/>
        </p:nvSpPr>
        <p:spPr>
          <a:xfrm>
            <a:off x="9418554" y="2249139"/>
            <a:ext cx="1817045" cy="830997"/>
          </a:xfrm>
          <a:prstGeom prst="rect">
            <a:avLst/>
          </a:prstGeom>
          <a:solidFill>
            <a:schemeClr val="accent2">
              <a:lumMod val="20000"/>
              <a:lumOff val="80000"/>
            </a:schemeClr>
          </a:solidFill>
        </p:spPr>
        <p:txBody>
          <a:bodyPr wrap="square" rtlCol="0">
            <a:spAutoFit/>
          </a:bodyPr>
          <a:lstStyle/>
          <a:p>
            <a:r>
              <a:rPr lang="en-GB" sz="2400" dirty="0">
                <a:latin typeface="Arial" charset="0"/>
                <a:ea typeface="Arial" charset="0"/>
                <a:cs typeface="Arial" charset="0"/>
              </a:rPr>
              <a:t>James Cameron</a:t>
            </a:r>
          </a:p>
        </p:txBody>
      </p:sp>
      <p:sp>
        <p:nvSpPr>
          <p:cNvPr id="7" name="TextBox 6">
            <a:extLst>
              <a:ext uri="{FF2B5EF4-FFF2-40B4-BE49-F238E27FC236}">
                <a16:creationId xmlns:a16="http://schemas.microsoft.com/office/drawing/2014/main" id="{CCBEDE72-04C4-4DB1-9A72-41F40D199D76}"/>
              </a:ext>
            </a:extLst>
          </p:cNvPr>
          <p:cNvSpPr txBox="1"/>
          <p:nvPr/>
        </p:nvSpPr>
        <p:spPr>
          <a:xfrm>
            <a:off x="7166222" y="4803372"/>
            <a:ext cx="1979233" cy="830997"/>
          </a:xfrm>
          <a:prstGeom prst="rect">
            <a:avLst/>
          </a:prstGeom>
          <a:solidFill>
            <a:schemeClr val="accent6">
              <a:lumMod val="60000"/>
              <a:lumOff val="40000"/>
            </a:schemeClr>
          </a:solidFill>
        </p:spPr>
        <p:txBody>
          <a:bodyPr wrap="square" rtlCol="0">
            <a:spAutoFit/>
          </a:bodyPr>
          <a:lstStyle/>
          <a:p>
            <a:r>
              <a:rPr lang="en-GB" sz="2400" dirty="0">
                <a:latin typeface="Arial" charset="0"/>
                <a:ea typeface="Arial" charset="0"/>
                <a:cs typeface="Arial" charset="0"/>
              </a:rPr>
              <a:t>Harry Pollitt/</a:t>
            </a:r>
          </a:p>
          <a:p>
            <a:r>
              <a:rPr lang="en-GB" sz="2400" dirty="0">
                <a:latin typeface="Arial" charset="0"/>
                <a:ea typeface="Arial" charset="0"/>
                <a:cs typeface="Arial" charset="0"/>
              </a:rPr>
              <a:t>CPGB</a:t>
            </a:r>
          </a:p>
        </p:txBody>
      </p:sp>
      <p:sp>
        <p:nvSpPr>
          <p:cNvPr id="8" name="TextBox 7">
            <a:extLst>
              <a:ext uri="{FF2B5EF4-FFF2-40B4-BE49-F238E27FC236}">
                <a16:creationId xmlns:a16="http://schemas.microsoft.com/office/drawing/2014/main" id="{179A0DE6-79F6-4C33-8F89-DC7E01BD9AC5}"/>
              </a:ext>
            </a:extLst>
          </p:cNvPr>
          <p:cNvSpPr txBox="1"/>
          <p:nvPr/>
        </p:nvSpPr>
        <p:spPr>
          <a:xfrm>
            <a:off x="7166222" y="3086053"/>
            <a:ext cx="1979233" cy="830997"/>
          </a:xfrm>
          <a:prstGeom prst="rect">
            <a:avLst/>
          </a:prstGeom>
          <a:solidFill>
            <a:schemeClr val="accent5">
              <a:lumMod val="20000"/>
              <a:lumOff val="80000"/>
            </a:schemeClr>
          </a:solidFill>
        </p:spPr>
        <p:txBody>
          <a:bodyPr wrap="square" rtlCol="0">
            <a:spAutoFit/>
          </a:bodyPr>
          <a:lstStyle/>
          <a:p>
            <a:r>
              <a:rPr lang="en-GB" sz="2400" dirty="0">
                <a:latin typeface="Arial" charset="0"/>
                <a:ea typeface="Arial" charset="0"/>
                <a:cs typeface="Arial" charset="0"/>
              </a:rPr>
              <a:t>Joseph Needham</a:t>
            </a:r>
          </a:p>
        </p:txBody>
      </p:sp>
      <p:sp>
        <p:nvSpPr>
          <p:cNvPr id="9" name="TextBox 8">
            <a:extLst>
              <a:ext uri="{FF2B5EF4-FFF2-40B4-BE49-F238E27FC236}">
                <a16:creationId xmlns:a16="http://schemas.microsoft.com/office/drawing/2014/main" id="{4F9B3A63-0905-497B-AD23-B30B2246762F}"/>
              </a:ext>
            </a:extLst>
          </p:cNvPr>
          <p:cNvSpPr txBox="1"/>
          <p:nvPr/>
        </p:nvSpPr>
        <p:spPr>
          <a:xfrm>
            <a:off x="9418555" y="3972375"/>
            <a:ext cx="1817045" cy="830997"/>
          </a:xfrm>
          <a:prstGeom prst="rect">
            <a:avLst/>
          </a:prstGeom>
          <a:solidFill>
            <a:schemeClr val="accent4">
              <a:lumMod val="40000"/>
              <a:lumOff val="60000"/>
            </a:schemeClr>
          </a:solidFill>
        </p:spPr>
        <p:txBody>
          <a:bodyPr wrap="square" rtlCol="0">
            <a:spAutoFit/>
          </a:bodyPr>
          <a:lstStyle/>
          <a:p>
            <a:r>
              <a:rPr lang="en-GB" sz="2400" dirty="0">
                <a:latin typeface="Arial" charset="0"/>
                <a:ea typeface="Arial" charset="0"/>
                <a:cs typeface="Arial" charset="0"/>
              </a:rPr>
              <a:t>Hewlett Johnson</a:t>
            </a:r>
          </a:p>
        </p:txBody>
      </p:sp>
      <p:sp>
        <p:nvSpPr>
          <p:cNvPr id="10" name="Slide Number Placeholder 9">
            <a:extLst>
              <a:ext uri="{FF2B5EF4-FFF2-40B4-BE49-F238E27FC236}">
                <a16:creationId xmlns:a16="http://schemas.microsoft.com/office/drawing/2014/main" id="{CDA2601D-F411-7244-8127-2F1B15A7BE38}"/>
              </a:ext>
            </a:extLst>
          </p:cNvPr>
          <p:cNvSpPr>
            <a:spLocks noGrp="1"/>
          </p:cNvSpPr>
          <p:nvPr>
            <p:ph type="sldNum" sz="quarter" idx="12"/>
          </p:nvPr>
        </p:nvSpPr>
        <p:spPr/>
        <p:txBody>
          <a:bodyPr/>
          <a:lstStyle/>
          <a:p>
            <a:fld id="{91DB7F08-A76A-C04F-AC2D-B8A23795015F}" type="slidenum">
              <a:rPr lang="en-US" smtClean="0"/>
              <a:pPr/>
              <a:t>9</a:t>
            </a:fld>
            <a:endParaRPr lang="en-US" dirty="0"/>
          </a:p>
        </p:txBody>
      </p:sp>
    </p:spTree>
    <p:extLst>
      <p:ext uri="{BB962C8B-B14F-4D97-AF65-F5344CB8AC3E}">
        <p14:creationId xmlns:p14="http://schemas.microsoft.com/office/powerpoint/2010/main" val="21139955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1567</TotalTime>
  <Words>2433</Words>
  <Application>Microsoft Macintosh PowerPoint</Application>
  <PresentationFormat>Widescreen</PresentationFormat>
  <Paragraphs>213</Paragraphs>
  <Slides>16</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ＭＳ Ｐゴシック</vt:lpstr>
      <vt:lpstr>Arial</vt:lpstr>
      <vt:lpstr>Arial Rounded MT</vt:lpstr>
      <vt:lpstr>Calibri</vt:lpstr>
      <vt:lpstr>Helvetica Light</vt:lpstr>
      <vt:lpstr>Helvetica Neue Medium</vt:lpstr>
      <vt:lpstr>Office Theme</vt:lpstr>
      <vt:lpstr>Enquiry overview:  Why did Britain go to war (again)  in 1950?</vt:lpstr>
      <vt:lpstr>Lesson 1.2 Overview  </vt:lpstr>
      <vt:lpstr>Why was Monica Felton  sacked?  </vt:lpstr>
      <vt:lpstr>PowerPoint Presentation</vt:lpstr>
      <vt:lpstr>Why was Monica Felton  sacked?</vt:lpstr>
      <vt:lpstr>How did the British government ‘sell’ the Korean War to the British people?</vt:lpstr>
      <vt:lpstr>How did British people respond to  the war?</vt:lpstr>
      <vt:lpstr>How do we judge the significance of opposition? Significance criteria   </vt:lpstr>
      <vt:lpstr>Who opposed the war and why?</vt:lpstr>
      <vt:lpstr>PowerPoint Presentation</vt:lpstr>
      <vt:lpstr>PowerPoint Presentation</vt:lpstr>
      <vt:lpstr>PowerPoint Presentation</vt:lpstr>
      <vt:lpstr>PowerPoint Presentation</vt:lpstr>
      <vt:lpstr>PowerPoint Presentation</vt:lpstr>
      <vt:lpstr>PowerPoint Presentation</vt:lpstr>
      <vt:lpstr>How significant was opposition to  the war?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132</cp:revision>
  <dcterms:created xsi:type="dcterms:W3CDTF">2020-03-11T22:57:07Z</dcterms:created>
  <dcterms:modified xsi:type="dcterms:W3CDTF">2020-06-29T08:13:35Z</dcterms:modified>
</cp:coreProperties>
</file>