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73" r:id="rId2"/>
    <p:sldId id="275" r:id="rId3"/>
    <p:sldId id="274" r:id="rId4"/>
    <p:sldId id="265" r:id="rId5"/>
    <p:sldId id="266" r:id="rId6"/>
    <p:sldId id="267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6"/>
    <p:restoredTop sz="86951" autoAdjust="0"/>
  </p:normalViewPr>
  <p:slideViewPr>
    <p:cSldViewPr snapToGrid="0" snapToObjects="1">
      <p:cViewPr varScale="1">
        <p:scale>
          <a:sx n="109" d="100"/>
          <a:sy n="109" d="100"/>
        </p:scale>
        <p:origin x="82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CD6AE-0980-1545-A707-1D7C08C627CC}" type="datetimeFigureOut">
              <a:rPr lang="en-US" smtClean="0"/>
              <a:t>6/26/20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93A2A-0A60-9E4C-B30E-C3D88B0E3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61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Danish_hospital_ship_Jutlandia_in_Korea_1951.jp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upload.wikimedia.org/wikipedia/commons/9/99/WaltonWalker&amp;TahsinYazici.jpg" TargetMode="External"/><Relationship Id="rId4" Type="http://schemas.openxmlformats.org/officeDocument/2006/relationships/hyperlink" Target="https://en.wikipedia.org/wiki/Korean_War#/media/File:WarKorea_B-29-korea.jpg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93A2A-0A60-9E4C-B30E-C3D88B0E38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4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93A2A-0A60-9E4C-B30E-C3D88B0E38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04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93A2A-0A60-9E4C-B30E-C3D88B0E38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93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Left: </a:t>
            </a:r>
            <a:r>
              <a:rPr lang="en-GB" i="1" dirty="0" err="1"/>
              <a:t>Jutlandia</a:t>
            </a:r>
            <a:r>
              <a:rPr lang="en-GB" dirty="0"/>
              <a:t> </a:t>
            </a:r>
            <a:r>
              <a:rPr lang="en-GB" dirty="0">
                <a:hlinkClick r:id="rId3"/>
              </a:rPr>
              <a:t>https://en.wikipedia.org/wiki/File:Danish_hospital_ship_Jutlandia_in_Korea_1951.jpg</a:t>
            </a: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Middle: B39 Superfortress </a:t>
            </a:r>
            <a:r>
              <a:rPr lang="en-GB" dirty="0">
                <a:hlinkClick r:id="rId4"/>
              </a:rPr>
              <a:t>https://en.wikipedia.org/wiki/Korean_War#/media/File:WarKorea_B-29-korea.jpg</a:t>
            </a:r>
            <a:endParaRPr lang="en-GB" dirty="0"/>
          </a:p>
          <a:p>
            <a:r>
              <a:rPr lang="en-GB" altLang="en-US" dirty="0">
                <a:latin typeface="Helvetica Neue" pitchFamily="-93" charset="0"/>
                <a:cs typeface="Helvetica Neue" pitchFamily="-93" charset="0"/>
                <a:hlinkClick r:id="rId5"/>
              </a:rPr>
              <a:t>Right: Turkish</a:t>
            </a:r>
            <a:r>
              <a:rPr lang="en-GB" altLang="en-US" baseline="0" dirty="0">
                <a:latin typeface="Helvetica Neue" pitchFamily="-93" charset="0"/>
                <a:cs typeface="Helvetica Neue" pitchFamily="-93" charset="0"/>
                <a:hlinkClick r:id="rId5"/>
              </a:rPr>
              <a:t> soldiers </a:t>
            </a:r>
            <a:r>
              <a:rPr lang="en-GB" altLang="en-US" dirty="0">
                <a:latin typeface="Helvetica Neue" pitchFamily="-93" charset="0"/>
                <a:cs typeface="Helvetica Neue" pitchFamily="-93" charset="0"/>
                <a:hlinkClick r:id="rId5"/>
              </a:rPr>
              <a:t>https://upload.wikimedia.org/wikipedia/commons/9/99/WaltonWalker%26TahsinYazici.jpg</a:t>
            </a:r>
            <a:endParaRPr lang="en-GB" altLang="en-US" dirty="0">
              <a:latin typeface="Helvetica Neue" pitchFamily="-93" charset="0"/>
              <a:cs typeface="Helvetica Neue" pitchFamily="-93" charset="0"/>
            </a:endParaRP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93A2A-0A60-9E4C-B30E-C3D88B0E38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12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93A2A-0A60-9E4C-B30E-C3D88B0E38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13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8261" y="6356350"/>
            <a:ext cx="464317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DB7F08-A76A-C04F-AC2D-B8A2379501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20000" y="16200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427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55CFA-19C1-4766-B625-9C7B34FF4224}"/>
              </a:ext>
            </a:extLst>
          </p:cNvPr>
          <p:cNvSpPr txBox="1"/>
          <p:nvPr userDrawn="1"/>
        </p:nvSpPr>
        <p:spPr>
          <a:xfrm>
            <a:off x="140434" y="6394536"/>
            <a:ext cx="7148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Rounded MT" charset="0"/>
                <a:ea typeface="Arial Rounded MT" charset="0"/>
                <a:cs typeface="Arial Rounded MT" charset="0"/>
              </a:rPr>
              <a:t>Exploring and Teaching the Korean War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Arial Rounded MT" charset="0"/>
                <a:ea typeface="Arial Rounded MT" charset="0"/>
                <a:cs typeface="Arial Rounded MT" charset="0"/>
              </a:rPr>
              <a:t>| Lesson 4.2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5294E6-D97D-4975-BA83-6E167677D1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553" y="6155943"/>
            <a:ext cx="1244600" cy="4135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64E386-5C5D-4D8D-9744-182699CB0F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553" y="5794901"/>
            <a:ext cx="1205442" cy="8509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729881"/>
            <a:ext cx="12192000" cy="1334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567" y="5828033"/>
            <a:ext cx="814552" cy="814552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D100A5A-D1E6-B742-8C3A-D5DF0FFE3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8261" y="6356350"/>
            <a:ext cx="464317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DB7F08-A76A-C04F-AC2D-B8A237950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1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515600" cy="1156084"/>
          </a:xfrm>
        </p:spPr>
        <p:txBody>
          <a:bodyPr>
            <a:noAutofit/>
          </a:bodyPr>
          <a:lstStyle/>
          <a:p>
            <a:r>
              <a:rPr lang="en-GB" b="1" dirty="0"/>
              <a:t>Enquiry overview 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049108" y="1800000"/>
            <a:ext cx="5290811" cy="29942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Lesson 4.2</a:t>
            </a:r>
          </a:p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studies: </a:t>
            </a:r>
            <a:b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How significant a role did members of the UN play in the Korean War?</a:t>
            </a:r>
            <a:endParaRPr lang="en-GB" sz="3200" b="1" kern="12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1214" y="1800000"/>
            <a:ext cx="5026744" cy="30160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4.1</a:t>
            </a:r>
          </a:p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did the UNO join the USA in the Korean War?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17B6B9-F31B-3B47-9BDE-6BBA9339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F08-A76A-C04F-AC2D-B8A23795015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56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501650"/>
            <a:r>
              <a:rPr lang="en-GB" altLang="fr-F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 pitchFamily="-93" charset="0"/>
              </a:rPr>
              <a:t>Lesson 4.2 Overview</a:t>
            </a:r>
            <a:br>
              <a:rPr lang="en-GB" altLang="fr-F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 pitchFamily="-93" charset="0"/>
              </a:rPr>
            </a:br>
            <a:br>
              <a:rPr lang="en-US" altLang="fr-F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 pitchFamily="-93" charset="0"/>
              </a:rPr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002E7-0B7A-B54B-B8A1-8B557ED8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F08-A76A-C04F-AC2D-B8A23795015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E71E96-458C-480C-A79E-06D44856AD93}"/>
              </a:ext>
            </a:extLst>
          </p:cNvPr>
          <p:cNvSpPr/>
          <p:nvPr/>
        </p:nvSpPr>
        <p:spPr>
          <a:xfrm>
            <a:off x="6289848" y="1620000"/>
            <a:ext cx="557266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fr-F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covered in the lesson: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studies of how: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Denmark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The Netherlands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Turkey and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Canada</a:t>
            </a:r>
            <a:r>
              <a:rPr lang="en-GB" alt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contributed to the UN force 1950–53.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fr-F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736F02-FB31-4777-A5A7-D84ABCB7E0D5}"/>
              </a:ext>
            </a:extLst>
          </p:cNvPr>
          <p:cNvSpPr/>
          <p:nvPr/>
        </p:nvSpPr>
        <p:spPr>
          <a:xfrm>
            <a:off x="719999" y="1620000"/>
            <a:ext cx="5209745" cy="29942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kern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Lesson 4.2</a:t>
            </a:r>
          </a:p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b="1" dirty="0">
                <a:solidFill>
                  <a:schemeClr val="bg1"/>
                </a:solidFill>
              </a:rPr>
              <a:t>Case studies: </a:t>
            </a:r>
            <a:br>
              <a:rPr lang="en-GB" sz="3200" b="1" dirty="0"/>
            </a:br>
            <a:r>
              <a:rPr lang="en-GB" sz="3200" b="1" dirty="0"/>
              <a:t>How significant a role did members of the UN play in the Korean War?</a:t>
            </a:r>
            <a:endParaRPr lang="en-GB" sz="3200" b="1" kern="1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99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99" y="360001"/>
            <a:ext cx="10599641" cy="932772"/>
          </a:xfrm>
        </p:spPr>
        <p:txBody>
          <a:bodyPr>
            <a:noAutofit/>
          </a:bodyPr>
          <a:lstStyle/>
          <a:p>
            <a:pPr defTabSz="501650"/>
            <a:r>
              <a:rPr lang="en-GB" b="1" dirty="0"/>
              <a:t>How significant a role did members of the UN play in the Korean War?</a:t>
            </a:r>
            <a:endParaRPr lang="en-US" b="1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720000" y="1980000"/>
            <a:ext cx="5575300" cy="382791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400" dirty="0"/>
              <a:t>Led by the United States, 21 members of the United Nations took part in the Korean War.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/>
              <a:t>In this lesson, you will investigate how the following four member countries participated in the conflict: </a:t>
            </a:r>
            <a:r>
              <a:rPr lang="en-GB" sz="2400" b="1" dirty="0"/>
              <a:t>Denmark, The Netherlands, Turkey </a:t>
            </a:r>
            <a:r>
              <a:rPr lang="en-GB" sz="2400" dirty="0"/>
              <a:t>and</a:t>
            </a:r>
            <a:r>
              <a:rPr lang="en-GB" sz="2400" b="1" dirty="0"/>
              <a:t> Canada</a:t>
            </a:r>
            <a:r>
              <a:rPr lang="en-GB" sz="2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5AB54-082D-2045-84AB-F27B131CF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F08-A76A-C04F-AC2D-B8A23795015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94845D77-AC1E-430A-B526-E46EB7A55DFE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129" y="2098056"/>
            <a:ext cx="1800000" cy="126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11D8A0-D824-4F4B-8DA0-AADE26AA30A5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453" y="2098055"/>
            <a:ext cx="1800000" cy="126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AA37643-62B1-4FC2-8B68-ABE233E330F9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453" y="3514270"/>
            <a:ext cx="1800000" cy="126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7C39AA0F-BA29-4E1C-AA89-25AB9F85F88C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131" y="3514270"/>
            <a:ext cx="180000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00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9999" y="2480352"/>
            <a:ext cx="10599641" cy="932772"/>
          </a:xfrm>
        </p:spPr>
        <p:txBody>
          <a:bodyPr>
            <a:noAutofit/>
          </a:bodyPr>
          <a:lstStyle/>
          <a:p>
            <a:pPr algn="ctr"/>
            <a:r>
              <a:rPr lang="en-GB" b="1" dirty="0"/>
              <a:t>Case study 1</a:t>
            </a:r>
            <a:br>
              <a:rPr lang="en-GB" b="1" dirty="0"/>
            </a:br>
            <a:r>
              <a:rPr lang="en-GB" b="1" dirty="0"/>
              <a:t>Denmark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873171"/>
              </p:ext>
            </p:extLst>
          </p:nvPr>
        </p:nvGraphicFramePr>
        <p:xfrm>
          <a:off x="599166" y="4116127"/>
          <a:ext cx="10811438" cy="15201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2940">
                  <a:extLst>
                    <a:ext uri="{9D8B030D-6E8A-4147-A177-3AD203B41FA5}">
                      <a16:colId xmlns:a16="http://schemas.microsoft.com/office/drawing/2014/main" val="2245825272"/>
                    </a:ext>
                  </a:extLst>
                </a:gridCol>
                <a:gridCol w="3557979">
                  <a:extLst>
                    <a:ext uri="{9D8B030D-6E8A-4147-A177-3AD203B41FA5}">
                      <a16:colId xmlns:a16="http://schemas.microsoft.com/office/drawing/2014/main" val="2217581202"/>
                    </a:ext>
                  </a:extLst>
                </a:gridCol>
                <a:gridCol w="4520519">
                  <a:extLst>
                    <a:ext uri="{9D8B030D-6E8A-4147-A177-3AD203B41FA5}">
                      <a16:colId xmlns:a16="http://schemas.microsoft.com/office/drawing/2014/main" val="2225970263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charset="0"/>
                          <a:ea typeface="Arial" charset="0"/>
                          <a:cs typeface="Arial" charset="0"/>
                        </a:rPr>
                        <a:t>Total man-days contributed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charset="0"/>
                          <a:ea typeface="Arial" charset="0"/>
                          <a:cs typeface="Arial" charset="0"/>
                        </a:rPr>
                        <a:t>Number of people</a:t>
                      </a:r>
                      <a:r>
                        <a:rPr lang="en-GB" sz="2400" b="1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sent to Korea</a:t>
                      </a:r>
                      <a:endParaRPr lang="en-GB" sz="2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charset="0"/>
                          <a:ea typeface="Arial" charset="0"/>
                          <a:cs typeface="Arial" charset="0"/>
                        </a:rPr>
                        <a:t>Supporting</a:t>
                      </a:r>
                      <a:r>
                        <a:rPr lang="en-GB" sz="2400" b="1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units sent</a:t>
                      </a:r>
                      <a:endParaRPr lang="en-GB" sz="24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24579"/>
                  </a:ext>
                </a:extLst>
              </a:tr>
              <a:tr h="57529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charset="0"/>
                          <a:ea typeface="Arial" charset="0"/>
                          <a:cs typeface="Arial" charset="0"/>
                        </a:rPr>
                        <a:t>630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100</a:t>
                      </a:r>
                      <a:endParaRPr lang="en-GB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1 hospital ship, the </a:t>
                      </a:r>
                      <a:r>
                        <a:rPr lang="en-GB" sz="2400" i="1" baseline="0" dirty="0" err="1">
                          <a:latin typeface="Arial" charset="0"/>
                          <a:ea typeface="Arial" charset="0"/>
                          <a:cs typeface="Arial" charset="0"/>
                        </a:rPr>
                        <a:t>Jutlandia</a:t>
                      </a:r>
                      <a:endParaRPr lang="en-GB" sz="2400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470351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2782957" y="2224800"/>
            <a:ext cx="1311965" cy="4461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2426143" y="2224800"/>
            <a:ext cx="356814" cy="196635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AA4BA9-A2FE-A441-98DC-A9112FDA0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F08-A76A-C04F-AC2D-B8A23795015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12546-A312-47F3-A89D-82312BD34407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508" y="360000"/>
            <a:ext cx="2398132" cy="1864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720000" y="360000"/>
            <a:ext cx="7809728" cy="186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Each case study has a </a:t>
            </a:r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source pack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On the front of the source pack, you will find the name of the country and a summary of its contribution to the UN coalition that fought in the Korean War.</a:t>
            </a:r>
          </a:p>
        </p:txBody>
      </p:sp>
    </p:spTree>
    <p:extLst>
      <p:ext uri="{BB962C8B-B14F-4D97-AF65-F5344CB8AC3E}">
        <p14:creationId xmlns:p14="http://schemas.microsoft.com/office/powerpoint/2010/main" val="1510295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2957689" y="1659467"/>
            <a:ext cx="840229" cy="6946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2683906" y="2369608"/>
            <a:ext cx="9017763" cy="32117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latin typeface="Arial" charset="0"/>
                <a:ea typeface="Arial" charset="0"/>
                <a:cs typeface="Arial" charset="0"/>
              </a:rPr>
              <a:t>Guiding questions:</a:t>
            </a:r>
          </a:p>
          <a:p>
            <a:pPr algn="l"/>
            <a:endParaRPr lang="en-GB" sz="2000" b="1" dirty="0">
              <a:latin typeface="Arial" charset="0"/>
              <a:ea typeface="Arial" charset="0"/>
              <a:cs typeface="Arial" charset="0"/>
            </a:endParaRPr>
          </a:p>
          <a:p>
            <a:pPr marL="514338" indent="-514338" algn="l">
              <a:buAutoNum type="arabicParenR"/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Read Source 2. From the first paragraph, what can you infer from the source about Danish people’s reaction to the Korean War?</a:t>
            </a:r>
          </a:p>
          <a:p>
            <a:pPr marL="514338" indent="-514338" algn="l">
              <a:buAutoNum type="arabicParenR"/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According to Sources 2 and 5, in what ways did the </a:t>
            </a:r>
            <a:r>
              <a:rPr lang="en-GB" sz="2000" i="1" dirty="0" err="1">
                <a:latin typeface="Arial" charset="0"/>
                <a:ea typeface="Arial" charset="0"/>
                <a:cs typeface="Arial" charset="0"/>
              </a:rPr>
              <a:t>Jutlandia</a:t>
            </a:r>
            <a:r>
              <a:rPr lang="en-GB" sz="20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serve soldiers fighting in the Korean War?</a:t>
            </a:r>
          </a:p>
          <a:p>
            <a:pPr marL="514338" indent="-514338" algn="l">
              <a:buAutoNum type="arabicParenR"/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Why do you think that the author of Source 2 describes the </a:t>
            </a:r>
            <a:r>
              <a:rPr lang="en-GB" sz="2000" i="1" dirty="0" err="1">
                <a:latin typeface="Arial" charset="0"/>
                <a:ea typeface="Arial" charset="0"/>
                <a:cs typeface="Arial" charset="0"/>
              </a:rPr>
              <a:t>Jutlandia</a:t>
            </a:r>
            <a:r>
              <a:rPr lang="en-GB" sz="2000" i="1" dirty="0">
                <a:latin typeface="Arial" charset="0"/>
                <a:ea typeface="Arial" charset="0"/>
                <a:cs typeface="Arial" charset="0"/>
              </a:rPr>
              <a:t> as </a:t>
            </a:r>
            <a:br>
              <a:rPr lang="en-GB" sz="2000" i="1" dirty="0">
                <a:latin typeface="Arial" charset="0"/>
                <a:ea typeface="Arial" charset="0"/>
                <a:cs typeface="Arial" charset="0"/>
              </a:rPr>
            </a:br>
            <a:r>
              <a:rPr lang="en-GB" sz="2000" i="1" dirty="0"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a memorable chapter in history that Danes are proud of’? Hint: Look at the provenance of the source to help you answer this question.</a:t>
            </a:r>
          </a:p>
          <a:p>
            <a:pPr marL="514338" indent="-514338" algn="l">
              <a:buAutoNum type="arabicParenR"/>
            </a:pPr>
            <a:r>
              <a:rPr lang="en-GB" sz="2000" dirty="0">
                <a:latin typeface="Arial" charset="0"/>
                <a:ea typeface="Arial" charset="0"/>
                <a:cs typeface="Arial" charset="0"/>
              </a:rPr>
              <a:t>How significant was the Danish contribution to the Korean War? Use all of the sources and your own knowledge to help you to answer this question.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720000" y="360000"/>
            <a:ext cx="7809728" cy="14210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On page 2 of the source pack, you will find </a:t>
            </a:r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guiding questions </a:t>
            </a: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to help you understand the sources.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32AE23-7C39-5E46-9C7E-7754EEA4D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F08-A76A-C04F-AC2D-B8A2379501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19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How significant a role did members of the UN play in the Korean War?</a:t>
            </a:r>
            <a:endParaRPr lang="en-US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20000" y="1980001"/>
            <a:ext cx="11122596" cy="7897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Activity</a:t>
            </a:r>
          </a:p>
          <a:p>
            <a:pPr algn="l"/>
            <a:r>
              <a:rPr lang="en-GB" sz="2400" dirty="0">
                <a:latin typeface="Arial" charset="0"/>
                <a:ea typeface="Arial" charset="0"/>
                <a:cs typeface="Arial" charset="0"/>
              </a:rPr>
              <a:t>In small groups, work through the guiding questions for your chosen case study.</a:t>
            </a: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5657">
            <a:off x="605354" y="3124412"/>
            <a:ext cx="3517976" cy="256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312" y="3016417"/>
            <a:ext cx="2033375" cy="265355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81C50C-10B0-8E47-9252-78644FF70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F08-A76A-C04F-AC2D-B8A23795015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1B175C-62BD-814E-B990-91E867418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45455">
            <a:off x="7934777" y="2973845"/>
            <a:ext cx="3123443" cy="246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28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115014" cy="1067967"/>
          </a:xfrm>
        </p:spPr>
        <p:txBody>
          <a:bodyPr>
            <a:normAutofit fontScale="90000"/>
          </a:bodyPr>
          <a:lstStyle/>
          <a:p>
            <a:pPr defTabSz="338138"/>
            <a:r>
              <a:rPr lang="en-GB" b="1" dirty="0"/>
              <a:t>How significant a role did members of the UN play in the Korean War?</a:t>
            </a:r>
            <a:endParaRPr lang="en-US" altLang="fr-FR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871791"/>
            <a:ext cx="53362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Plenary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Based on your case study, prepare a verbal answer to this question to share with the class.</a:t>
            </a:r>
          </a:p>
          <a:p>
            <a:pPr marL="0" indent="0">
              <a:buNone/>
            </a:pPr>
            <a:r>
              <a:rPr lang="en-GB" dirty="0"/>
              <a:t>In your answer you must:</a:t>
            </a:r>
          </a:p>
          <a:p>
            <a:r>
              <a:rPr lang="en-GB" dirty="0"/>
              <a:t>Refer to evidence in your case study.</a:t>
            </a:r>
          </a:p>
          <a:p>
            <a:r>
              <a:rPr lang="en-GB" dirty="0"/>
              <a:t>Make use of at least one of the words on the right to explain the significance of the country that you investigated.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695544">
            <a:off x="7151335" y="2309589"/>
            <a:ext cx="1282515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Highly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20976100">
            <a:off x="9757127" y="2053031"/>
            <a:ext cx="1282515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Vital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0976100">
            <a:off x="7250337" y="4565169"/>
            <a:ext cx="1331931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Limited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503096">
            <a:off x="9474922" y="4888439"/>
            <a:ext cx="1331931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Less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 rot="503096">
            <a:off x="9366033" y="2995241"/>
            <a:ext cx="1331931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Very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 rot="20971701">
            <a:off x="8992623" y="3786634"/>
            <a:ext cx="2296529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Fundamental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 rot="213430">
            <a:off x="7012789" y="3353145"/>
            <a:ext cx="1559609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Decisive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B953A-966D-4645-A450-043408FE9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7F08-A76A-C04F-AC2D-B8A2379501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09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556</Words>
  <Application>Microsoft Macintosh PowerPoint</Application>
  <PresentationFormat>Widescreen</PresentationFormat>
  <Paragraphs>64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Arial Rounded MT</vt:lpstr>
      <vt:lpstr>Calibri</vt:lpstr>
      <vt:lpstr>Helvetica Neue</vt:lpstr>
      <vt:lpstr>Helvetica Neue Medium</vt:lpstr>
      <vt:lpstr>Office Theme</vt:lpstr>
      <vt:lpstr>Enquiry overview </vt:lpstr>
      <vt:lpstr>Lesson 4.2 Overview  </vt:lpstr>
      <vt:lpstr>How significant a role did members of the UN play in the Korean War?</vt:lpstr>
      <vt:lpstr>Case study 1 Denmark</vt:lpstr>
      <vt:lpstr>PowerPoint Presentation</vt:lpstr>
      <vt:lpstr>How significant a role did members of the UN play in the Korean War?</vt:lpstr>
      <vt:lpstr>How significant a role did members of the UN play in the Korean War?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136</cp:revision>
  <dcterms:created xsi:type="dcterms:W3CDTF">2020-03-11T22:57:07Z</dcterms:created>
  <dcterms:modified xsi:type="dcterms:W3CDTF">2020-06-26T12:06:40Z</dcterms:modified>
</cp:coreProperties>
</file>