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76" r:id="rId2"/>
    <p:sldId id="267" r:id="rId3"/>
    <p:sldId id="270" r:id="rId4"/>
    <p:sldId id="275" r:id="rId5"/>
    <p:sldId id="277"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1" clrIdx="0"/>
  <p:cmAuthor id="2" name="Foolproofs" initials="FP" lastIdx="1" clrIdx="1"/>
  <p:cmAuthor id="3" name="Microsoft account" initials="Ma" lastIdx="1" clrIdx="2">
    <p:extLst>
      <p:ext uri="{19B8F6BF-5375-455C-9EA6-DF929625EA0E}">
        <p15:presenceInfo xmlns:p15="http://schemas.microsoft.com/office/powerpoint/2012/main" userId="d0ef0f6f25eef9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EB20F0-7C24-732A-5E72-8586B29958E5}" v="5" dt="2020-06-26T16:25:26.465"/>
    <p1510:client id="{E0390790-7BA3-1E4C-AE7D-0420665DED03}" v="6" dt="2020-06-29T16:53:05.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549" autoAdjust="0"/>
  </p:normalViewPr>
  <p:slideViewPr>
    <p:cSldViewPr snapToGrid="0" snapToObjects="1">
      <p:cViewPr varScale="1">
        <p:scale>
          <a:sx n="87" d="100"/>
          <a:sy n="87" d="100"/>
        </p:scale>
        <p:origin x="67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30dcffd8866e0df33820cd0a89468cd81b24fdcb99c2c7617d77b4d759684c7e::" providerId="AD" clId="Web-{A9A6B634-4944-21FB-15CA-C3A0F3DFD380}"/>
    <pc:docChg chg="modSld">
      <pc:chgData name="Guest User" userId="S::urn:spo:anon#30dcffd8866e0df33820cd0a89468cd81b24fdcb99c2c7617d77b4d759684c7e::" providerId="AD" clId="Web-{A9A6B634-4944-21FB-15CA-C3A0F3DFD380}" dt="2020-06-26T16:29:01.456" v="2"/>
      <pc:docMkLst>
        <pc:docMk/>
      </pc:docMkLst>
      <pc:sldChg chg="modNotes">
        <pc:chgData name="Guest User" userId="S::urn:spo:anon#30dcffd8866e0df33820cd0a89468cd81b24fdcb99c2c7617d77b4d759684c7e::" providerId="AD" clId="Web-{A9A6B634-4944-21FB-15CA-C3A0F3DFD380}" dt="2020-06-26T16:29:01.456" v="2"/>
        <pc:sldMkLst>
          <pc:docMk/>
          <pc:sldMk cId="823030832" sldId="276"/>
        </pc:sldMkLst>
      </pc:sldChg>
    </pc:docChg>
  </pc:docChgLst>
  <pc:docChgLst>
    <pc:chgData name="Guest User" userId="S::urn:spo:anon#70b6ea5112782f9d5ce1b66c3471692e48fc12554e9759fd332ca849f207c336::" providerId="AD" clId="Web-{E0390790-7BA3-1E4C-AE7D-0420665DED03}"/>
    <pc:docChg chg="modSld">
      <pc:chgData name="Guest User" userId="S::urn:spo:anon#70b6ea5112782f9d5ce1b66c3471692e48fc12554e9759fd332ca849f207c336::" providerId="AD" clId="Web-{E0390790-7BA3-1E4C-AE7D-0420665DED03}" dt="2020-06-29T16:53:21.015" v="5"/>
      <pc:docMkLst>
        <pc:docMk/>
      </pc:docMkLst>
      <pc:sldChg chg="addSp delSp modSp modNotes">
        <pc:chgData name="Guest User" userId="S::urn:spo:anon#70b6ea5112782f9d5ce1b66c3471692e48fc12554e9759fd332ca849f207c336::" providerId="AD" clId="Web-{E0390790-7BA3-1E4C-AE7D-0420665DED03}" dt="2020-06-29T16:53:21.015" v="5"/>
        <pc:sldMkLst>
          <pc:docMk/>
          <pc:sldMk cId="823030832" sldId="276"/>
        </pc:sldMkLst>
        <pc:picChg chg="del">
          <ac:chgData name="Guest User" userId="S::urn:spo:anon#70b6ea5112782f9d5ce1b66c3471692e48fc12554e9759fd332ca849f207c336::" providerId="AD" clId="Web-{E0390790-7BA3-1E4C-AE7D-0420665DED03}" dt="2020-06-29T16:52:56.545" v="0"/>
          <ac:picMkLst>
            <pc:docMk/>
            <pc:sldMk cId="823030832" sldId="276"/>
            <ac:picMk id="3" creationId="{4F670F46-78CE-46BD-AA35-F3C5E233284F}"/>
          </ac:picMkLst>
        </pc:picChg>
        <pc:picChg chg="add mod">
          <ac:chgData name="Guest User" userId="S::urn:spo:anon#70b6ea5112782f9d5ce1b66c3471692e48fc12554e9759fd332ca849f207c336::" providerId="AD" clId="Web-{E0390790-7BA3-1E4C-AE7D-0420665DED03}" dt="2020-06-29T16:53:05.905" v="4" actId="14100"/>
          <ac:picMkLst>
            <pc:docMk/>
            <pc:sldMk cId="823030832" sldId="276"/>
            <ac:picMk id="6" creationId="{603A6B29-C262-4A81-9A87-324FD17D44E1}"/>
          </ac:picMkLst>
        </pc:picChg>
      </pc:sldChg>
    </pc:docChg>
  </pc:docChgLst>
  <pc:docChgLst>
    <pc:chgData name="Guest User" userId="S::urn:spo:anon#30dcffd8866e0df33820cd0a89468cd81b24fdcb99c2c7617d77b4d759684c7e::" providerId="AD" clId="Web-{61EB20F0-7C24-732A-5E72-8586B29958E5}"/>
    <pc:docChg chg="modSld">
      <pc:chgData name="Guest User" userId="S::urn:spo:anon#30dcffd8866e0df33820cd0a89468cd81b24fdcb99c2c7617d77b4d759684c7e::" providerId="AD" clId="Web-{61EB20F0-7C24-732A-5E72-8586B29958E5}" dt="2020-06-26T16:25:26.465" v="3" actId="14100"/>
      <pc:docMkLst>
        <pc:docMk/>
      </pc:docMkLst>
      <pc:sldChg chg="addSp delSp modSp">
        <pc:chgData name="Guest User" userId="S::urn:spo:anon#30dcffd8866e0df33820cd0a89468cd81b24fdcb99c2c7617d77b4d759684c7e::" providerId="AD" clId="Web-{61EB20F0-7C24-732A-5E72-8586B29958E5}" dt="2020-06-26T16:25:26.465" v="3" actId="14100"/>
        <pc:sldMkLst>
          <pc:docMk/>
          <pc:sldMk cId="823030832" sldId="276"/>
        </pc:sldMkLst>
        <pc:picChg chg="add mod">
          <ac:chgData name="Guest User" userId="S::urn:spo:anon#30dcffd8866e0df33820cd0a89468cd81b24fdcb99c2c7617d77b4d759684c7e::" providerId="AD" clId="Web-{61EB20F0-7C24-732A-5E72-8586B29958E5}" dt="2020-06-26T16:25:26.465" v="3" actId="14100"/>
          <ac:picMkLst>
            <pc:docMk/>
            <pc:sldMk cId="823030832" sldId="276"/>
            <ac:picMk id="3" creationId="{4F670F46-78CE-46BD-AA35-F3C5E233284F}"/>
          </ac:picMkLst>
        </pc:picChg>
        <pc:picChg chg="del">
          <ac:chgData name="Guest User" userId="S::urn:spo:anon#30dcffd8866e0df33820cd0a89468cd81b24fdcb99c2c7617d77b4d759684c7e::" providerId="AD" clId="Web-{61EB20F0-7C24-732A-5E72-8586B29958E5}" dt="2020-06-26T16:25:04.325" v="0"/>
          <ac:picMkLst>
            <pc:docMk/>
            <pc:sldMk cId="823030832" sldId="276"/>
            <ac:picMk id="8" creationId="{C53F27CD-C463-B440-A5EA-C6966B69D4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Korean Veterans Memorial, National Memorial Arboretum, Staffordshire, UK CC BY-NC 4.0 © Jenny Turner (WMR-51067)</a:t>
            </a:r>
            <a:endParaRPr lang="en-US"/>
          </a:p>
          <a:p>
            <a:pPr>
              <a:defRPr/>
            </a:pPr>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1</a:t>
            </a:fld>
            <a:endParaRPr lang="en-US"/>
          </a:p>
        </p:txBody>
      </p:sp>
    </p:spTree>
    <p:extLst>
      <p:ext uri="{BB962C8B-B14F-4D97-AF65-F5344CB8AC3E}">
        <p14:creationId xmlns:p14="http://schemas.microsoft.com/office/powerpoint/2010/main" val="124519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Image: </a:t>
            </a:r>
            <a:r>
              <a:rPr lang="en-GB" sz="1200" b="0" i="0" kern="1200" dirty="0">
                <a:solidFill>
                  <a:schemeClr val="tx1"/>
                </a:solidFill>
                <a:effectLst/>
                <a:latin typeface="+mn-lt"/>
                <a:ea typeface="+mn-ea"/>
                <a:cs typeface="+mn-cs"/>
              </a:rPr>
              <a:t>CC BY-SA 4.0/</a:t>
            </a:r>
            <a:r>
              <a:rPr lang="en-GB" sz="1200" b="0" i="0" kern="1200" dirty="0" err="1">
                <a:solidFill>
                  <a:schemeClr val="tx1"/>
                </a:solidFill>
                <a:effectLst/>
                <a:latin typeface="+mn-lt"/>
                <a:ea typeface="+mn-ea"/>
                <a:cs typeface="+mn-cs"/>
              </a:rPr>
              <a:t>Ffggss</a:t>
            </a:r>
            <a:r>
              <a:rPr lang="en-GB" sz="1200" b="0" i="0" kern="1200" dirty="0">
                <a:solidFill>
                  <a:schemeClr val="tx1"/>
                </a:solidFill>
                <a:effectLst/>
                <a:latin typeface="+mn-lt"/>
                <a:ea typeface="+mn-ea"/>
                <a:cs typeface="+mn-cs"/>
              </a:rPr>
              <a:t> /Wikimedia, </a:t>
            </a:r>
            <a:r>
              <a:rPr lang="en-GB" sz="1200" dirty="0"/>
              <a:t>https://commons.wikimedia.org/wiki/File:Sino-Korean_Friendship_Bridge08.jpg</a:t>
            </a:r>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16618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sz="1200" b="0" i="0" kern="1200" dirty="0">
                <a:solidFill>
                  <a:schemeClr val="tx1"/>
                </a:solidFill>
                <a:effectLst/>
                <a:latin typeface="+mn-lt"/>
                <a:ea typeface="+mn-ea"/>
                <a:cs typeface="+mn-cs"/>
              </a:rPr>
              <a:t>CC BY-SA 3.0/</a:t>
            </a:r>
            <a:r>
              <a:rPr lang="en-GB" sz="1200" b="0" i="0" kern="1200" dirty="0" err="1">
                <a:solidFill>
                  <a:schemeClr val="tx1"/>
                </a:solidFill>
                <a:effectLst/>
                <a:latin typeface="+mn-lt"/>
                <a:ea typeface="+mn-ea"/>
                <a:cs typeface="+mn-cs"/>
              </a:rPr>
              <a:t>Danleo</a:t>
            </a:r>
            <a:r>
              <a:rPr lang="en-GB" sz="1200" b="0" i="0" kern="1200" dirty="0">
                <a:solidFill>
                  <a:schemeClr val="tx1"/>
                </a:solidFill>
                <a:effectLst/>
                <a:latin typeface="+mn-lt"/>
                <a:ea typeface="+mn-ea"/>
                <a:cs typeface="+mn-cs"/>
              </a:rPr>
              <a:t>/Wikipedia </a:t>
            </a:r>
            <a:r>
              <a:rPr lang="en-GB" dirty="0"/>
              <a:t>https://commons.wikimedia.org/wiki/File:The_Statue_of_Brothers_(Seoul_War_Memorial).jpg</a:t>
            </a:r>
          </a:p>
        </p:txBody>
      </p:sp>
      <p:sp>
        <p:nvSpPr>
          <p:cNvPr id="4" name="Slide Number Placeholder 3"/>
          <p:cNvSpPr>
            <a:spLocks noGrp="1"/>
          </p:cNvSpPr>
          <p:nvPr>
            <p:ph type="sldNum" sz="quarter" idx="10"/>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68461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Image: CC BY-SA 2.0/Ken Lund https://www.flickr.com/photos/kenlund/2521285707</a:t>
            </a:r>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85051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CC0 1.0/</a:t>
            </a:r>
            <a:r>
              <a:rPr lang="en-GB" dirty="0" err="1"/>
              <a:t>Anfecaro</a:t>
            </a:r>
            <a:r>
              <a:rPr lang="en-GB" dirty="0"/>
              <a:t>/Wikimedia https://commons.wikimedia.org/wiki/File:Geobukseon_Colombia_Korean_War_Memorial.jpg</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146573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Korea </a:t>
            </a:r>
            <a:r>
              <a:rPr lang="en-GB" sz="1200" kern="1200" dirty="0" err="1">
                <a:solidFill>
                  <a:schemeClr val="tx1"/>
                </a:solidFill>
                <a:effectLst/>
                <a:latin typeface="+mn-lt"/>
                <a:ea typeface="+mn-ea"/>
                <a:cs typeface="+mn-cs"/>
              </a:rPr>
              <a:t>Konsult</a:t>
            </a:r>
            <a:r>
              <a:rPr lang="en-GB" sz="1200" kern="1200">
                <a:solidFill>
                  <a:schemeClr val="tx1"/>
                </a:solidFill>
                <a:effectLst/>
                <a:latin typeface="+mn-lt"/>
                <a:ea typeface="+mn-ea"/>
                <a:cs typeface="+mn-cs"/>
              </a:rPr>
              <a:t> </a:t>
            </a:r>
            <a:r>
              <a:rPr lang="en-GB"/>
              <a:t>Part of the Victorious Fatherland Liberation War Museum, Pyongyang, North Korea http://www.koreakonsult.com/Attraction_Pyongyang_war_museum_eng.html</a:t>
            </a: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178801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58213" y="6356350"/>
            <a:ext cx="4643176"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3.3</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EBF02C38-4499-2741-82B9-B8D1BA959570}"/>
              </a:ext>
            </a:extLst>
          </p:cNvPr>
          <p:cNvSpPr>
            <a:spLocks noGrp="1"/>
          </p:cNvSpPr>
          <p:nvPr>
            <p:ph type="sldNum" sz="quarter" idx="4"/>
          </p:nvPr>
        </p:nvSpPr>
        <p:spPr>
          <a:xfrm>
            <a:off x="3958213" y="6356350"/>
            <a:ext cx="4643176"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C4B2F9-87F9-8D43-8541-0C8A9046661D}"/>
              </a:ext>
            </a:extLst>
          </p:cNvPr>
          <p:cNvSpPr>
            <a:spLocks noGrp="1"/>
          </p:cNvSpPr>
          <p:nvPr>
            <p:ph type="sldNum" sz="quarter" idx="12"/>
          </p:nvPr>
        </p:nvSpPr>
        <p:spPr>
          <a:xfrm>
            <a:off x="3958213" y="6858000"/>
            <a:ext cx="4643176" cy="365125"/>
          </a:xfrm>
        </p:spPr>
        <p:txBody>
          <a:bodyPr/>
          <a:lstStyle/>
          <a:p>
            <a:fld id="{91DB7F08-A76A-C04F-AC2D-B8A23795015F}" type="slidenum">
              <a:rPr lang="en-US" smtClean="0"/>
              <a:pPr/>
              <a:t>1</a:t>
            </a:fld>
            <a:endParaRPr lang="en-US"/>
          </a:p>
        </p:txBody>
      </p:sp>
      <p:sp>
        <p:nvSpPr>
          <p:cNvPr id="4" name="Rectangle 3">
            <a:extLst>
              <a:ext uri="{FF2B5EF4-FFF2-40B4-BE49-F238E27FC236}">
                <a16:creationId xmlns:a16="http://schemas.microsoft.com/office/drawing/2014/main" id="{DF06B425-1188-4077-86BD-06BFB13D850C}"/>
              </a:ext>
            </a:extLst>
          </p:cNvPr>
          <p:cNvSpPr/>
          <p:nvPr/>
        </p:nvSpPr>
        <p:spPr>
          <a:xfrm>
            <a:off x="720000" y="1620000"/>
            <a:ext cx="5084889" cy="3693319"/>
          </a:xfrm>
          <a:prstGeom prst="rect">
            <a:avLst/>
          </a:prstGeom>
        </p:spPr>
        <p:txBody>
          <a:bodyPr wrap="square">
            <a:spAutoFit/>
          </a:bodyPr>
          <a:lstStyle/>
          <a:p>
            <a:pPr marL="285750" indent="-285750">
              <a:buFont typeface="Arial" panose="020B0604020202020204" pitchFamily="34" charset="0"/>
              <a:buChar char="•"/>
            </a:pPr>
            <a:r>
              <a:rPr lang="en-GB" dirty="0"/>
              <a:t>The memorial includes </a:t>
            </a:r>
            <a:r>
              <a:rPr lang="en-GB" b="1" dirty="0"/>
              <a:t>four boulders</a:t>
            </a:r>
            <a:r>
              <a:rPr lang="en-GB" dirty="0"/>
              <a:t>, each representing one of the four years in which the British Armed Forces participated in the Korean War from 1950 to 1953.</a:t>
            </a:r>
          </a:p>
          <a:p>
            <a:pPr marL="285750" indent="-285750">
              <a:buFont typeface="Arial" panose="020B0604020202020204" pitchFamily="34" charset="0"/>
              <a:buChar char="•"/>
            </a:pPr>
            <a:r>
              <a:rPr lang="en-GB" dirty="0"/>
              <a:t>Each boulder has </a:t>
            </a:r>
            <a:r>
              <a:rPr lang="en-GB" b="1" dirty="0"/>
              <a:t>a metal plaque </a:t>
            </a:r>
            <a:r>
              <a:rPr lang="en-GB" dirty="0"/>
              <a:t>on it, explaining what happened in each year. </a:t>
            </a:r>
          </a:p>
          <a:p>
            <a:pPr marL="285750" indent="-285750">
              <a:buFont typeface="Arial" panose="020B0604020202020204" pitchFamily="34" charset="0"/>
              <a:buChar char="•"/>
            </a:pPr>
            <a:r>
              <a:rPr lang="en-GB" dirty="0"/>
              <a:t>There are </a:t>
            </a:r>
            <a:r>
              <a:rPr lang="en-GB" b="1" dirty="0"/>
              <a:t>three flags </a:t>
            </a:r>
            <a:r>
              <a:rPr lang="en-GB" dirty="0"/>
              <a:t>flying, those of Britain, South Korea and the United Nations.</a:t>
            </a:r>
          </a:p>
          <a:p>
            <a:pPr marL="285750" indent="-285750">
              <a:buFont typeface="Arial" panose="020B0604020202020204" pitchFamily="34" charset="0"/>
              <a:buChar char="•"/>
            </a:pPr>
            <a:r>
              <a:rPr lang="en-GB" dirty="0"/>
              <a:t>Surrounding the memorial are </a:t>
            </a:r>
            <a:r>
              <a:rPr lang="en-GB" b="1" dirty="0"/>
              <a:t>25 trees </a:t>
            </a:r>
            <a:r>
              <a:rPr lang="en-GB" dirty="0"/>
              <a:t>that typically grow in Korea.</a:t>
            </a:r>
          </a:p>
          <a:p>
            <a:pPr marL="285750" indent="-285750">
              <a:buFont typeface="Arial" panose="020B0604020202020204" pitchFamily="34" charset="0"/>
              <a:buChar char="•"/>
            </a:pPr>
            <a:r>
              <a:rPr lang="en-GB" dirty="0"/>
              <a:t>The memorial was </a:t>
            </a:r>
            <a:r>
              <a:rPr lang="en-GB" b="1" dirty="0"/>
              <a:t>opened in 2000 </a:t>
            </a:r>
            <a:r>
              <a:rPr lang="en-GB" dirty="0"/>
              <a:t>by the Korean Veterans Association on the fiftieth anniversary of the outbreak of the Korean War in 1950.</a:t>
            </a:r>
          </a:p>
        </p:txBody>
      </p:sp>
      <p:sp>
        <p:nvSpPr>
          <p:cNvPr id="5" name="TextBox 4">
            <a:extLst>
              <a:ext uri="{FF2B5EF4-FFF2-40B4-BE49-F238E27FC236}">
                <a16:creationId xmlns:a16="http://schemas.microsoft.com/office/drawing/2014/main" id="{C98A811D-CB26-46DE-9EE0-62E76AF5759C}"/>
              </a:ext>
            </a:extLst>
          </p:cNvPr>
          <p:cNvSpPr txBox="1"/>
          <p:nvPr/>
        </p:nvSpPr>
        <p:spPr>
          <a:xfrm>
            <a:off x="720000" y="360000"/>
            <a:ext cx="11658682" cy="646331"/>
          </a:xfrm>
          <a:prstGeom prst="rect">
            <a:avLst/>
          </a:prstGeom>
          <a:noFill/>
        </p:spPr>
        <p:txBody>
          <a:bodyPr wrap="square" lIns="0" tIns="0" rIns="0" bIns="0" rtlCol="0">
            <a:spAutoFit/>
          </a:bodyPr>
          <a:lstStyle/>
          <a:p>
            <a:r>
              <a:rPr lang="en-GB" b="1" dirty="0">
                <a:solidFill>
                  <a:schemeClr val="accent5">
                    <a:lumMod val="75000"/>
                  </a:schemeClr>
                </a:solidFill>
              </a:rPr>
              <a:t>Resource sheet 3.3A</a:t>
            </a:r>
          </a:p>
          <a:p>
            <a:r>
              <a:rPr lang="en-GB" sz="2400" b="1" dirty="0"/>
              <a:t>Korean Veterans Memorial, National Memorial Arboretum, UK</a:t>
            </a:r>
            <a:endParaRPr lang="en-GB" sz="2400" b="1" dirty="0">
              <a:solidFill>
                <a:schemeClr val="accent5">
                  <a:lumMod val="75000"/>
                </a:schemeClr>
              </a:solidFill>
            </a:endParaRPr>
          </a:p>
        </p:txBody>
      </p:sp>
      <p:pic>
        <p:nvPicPr>
          <p:cNvPr id="6" name="Picture 6" descr="A close up of a green field&#10;&#10;Description automatically generated">
            <a:extLst>
              <a:ext uri="{FF2B5EF4-FFF2-40B4-BE49-F238E27FC236}">
                <a16:creationId xmlns:a16="http://schemas.microsoft.com/office/drawing/2014/main" id="{603A6B29-C262-4A81-9A87-324FD17D4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790" y="1717760"/>
            <a:ext cx="5075663" cy="3784894"/>
          </a:xfrm>
          <a:prstGeom prst="rect">
            <a:avLst/>
          </a:prstGeom>
        </p:spPr>
      </p:pic>
    </p:spTree>
    <p:extLst>
      <p:ext uri="{BB962C8B-B14F-4D97-AF65-F5344CB8AC3E}">
        <p14:creationId xmlns:p14="http://schemas.microsoft.com/office/powerpoint/2010/main" val="82303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6BBA1F-EAC6-4447-9A37-F4D55CE97BFB}"/>
              </a:ext>
            </a:extLst>
          </p:cNvPr>
          <p:cNvSpPr>
            <a:spLocks noGrp="1"/>
          </p:cNvSpPr>
          <p:nvPr>
            <p:ph type="sldNum" sz="quarter" idx="12"/>
          </p:nvPr>
        </p:nvSpPr>
        <p:spPr/>
        <p:txBody>
          <a:bodyPr/>
          <a:lstStyle/>
          <a:p>
            <a:fld id="{91DB7F08-A76A-C04F-AC2D-B8A23795015F}" type="slidenum">
              <a:rPr lang="en-US" smtClean="0"/>
              <a:pPr/>
              <a:t>2</a:t>
            </a:fld>
            <a:endParaRPr lang="en-US"/>
          </a:p>
        </p:txBody>
      </p:sp>
      <p:sp>
        <p:nvSpPr>
          <p:cNvPr id="7" name="Rectangle 6">
            <a:extLst>
              <a:ext uri="{FF2B5EF4-FFF2-40B4-BE49-F238E27FC236}">
                <a16:creationId xmlns:a16="http://schemas.microsoft.com/office/drawing/2014/main" id="{B30176BB-2B17-435F-9B61-446AD37CB6CB}"/>
              </a:ext>
            </a:extLst>
          </p:cNvPr>
          <p:cNvSpPr/>
          <p:nvPr/>
        </p:nvSpPr>
        <p:spPr>
          <a:xfrm>
            <a:off x="720000" y="1260000"/>
            <a:ext cx="5943847" cy="4770537"/>
          </a:xfrm>
          <a:prstGeom prst="rect">
            <a:avLst/>
          </a:prstGeom>
        </p:spPr>
        <p:txBody>
          <a:bodyPr wrap="square">
            <a:spAutoFit/>
          </a:bodyPr>
          <a:lstStyle/>
          <a:p>
            <a:pPr marL="285750" indent="-285750">
              <a:buFont typeface="Arial" panose="020B0604020202020204" pitchFamily="34" charset="0"/>
              <a:buChar char="•"/>
            </a:pPr>
            <a:r>
              <a:rPr lang="en-GB" sz="1600" dirty="0"/>
              <a:t>The memorial shows General Peng </a:t>
            </a:r>
            <a:r>
              <a:rPr lang="en-GB" sz="1600" dirty="0" err="1"/>
              <a:t>Dehuai</a:t>
            </a:r>
            <a:r>
              <a:rPr lang="en-GB" sz="1600" dirty="0"/>
              <a:t> leading Chinese soldiers across the Yalu River from the border city of Dandong in October 1950.</a:t>
            </a:r>
          </a:p>
          <a:p>
            <a:pPr marL="285750" indent="-285750">
              <a:buFont typeface="Arial" panose="020B0604020202020204" pitchFamily="34" charset="0"/>
              <a:buChar char="•"/>
            </a:pPr>
            <a:r>
              <a:rPr lang="en-GB" sz="1600" dirty="0"/>
              <a:t>The soldiers were sent to help North Korea fight UN forces, who were close to the Chinese border and might threaten communist China itself. Chinese troops helped to push back the UN troops.</a:t>
            </a:r>
          </a:p>
          <a:p>
            <a:pPr marL="285750" indent="-285750">
              <a:buFont typeface="Arial" panose="020B0604020202020204" pitchFamily="34" charset="0"/>
              <a:buChar char="•"/>
            </a:pPr>
            <a:r>
              <a:rPr lang="en-GB" sz="1600" dirty="0"/>
              <a:t>The soldiers were officially known as ‘volunteers’, which avoided the Chinese government having to declare war against UN forces.</a:t>
            </a:r>
          </a:p>
          <a:p>
            <a:pPr marL="285750" indent="-285750">
              <a:buFont typeface="Arial" panose="020B0604020202020204" pitchFamily="34" charset="0"/>
              <a:buChar char="•"/>
            </a:pPr>
            <a:r>
              <a:rPr lang="en-GB" sz="1600" dirty="0"/>
              <a:t>‘For Peace’ is written in English and Chinese at the foot of the statue. Chinese support for North Korea was meant to end the war and so bring peace to the whole of Korea.</a:t>
            </a:r>
          </a:p>
          <a:p>
            <a:pPr marL="285750" indent="-285750">
              <a:buFont typeface="Arial" panose="020B0604020202020204" pitchFamily="34" charset="0"/>
              <a:buChar char="•"/>
            </a:pPr>
            <a:r>
              <a:rPr lang="en-GB" sz="1600" dirty="0"/>
              <a:t>The Chinese saved North Korea from defeat. In China, the Korean War is known as the ‘War to resist US aggression and aid Korea’. </a:t>
            </a:r>
          </a:p>
          <a:p>
            <a:pPr marL="285750" indent="-285750">
              <a:buFont typeface="Arial" panose="020B0604020202020204" pitchFamily="34" charset="0"/>
              <a:buChar char="•"/>
            </a:pPr>
            <a:r>
              <a:rPr lang="en-GB" sz="1600" dirty="0"/>
              <a:t>The memorial forms part of a museum about Chinese involvement in the Korean War.</a:t>
            </a:r>
          </a:p>
          <a:p>
            <a:pPr marL="285750" indent="-285750">
              <a:buFont typeface="Arial" panose="020B0604020202020204" pitchFamily="34" charset="0"/>
              <a:buChar char="•"/>
            </a:pPr>
            <a:r>
              <a:rPr lang="en-GB" sz="1600" dirty="0"/>
              <a:t>The museum was built in Dandong in the 1990s. </a:t>
            </a:r>
          </a:p>
        </p:txBody>
      </p:sp>
      <p:sp>
        <p:nvSpPr>
          <p:cNvPr id="9" name="TextBox 8">
            <a:extLst>
              <a:ext uri="{FF2B5EF4-FFF2-40B4-BE49-F238E27FC236}">
                <a16:creationId xmlns:a16="http://schemas.microsoft.com/office/drawing/2014/main" id="{89FC8722-328F-5E46-9E70-4384F2B4B182}"/>
              </a:ext>
            </a:extLst>
          </p:cNvPr>
          <p:cNvSpPr txBox="1"/>
          <p:nvPr/>
        </p:nvSpPr>
        <p:spPr>
          <a:xfrm>
            <a:off x="720000" y="360000"/>
            <a:ext cx="11658682" cy="646331"/>
          </a:xfrm>
          <a:prstGeom prst="rect">
            <a:avLst/>
          </a:prstGeom>
          <a:noFill/>
        </p:spPr>
        <p:txBody>
          <a:bodyPr wrap="square" lIns="0" tIns="0" rIns="0" bIns="0" rtlCol="0">
            <a:spAutoFit/>
          </a:bodyPr>
          <a:lstStyle/>
          <a:p>
            <a:r>
              <a:rPr lang="en-GB" b="1" dirty="0">
                <a:solidFill>
                  <a:schemeClr val="accent5">
                    <a:lumMod val="75000"/>
                  </a:schemeClr>
                </a:solidFill>
              </a:rPr>
              <a:t>Resource sheet 3.3A</a:t>
            </a:r>
          </a:p>
          <a:p>
            <a:r>
              <a:rPr lang="en-GB" sz="2400" b="1" dirty="0"/>
              <a:t>Chinese communist memorial to the Korean War</a:t>
            </a:r>
            <a:endParaRPr lang="en-GB" sz="2400" b="1" dirty="0">
              <a:solidFill>
                <a:schemeClr val="accent5">
                  <a:lumMod val="75000"/>
                </a:schemeClr>
              </a:solidFill>
            </a:endParaRPr>
          </a:p>
        </p:txBody>
      </p:sp>
      <p:pic>
        <p:nvPicPr>
          <p:cNvPr id="10" name="Picture 9">
            <a:extLst>
              <a:ext uri="{FF2B5EF4-FFF2-40B4-BE49-F238E27FC236}">
                <a16:creationId xmlns:a16="http://schemas.microsoft.com/office/drawing/2014/main" id="{EB7B79B3-6E77-C140-84CD-53421DFDD3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75150" y="1260000"/>
            <a:ext cx="5202050" cy="4241321"/>
          </a:xfrm>
          <a:prstGeom prst="rect">
            <a:avLst/>
          </a:prstGeom>
        </p:spPr>
      </p:pic>
    </p:spTree>
    <p:extLst>
      <p:ext uri="{BB962C8B-B14F-4D97-AF65-F5344CB8AC3E}">
        <p14:creationId xmlns:p14="http://schemas.microsoft.com/office/powerpoint/2010/main" val="155092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13951" y="1260000"/>
            <a:ext cx="5304000" cy="427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C3E6C71B-5385-CB48-A9D0-6B601CB272C1}"/>
              </a:ext>
            </a:extLst>
          </p:cNvPr>
          <p:cNvSpPr>
            <a:spLocks noGrp="1"/>
          </p:cNvSpPr>
          <p:nvPr>
            <p:ph type="sldNum" sz="quarter" idx="12"/>
          </p:nvPr>
        </p:nvSpPr>
        <p:spPr/>
        <p:txBody>
          <a:bodyPr/>
          <a:lstStyle/>
          <a:p>
            <a:fld id="{91DB7F08-A76A-C04F-AC2D-B8A23795015F}" type="slidenum">
              <a:rPr lang="en-US" smtClean="0"/>
              <a:pPr/>
              <a:t>3</a:t>
            </a:fld>
            <a:endParaRPr lang="en-US"/>
          </a:p>
        </p:txBody>
      </p:sp>
      <p:sp>
        <p:nvSpPr>
          <p:cNvPr id="3" name="Rectangle 2">
            <a:extLst>
              <a:ext uri="{FF2B5EF4-FFF2-40B4-BE49-F238E27FC236}">
                <a16:creationId xmlns:a16="http://schemas.microsoft.com/office/drawing/2014/main" id="{415A3426-C8C7-4212-8D95-15317095A01B}"/>
              </a:ext>
            </a:extLst>
          </p:cNvPr>
          <p:cNvSpPr/>
          <p:nvPr/>
        </p:nvSpPr>
        <p:spPr>
          <a:xfrm>
            <a:off x="720000" y="1260000"/>
            <a:ext cx="5993951" cy="4801314"/>
          </a:xfrm>
          <a:prstGeom prst="rect">
            <a:avLst/>
          </a:prstGeom>
        </p:spPr>
        <p:txBody>
          <a:bodyPr wrap="square">
            <a:spAutoFit/>
          </a:bodyPr>
          <a:lstStyle/>
          <a:p>
            <a:pPr marL="285750" indent="-285750">
              <a:buFont typeface="Arial" panose="020B0604020202020204" pitchFamily="34" charset="0"/>
              <a:buChar char="•"/>
            </a:pPr>
            <a:r>
              <a:rPr lang="en-GB" dirty="0"/>
              <a:t>The statue shows two soldiers embracing across a split concrete dome. </a:t>
            </a:r>
          </a:p>
          <a:p>
            <a:pPr marL="285750" indent="-285750">
              <a:buFont typeface="Arial" panose="020B0604020202020204" pitchFamily="34" charset="0"/>
              <a:buChar char="•"/>
            </a:pPr>
            <a:r>
              <a:rPr lang="en-GB" dirty="0"/>
              <a:t>The taller, well-armed soldier with a helmet represents a South Korean soldier reunited on a battlefield with his younger, unarmed smaller brother from the North Korean Army.</a:t>
            </a:r>
          </a:p>
          <a:p>
            <a:pPr marL="285750" indent="-285750">
              <a:buFont typeface="Arial" panose="020B0604020202020204" pitchFamily="34" charset="0"/>
              <a:buChar char="•"/>
            </a:pPr>
            <a:r>
              <a:rPr lang="en-GB" dirty="0"/>
              <a:t>The split concrete dome represents a Korea still divided between two states.</a:t>
            </a:r>
          </a:p>
          <a:p>
            <a:pPr marL="285750" indent="-285750">
              <a:buFont typeface="Arial" panose="020B0604020202020204" pitchFamily="34" charset="0"/>
              <a:buChar char="•"/>
            </a:pPr>
            <a:r>
              <a:rPr lang="en-GB" dirty="0"/>
              <a:t>The inside of the dome includes a floor map showing 16 allies from United Nations forces who assisted South Korea in its war with North Korea and communist China.</a:t>
            </a:r>
          </a:p>
          <a:p>
            <a:pPr marL="285750" indent="-285750">
              <a:buFont typeface="Arial" panose="020B0604020202020204" pitchFamily="34" charset="0"/>
              <a:buChar char="•"/>
            </a:pPr>
            <a:r>
              <a:rPr lang="en-GB" dirty="0"/>
              <a:t>The memorial is intended to show the past sufferings of the Korean people and their determination to achieve national harmony, unity and prosperity. </a:t>
            </a:r>
          </a:p>
          <a:p>
            <a:pPr marL="285750" indent="-285750">
              <a:buFont typeface="Arial" panose="020B0604020202020204" pitchFamily="34" charset="0"/>
              <a:buChar char="•"/>
            </a:pPr>
            <a:r>
              <a:rPr lang="en-GB" dirty="0"/>
              <a:t>The memorial was opened in 1994, after South Korea became a democracy in 1987.</a:t>
            </a:r>
          </a:p>
        </p:txBody>
      </p:sp>
      <p:sp>
        <p:nvSpPr>
          <p:cNvPr id="7" name="TextBox 6">
            <a:extLst>
              <a:ext uri="{FF2B5EF4-FFF2-40B4-BE49-F238E27FC236}">
                <a16:creationId xmlns:a16="http://schemas.microsoft.com/office/drawing/2014/main" id="{3DE83CF1-E571-4642-AD9F-795B3CC8D801}"/>
              </a:ext>
            </a:extLst>
          </p:cNvPr>
          <p:cNvSpPr txBox="1"/>
          <p:nvPr/>
        </p:nvSpPr>
        <p:spPr>
          <a:xfrm>
            <a:off x="720000" y="360000"/>
            <a:ext cx="11658682" cy="646331"/>
          </a:xfrm>
          <a:prstGeom prst="rect">
            <a:avLst/>
          </a:prstGeom>
          <a:noFill/>
        </p:spPr>
        <p:txBody>
          <a:bodyPr wrap="square" lIns="0" tIns="0" rIns="0" bIns="0" rtlCol="0">
            <a:spAutoFit/>
          </a:bodyPr>
          <a:lstStyle/>
          <a:p>
            <a:r>
              <a:rPr lang="en-GB" b="1" dirty="0">
                <a:solidFill>
                  <a:schemeClr val="accent5">
                    <a:lumMod val="75000"/>
                  </a:schemeClr>
                </a:solidFill>
              </a:rPr>
              <a:t>Resource sheet 3.3A</a:t>
            </a:r>
          </a:p>
          <a:p>
            <a:r>
              <a:rPr lang="en-GB" sz="2400" b="1" dirty="0"/>
              <a:t>The Statue of Brothers in Seoul</a:t>
            </a:r>
            <a:endParaRPr lang="en-GB" sz="2400" b="1" dirty="0">
              <a:solidFill>
                <a:schemeClr val="accent5">
                  <a:lumMod val="75000"/>
                </a:schemeClr>
              </a:solidFill>
            </a:endParaRPr>
          </a:p>
        </p:txBody>
      </p:sp>
    </p:spTree>
    <p:extLst>
      <p:ext uri="{BB962C8B-B14F-4D97-AF65-F5344CB8AC3E}">
        <p14:creationId xmlns:p14="http://schemas.microsoft.com/office/powerpoint/2010/main" val="64810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B58A7D-A52B-BB42-81E0-5AB470ED7C6E}"/>
              </a:ext>
            </a:extLst>
          </p:cNvPr>
          <p:cNvSpPr>
            <a:spLocks noGrp="1"/>
          </p:cNvSpPr>
          <p:nvPr>
            <p:ph type="sldNum" sz="quarter" idx="12"/>
          </p:nvPr>
        </p:nvSpPr>
        <p:spPr/>
        <p:txBody>
          <a:bodyPr/>
          <a:lstStyle/>
          <a:p>
            <a:fld id="{91DB7F08-A76A-C04F-AC2D-B8A23795015F}" type="slidenum">
              <a:rPr lang="en-US" smtClean="0"/>
              <a:pPr/>
              <a:t>4</a:t>
            </a:fld>
            <a:endParaRPr lang="en-US"/>
          </a:p>
        </p:txBody>
      </p:sp>
      <p:sp>
        <p:nvSpPr>
          <p:cNvPr id="3" name="Rectangle 2">
            <a:extLst>
              <a:ext uri="{FF2B5EF4-FFF2-40B4-BE49-F238E27FC236}">
                <a16:creationId xmlns:a16="http://schemas.microsoft.com/office/drawing/2014/main" id="{AAA8D0BB-CE58-4E80-B9B5-F647B415ED78}"/>
              </a:ext>
            </a:extLst>
          </p:cNvPr>
          <p:cNvSpPr/>
          <p:nvPr/>
        </p:nvSpPr>
        <p:spPr>
          <a:xfrm>
            <a:off x="720000" y="1260000"/>
            <a:ext cx="5730904" cy="4801314"/>
          </a:xfrm>
          <a:prstGeom prst="rect">
            <a:avLst/>
          </a:prstGeom>
        </p:spPr>
        <p:txBody>
          <a:bodyPr wrap="square">
            <a:spAutoFit/>
          </a:bodyPr>
          <a:lstStyle/>
          <a:p>
            <a:pPr marL="285750" indent="-285750">
              <a:buFont typeface="Arial" panose="020B0604020202020204" pitchFamily="34" charset="0"/>
              <a:buChar char="•"/>
            </a:pPr>
            <a:r>
              <a:rPr lang="en-GB" dirty="0"/>
              <a:t>This memorial shows 19 larger-than-life stainless steel statues of members of the US Armed Forces in combat gear, warily crossing a field during the Korean War.</a:t>
            </a:r>
          </a:p>
          <a:p>
            <a:pPr marL="285750" indent="-285750">
              <a:buFont typeface="Arial" panose="020B0604020202020204" pitchFamily="34" charset="0"/>
              <a:buChar char="•"/>
            </a:pPr>
            <a:r>
              <a:rPr lang="en-GB" dirty="0"/>
              <a:t>The ground is planted with low-lying juniper bushes to look like a Korean rice paddy field.</a:t>
            </a:r>
          </a:p>
          <a:p>
            <a:pPr marL="285750" indent="-285750">
              <a:buFont typeface="Arial" panose="020B0604020202020204" pitchFamily="34" charset="0"/>
              <a:buChar char="•"/>
            </a:pPr>
            <a:r>
              <a:rPr lang="en-GB" dirty="0"/>
              <a:t>The statues deliberately include all the different ethnic groups who served in the American army, e.g. African-Americans, Native Americans, etc.</a:t>
            </a:r>
          </a:p>
          <a:p>
            <a:pPr marL="285750" indent="-285750">
              <a:buFont typeface="Arial" panose="020B0604020202020204" pitchFamily="34" charset="0"/>
              <a:buChar char="•"/>
            </a:pPr>
            <a:r>
              <a:rPr lang="en-GB" dirty="0"/>
              <a:t>There are no statues of other nationalities or of South Korean civilians (although the countries who took part as US allies are listed on another part of the memorial).</a:t>
            </a:r>
          </a:p>
          <a:p>
            <a:pPr marL="285750" indent="-285750">
              <a:buFont typeface="Arial" panose="020B0604020202020204" pitchFamily="34" charset="0"/>
              <a:buChar char="•"/>
            </a:pPr>
            <a:r>
              <a:rPr lang="en-GB" dirty="0"/>
              <a:t>The memorial was opened in 1995 by the US and South Korean presidents. </a:t>
            </a:r>
          </a:p>
          <a:p>
            <a:pPr marL="285750" indent="-285750">
              <a:buFont typeface="Arial" panose="020B0604020202020204" pitchFamily="34" charset="0"/>
              <a:buChar char="•"/>
            </a:pPr>
            <a:r>
              <a:rPr lang="en-GB" dirty="0"/>
              <a:t>In 2015, Samsung, a South Korean company, paid money for the maintenance of the monument.</a:t>
            </a:r>
          </a:p>
        </p:txBody>
      </p:sp>
      <p:sp>
        <p:nvSpPr>
          <p:cNvPr id="9" name="TextBox 8">
            <a:extLst>
              <a:ext uri="{FF2B5EF4-FFF2-40B4-BE49-F238E27FC236}">
                <a16:creationId xmlns:a16="http://schemas.microsoft.com/office/drawing/2014/main" id="{C71E13BD-0F27-5C4C-8E9A-EE120F1D0800}"/>
              </a:ext>
            </a:extLst>
          </p:cNvPr>
          <p:cNvSpPr txBox="1"/>
          <p:nvPr/>
        </p:nvSpPr>
        <p:spPr>
          <a:xfrm>
            <a:off x="720000" y="360000"/>
            <a:ext cx="11658682" cy="646331"/>
          </a:xfrm>
          <a:prstGeom prst="rect">
            <a:avLst/>
          </a:prstGeom>
          <a:noFill/>
        </p:spPr>
        <p:txBody>
          <a:bodyPr wrap="square" lIns="0" tIns="0" rIns="0" bIns="0" rtlCol="0">
            <a:spAutoFit/>
          </a:bodyPr>
          <a:lstStyle/>
          <a:p>
            <a:r>
              <a:rPr lang="en-GB" b="1" dirty="0">
                <a:solidFill>
                  <a:schemeClr val="accent5">
                    <a:lumMod val="75000"/>
                  </a:schemeClr>
                </a:solidFill>
              </a:rPr>
              <a:t>Resource sheet 3.3A</a:t>
            </a:r>
          </a:p>
          <a:p>
            <a:r>
              <a:rPr lang="en-GB" sz="2400" b="1" dirty="0"/>
              <a:t>US Korean War Veterans Memorial, Washington DC</a:t>
            </a:r>
            <a:endParaRPr lang="en-GB" sz="2400" b="1" dirty="0">
              <a:solidFill>
                <a:schemeClr val="accent5">
                  <a:lumMod val="75000"/>
                </a:schemeClr>
              </a:solidFill>
            </a:endParaRPr>
          </a:p>
        </p:txBody>
      </p:sp>
      <p:pic>
        <p:nvPicPr>
          <p:cNvPr id="10" name="Picture 9">
            <a:extLst>
              <a:ext uri="{FF2B5EF4-FFF2-40B4-BE49-F238E27FC236}">
                <a16:creationId xmlns:a16="http://schemas.microsoft.com/office/drawing/2014/main" id="{FE389C21-B68D-3A41-B590-ADABCF7A22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50904" y="1210492"/>
            <a:ext cx="5492105" cy="4469092"/>
          </a:xfrm>
          <a:prstGeom prst="rect">
            <a:avLst/>
          </a:prstGeom>
        </p:spPr>
      </p:pic>
    </p:spTree>
    <p:extLst>
      <p:ext uri="{BB962C8B-B14F-4D97-AF65-F5344CB8AC3E}">
        <p14:creationId xmlns:p14="http://schemas.microsoft.com/office/powerpoint/2010/main" val="72803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8329808" y="1210333"/>
            <a:ext cx="3600812" cy="457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29659865-CFA4-F049-98D5-5B1616A6127F}"/>
              </a:ext>
            </a:extLst>
          </p:cNvPr>
          <p:cNvSpPr>
            <a:spLocks noGrp="1"/>
          </p:cNvSpPr>
          <p:nvPr>
            <p:ph type="sldNum" sz="quarter" idx="12"/>
          </p:nvPr>
        </p:nvSpPr>
        <p:spPr/>
        <p:txBody>
          <a:bodyPr/>
          <a:lstStyle/>
          <a:p>
            <a:fld id="{91DB7F08-A76A-C04F-AC2D-B8A23795015F}" type="slidenum">
              <a:rPr lang="en-US" smtClean="0"/>
              <a:pPr/>
              <a:t>5</a:t>
            </a:fld>
            <a:endParaRPr lang="en-US"/>
          </a:p>
        </p:txBody>
      </p:sp>
      <p:sp>
        <p:nvSpPr>
          <p:cNvPr id="3" name="Rectangle 2">
            <a:extLst>
              <a:ext uri="{FF2B5EF4-FFF2-40B4-BE49-F238E27FC236}">
                <a16:creationId xmlns:a16="http://schemas.microsoft.com/office/drawing/2014/main" id="{48782481-1B8D-4D2F-9B92-EB9B4E2DC362}"/>
              </a:ext>
            </a:extLst>
          </p:cNvPr>
          <p:cNvSpPr/>
          <p:nvPr/>
        </p:nvSpPr>
        <p:spPr>
          <a:xfrm>
            <a:off x="719999" y="1260000"/>
            <a:ext cx="6958455" cy="4524315"/>
          </a:xfrm>
          <a:prstGeom prst="rect">
            <a:avLst/>
          </a:prstGeom>
        </p:spPr>
        <p:txBody>
          <a:bodyPr wrap="square">
            <a:spAutoFit/>
          </a:bodyPr>
          <a:lstStyle/>
          <a:p>
            <a:pPr marL="285750" indent="-285750">
              <a:buFont typeface="Arial" panose="020B0604020202020204" pitchFamily="34" charset="0"/>
              <a:buChar char="•"/>
            </a:pPr>
            <a:r>
              <a:rPr lang="en-GB" dirty="0"/>
              <a:t>The metal sculpture shows a sixteenth-century Korean ship called a </a:t>
            </a:r>
            <a:r>
              <a:rPr lang="en-GB" dirty="0" err="1"/>
              <a:t>Geobuksean</a:t>
            </a:r>
            <a:r>
              <a:rPr lang="en-GB" dirty="0"/>
              <a:t> (a turtle ship). This was used to defend the country against a Japanese invasion.</a:t>
            </a:r>
          </a:p>
          <a:p>
            <a:pPr marL="285750" indent="-285750">
              <a:buFont typeface="Arial" panose="020B0604020202020204" pitchFamily="34" charset="0"/>
              <a:buChar char="•"/>
            </a:pPr>
            <a:r>
              <a:rPr lang="en-GB" dirty="0"/>
              <a:t>The ship stands on a stone platform, which includes a plaque and sculptures of cannons.</a:t>
            </a:r>
          </a:p>
          <a:p>
            <a:pPr marL="285750" indent="-285750">
              <a:buFont typeface="Arial" panose="020B0604020202020204" pitchFamily="34" charset="0"/>
              <a:buChar char="•"/>
            </a:pPr>
            <a:r>
              <a:rPr lang="en-GB" dirty="0"/>
              <a:t>Two flagpoles come out of the ship flying the Colombian and South Korean flags.</a:t>
            </a:r>
          </a:p>
          <a:p>
            <a:pPr marL="285750" indent="-285750">
              <a:buFont typeface="Arial" panose="020B0604020202020204" pitchFamily="34" charset="0"/>
              <a:buChar char="•"/>
            </a:pPr>
            <a:r>
              <a:rPr lang="en-GB" dirty="0"/>
              <a:t>The memorial is located in Cartagena because Colombian troops who were sent to support United Nations forces started their sea journey to Korea from Cartagena. Colombia was the only South American country to take part in the Korean War.</a:t>
            </a:r>
          </a:p>
          <a:p>
            <a:pPr marL="285750" indent="-285750">
              <a:buFont typeface="Arial" panose="020B0604020202020204" pitchFamily="34" charset="0"/>
              <a:buChar char="•"/>
            </a:pPr>
            <a:r>
              <a:rPr lang="en-GB" dirty="0"/>
              <a:t>The memorial links how Korea resisted Japanese aggression in the sixteenth century with how Colombia helped South Korea to resist North Korean aggression in the twentieth century.</a:t>
            </a:r>
          </a:p>
          <a:p>
            <a:pPr marL="285750" indent="-285750">
              <a:buFont typeface="Arial" panose="020B0604020202020204" pitchFamily="34" charset="0"/>
              <a:buChar char="•"/>
            </a:pPr>
            <a:r>
              <a:rPr lang="en-GB" dirty="0"/>
              <a:t>The memorial was paid for by the South Korean government and built in 2016.</a:t>
            </a:r>
          </a:p>
        </p:txBody>
      </p:sp>
      <p:sp>
        <p:nvSpPr>
          <p:cNvPr id="9" name="TextBox 8">
            <a:extLst>
              <a:ext uri="{FF2B5EF4-FFF2-40B4-BE49-F238E27FC236}">
                <a16:creationId xmlns:a16="http://schemas.microsoft.com/office/drawing/2014/main" id="{3685CFF8-2602-774E-9308-4920A2693EA2}"/>
              </a:ext>
            </a:extLst>
          </p:cNvPr>
          <p:cNvSpPr txBox="1"/>
          <p:nvPr/>
        </p:nvSpPr>
        <p:spPr>
          <a:xfrm>
            <a:off x="720000" y="360000"/>
            <a:ext cx="11658682" cy="646331"/>
          </a:xfrm>
          <a:prstGeom prst="rect">
            <a:avLst/>
          </a:prstGeom>
          <a:noFill/>
        </p:spPr>
        <p:txBody>
          <a:bodyPr wrap="square" lIns="0" tIns="0" rIns="0" bIns="0" rtlCol="0">
            <a:spAutoFit/>
          </a:bodyPr>
          <a:lstStyle/>
          <a:p>
            <a:r>
              <a:rPr lang="en-GB" b="1" dirty="0">
                <a:solidFill>
                  <a:schemeClr val="accent5">
                    <a:lumMod val="75000"/>
                  </a:schemeClr>
                </a:solidFill>
              </a:rPr>
              <a:t>Resource sheet 3.3A</a:t>
            </a:r>
          </a:p>
          <a:p>
            <a:r>
              <a:rPr lang="en-GB" sz="2400" b="1" dirty="0"/>
              <a:t>Korean War memorial in the port of Cartagena, Colombia, South America</a:t>
            </a:r>
            <a:endParaRPr lang="en-GB" sz="2400" b="1" dirty="0">
              <a:solidFill>
                <a:schemeClr val="accent5">
                  <a:lumMod val="75000"/>
                </a:schemeClr>
              </a:solidFill>
            </a:endParaRPr>
          </a:p>
        </p:txBody>
      </p:sp>
    </p:spTree>
    <p:extLst>
      <p:ext uri="{BB962C8B-B14F-4D97-AF65-F5344CB8AC3E}">
        <p14:creationId xmlns:p14="http://schemas.microsoft.com/office/powerpoint/2010/main" val="178508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E728888-EAA6-4780-B3DC-214C49943F2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6409151" y="1375663"/>
            <a:ext cx="5515627" cy="4297593"/>
          </a:xfrm>
          <a:prstGeom prst="rect">
            <a:avLst/>
          </a:prstGeom>
          <a:noFill/>
          <a:ln>
            <a:noFill/>
          </a:ln>
        </p:spPr>
      </p:pic>
      <p:sp>
        <p:nvSpPr>
          <p:cNvPr id="2" name="Slide Number Placeholder 1">
            <a:extLst>
              <a:ext uri="{FF2B5EF4-FFF2-40B4-BE49-F238E27FC236}">
                <a16:creationId xmlns:a16="http://schemas.microsoft.com/office/drawing/2014/main" id="{CA844174-B339-404E-B0BA-48398DB7FB7E}"/>
              </a:ext>
            </a:extLst>
          </p:cNvPr>
          <p:cNvSpPr>
            <a:spLocks noGrp="1"/>
          </p:cNvSpPr>
          <p:nvPr>
            <p:ph type="sldNum" sz="quarter" idx="12"/>
          </p:nvPr>
        </p:nvSpPr>
        <p:spPr/>
        <p:txBody>
          <a:bodyPr/>
          <a:lstStyle/>
          <a:p>
            <a:fld id="{91DB7F08-A76A-C04F-AC2D-B8A23795015F}" type="slidenum">
              <a:rPr lang="en-US" smtClean="0"/>
              <a:pPr/>
              <a:t>6</a:t>
            </a:fld>
            <a:endParaRPr lang="en-US"/>
          </a:p>
        </p:txBody>
      </p:sp>
      <p:sp>
        <p:nvSpPr>
          <p:cNvPr id="3" name="Rectangle 2">
            <a:extLst>
              <a:ext uri="{FF2B5EF4-FFF2-40B4-BE49-F238E27FC236}">
                <a16:creationId xmlns:a16="http://schemas.microsoft.com/office/drawing/2014/main" id="{01D1BF07-0F7D-48A5-94DF-1F35E1CF125F}"/>
              </a:ext>
            </a:extLst>
          </p:cNvPr>
          <p:cNvSpPr/>
          <p:nvPr/>
        </p:nvSpPr>
        <p:spPr>
          <a:xfrm>
            <a:off x="720000" y="1620000"/>
            <a:ext cx="5492910" cy="4247317"/>
          </a:xfrm>
          <a:prstGeom prst="rect">
            <a:avLst/>
          </a:prstGeom>
        </p:spPr>
        <p:txBody>
          <a:bodyPr wrap="square" lIns="90000">
            <a:spAutoFit/>
          </a:bodyPr>
          <a:lstStyle/>
          <a:p>
            <a:pPr marL="285750" indent="-285750">
              <a:buFont typeface="Arial" panose="020B0604020202020204" pitchFamily="34" charset="0"/>
              <a:buChar char="•"/>
            </a:pPr>
            <a:r>
              <a:rPr lang="en-GB" dirty="0"/>
              <a:t>This group of larger-than-life statues show North Korean soldiers charging fiercely behind a North Korean flag. </a:t>
            </a:r>
          </a:p>
          <a:p>
            <a:pPr marL="285750" indent="-285750">
              <a:buFont typeface="Arial" panose="020B0604020202020204" pitchFamily="34" charset="0"/>
              <a:buChar char="•"/>
            </a:pPr>
            <a:r>
              <a:rPr lang="en-GB" dirty="0"/>
              <a:t>In North Korean propaganda, the Korean War is referred to as a war of liberation to free South Korea from its puppet government and US occupation. </a:t>
            </a:r>
          </a:p>
          <a:p>
            <a:pPr marL="285750" indent="-285750">
              <a:buFont typeface="Arial" panose="020B0604020202020204" pitchFamily="34" charset="0"/>
              <a:buChar char="•"/>
            </a:pPr>
            <a:r>
              <a:rPr lang="en-GB" dirty="0"/>
              <a:t>It is described as a victorious war, thanks to the brilliant leadership of Kim Il-sung, North Korea’s first communist dictator. At different times since the war, North Korea has sometimes mentioned Chinese military support, which helped it to survive, and sometimes claimed victory just for itself.</a:t>
            </a:r>
          </a:p>
          <a:p>
            <a:pPr marL="285750" indent="-285750">
              <a:buFont typeface="Arial" panose="020B0604020202020204" pitchFamily="34" charset="0"/>
              <a:buChar char="•"/>
            </a:pPr>
            <a:r>
              <a:rPr lang="en-GB" dirty="0"/>
              <a:t>The museum was built on its present site in 1963. </a:t>
            </a:r>
          </a:p>
        </p:txBody>
      </p:sp>
      <p:sp>
        <p:nvSpPr>
          <p:cNvPr id="9" name="TextBox 8">
            <a:extLst>
              <a:ext uri="{FF2B5EF4-FFF2-40B4-BE49-F238E27FC236}">
                <a16:creationId xmlns:a16="http://schemas.microsoft.com/office/drawing/2014/main" id="{4D755AF8-83B8-6D41-B72D-62B6D296415E}"/>
              </a:ext>
            </a:extLst>
          </p:cNvPr>
          <p:cNvSpPr txBox="1"/>
          <p:nvPr/>
        </p:nvSpPr>
        <p:spPr>
          <a:xfrm>
            <a:off x="720000" y="360000"/>
            <a:ext cx="11658682" cy="1015663"/>
          </a:xfrm>
          <a:prstGeom prst="rect">
            <a:avLst/>
          </a:prstGeom>
          <a:noFill/>
        </p:spPr>
        <p:txBody>
          <a:bodyPr wrap="square" lIns="0" tIns="0" rIns="0" bIns="0" rtlCol="0">
            <a:spAutoFit/>
          </a:bodyPr>
          <a:lstStyle/>
          <a:p>
            <a:r>
              <a:rPr lang="en-GB" b="1" dirty="0">
                <a:solidFill>
                  <a:schemeClr val="accent5">
                    <a:lumMod val="75000"/>
                  </a:schemeClr>
                </a:solidFill>
              </a:rPr>
              <a:t>Resource sheet 3.3A</a:t>
            </a:r>
          </a:p>
          <a:p>
            <a:r>
              <a:rPr lang="en-GB" sz="2400" b="1" dirty="0"/>
              <a:t>Memorial at the Victorious Fatherland Liberation War Museum, </a:t>
            </a:r>
            <a:br>
              <a:rPr lang="en-GB" sz="2400" b="1" dirty="0"/>
            </a:br>
            <a:r>
              <a:rPr lang="en-GB" sz="2400" b="1" dirty="0"/>
              <a:t>Pyongyang, North Korea</a:t>
            </a:r>
            <a:endParaRPr lang="en-GB" sz="2400" b="1" dirty="0">
              <a:solidFill>
                <a:schemeClr val="accent5">
                  <a:lumMod val="75000"/>
                </a:schemeClr>
              </a:solidFill>
            </a:endParaRPr>
          </a:p>
        </p:txBody>
      </p:sp>
    </p:spTree>
    <p:extLst>
      <p:ext uri="{BB962C8B-B14F-4D97-AF65-F5344CB8AC3E}">
        <p14:creationId xmlns:p14="http://schemas.microsoft.com/office/powerpoint/2010/main" val="122537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1045</Words>
  <Application>Microsoft Office PowerPoint</Application>
  <PresentationFormat>Widescreen</PresentationFormat>
  <Paragraphs>64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Rounded MT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Harvey Edser</cp:lastModifiedBy>
  <cp:revision>179</cp:revision>
  <dcterms:created xsi:type="dcterms:W3CDTF">2020-03-11T22:57:07Z</dcterms:created>
  <dcterms:modified xsi:type="dcterms:W3CDTF">2020-06-30T10:08:56Z</dcterms:modified>
</cp:coreProperties>
</file>