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3" r:id="rId2"/>
    <p:sldId id="256" r:id="rId3"/>
    <p:sldId id="282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6" r:id="rId17"/>
    <p:sldId id="270" r:id="rId18"/>
    <p:sldId id="271" r:id="rId19"/>
    <p:sldId id="273" r:id="rId20"/>
    <p:sldId id="281" r:id="rId21"/>
    <p:sldId id="275" r:id="rId22"/>
    <p:sldId id="272" r:id="rId23"/>
    <p:sldId id="274" r:id="rId24"/>
    <p:sldId id="277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51" autoAdjust="0"/>
    <p:restoredTop sz="95226" autoAdjust="0"/>
  </p:normalViewPr>
  <p:slideViewPr>
    <p:cSldViewPr>
      <p:cViewPr varScale="1">
        <p:scale>
          <a:sx n="67" d="100"/>
          <a:sy n="67" d="100"/>
        </p:scale>
        <p:origin x="1440" y="58"/>
      </p:cViewPr>
      <p:guideLst>
        <p:guide orient="horz" pos="2160"/>
        <p:guide pos="2880"/>
      </p:guideLst>
    </p:cSldViewPr>
  </p:slid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C6CF9-FDD7-4C64-8331-B81DCF449E63}" type="datetimeFigureOut">
              <a:rPr lang="en-US" smtClean="0"/>
              <a:pPr/>
              <a:t>2/9/2021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7D50A-EAD2-4B1C-BD99-17EEA2FBB4F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Wikipedia image in the public domain..........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7D50A-EAD2-4B1C-BD99-17EEA2FBB4F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7D50A-EAD2-4B1C-BD99-17EEA2FBB4F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7D50A-EAD2-4B1C-BD99-17EEA2FBB4F0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7D50A-EAD2-4B1C-BD99-17EEA2FBB4F0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36AD-1EB1-42F6-B10D-9DEB0F3E98C0}" type="datetimeFigureOut">
              <a:rPr lang="en-US" smtClean="0"/>
              <a:pPr/>
              <a:t>2/9/2021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F54A2-8BC4-47DA-9C17-468753C6A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36AD-1EB1-42F6-B10D-9DEB0F3E98C0}" type="datetimeFigureOut">
              <a:rPr lang="en-US" smtClean="0"/>
              <a:pPr/>
              <a:t>2/9/2021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F54A2-8BC4-47DA-9C17-468753C6A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36AD-1EB1-42F6-B10D-9DEB0F3E98C0}" type="datetimeFigureOut">
              <a:rPr lang="en-US" smtClean="0"/>
              <a:pPr/>
              <a:t>2/9/2021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F54A2-8BC4-47DA-9C17-468753C6A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36AD-1EB1-42F6-B10D-9DEB0F3E98C0}" type="datetimeFigureOut">
              <a:rPr lang="en-US" smtClean="0"/>
              <a:pPr/>
              <a:t>2/9/2021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F54A2-8BC4-47DA-9C17-468753C6A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36AD-1EB1-42F6-B10D-9DEB0F3E98C0}" type="datetimeFigureOut">
              <a:rPr lang="en-US" smtClean="0"/>
              <a:pPr/>
              <a:t>2/9/2021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F54A2-8BC4-47DA-9C17-468753C6A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36AD-1EB1-42F6-B10D-9DEB0F3E98C0}" type="datetimeFigureOut">
              <a:rPr lang="en-US" smtClean="0"/>
              <a:pPr/>
              <a:t>2/9/2021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F54A2-8BC4-47DA-9C17-468753C6A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36AD-1EB1-42F6-B10D-9DEB0F3E98C0}" type="datetimeFigureOut">
              <a:rPr lang="en-US" smtClean="0"/>
              <a:pPr/>
              <a:t>2/9/2021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F54A2-8BC4-47DA-9C17-468753C6A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36AD-1EB1-42F6-B10D-9DEB0F3E98C0}" type="datetimeFigureOut">
              <a:rPr lang="en-US" smtClean="0"/>
              <a:pPr/>
              <a:t>2/9/2021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F54A2-8BC4-47DA-9C17-468753C6A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36AD-1EB1-42F6-B10D-9DEB0F3E98C0}" type="datetimeFigureOut">
              <a:rPr lang="en-US" smtClean="0"/>
              <a:pPr/>
              <a:t>2/9/2021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F54A2-8BC4-47DA-9C17-468753C6A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36AD-1EB1-42F6-B10D-9DEB0F3E98C0}" type="datetimeFigureOut">
              <a:rPr lang="en-US" smtClean="0"/>
              <a:pPr/>
              <a:t>2/9/2021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F54A2-8BC4-47DA-9C17-468753C6A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36AD-1EB1-42F6-B10D-9DEB0F3E98C0}" type="datetimeFigureOut">
              <a:rPr lang="en-US" smtClean="0"/>
              <a:pPr/>
              <a:t>2/9/2021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F54A2-8BC4-47DA-9C17-468753C6A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936AD-1EB1-42F6-B10D-9DEB0F3E98C0}" type="datetimeFigureOut">
              <a:rPr lang="en-US" smtClean="0"/>
              <a:pPr/>
              <a:t>2/9/2021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F54A2-8BC4-47DA-9C17-468753C6A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ue.alf@btopenworld.com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extra.com/period/anglo-saxon/facts-anglo-saxons-dates/" TargetMode="External"/><Relationship Id="rId2" Type="http://schemas.openxmlformats.org/officeDocument/2006/relationships/hyperlink" Target="http://www.bbc.co.uk/bitesize/topics/zxsbcd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natgeokids.com/uk/discover/history/general-history/anglo-saxons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18" Type="http://schemas.openxmlformats.org/officeDocument/2006/relationships/slide" Target="slide20.xml"/><Relationship Id="rId3" Type="http://schemas.openxmlformats.org/officeDocument/2006/relationships/slide" Target="slide5.xml"/><Relationship Id="rId21" Type="http://schemas.openxmlformats.org/officeDocument/2006/relationships/slide" Target="slide23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17" Type="http://schemas.openxmlformats.org/officeDocument/2006/relationships/slide" Target="slide19.xml"/><Relationship Id="rId2" Type="http://schemas.openxmlformats.org/officeDocument/2006/relationships/notesSlide" Target="../notesSlides/notesSlide2.xml"/><Relationship Id="rId16" Type="http://schemas.openxmlformats.org/officeDocument/2006/relationships/slide" Target="slide18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10" Type="http://schemas.openxmlformats.org/officeDocument/2006/relationships/slide" Target="slide12.xml"/><Relationship Id="rId19" Type="http://schemas.openxmlformats.org/officeDocument/2006/relationships/slide" Target="slide21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Relationship Id="rId22" Type="http://schemas.openxmlformats.org/officeDocument/2006/relationships/slide" Target="slide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F2B8D5F-9EAA-425C-AB20-FD2972DA92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469272"/>
              </p:ext>
            </p:extLst>
          </p:nvPr>
        </p:nvGraphicFramePr>
        <p:xfrm>
          <a:off x="971601" y="404665"/>
          <a:ext cx="6984774" cy="39769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9467">
                  <a:extLst>
                    <a:ext uri="{9D8B030D-6E8A-4147-A177-3AD203B41FA5}">
                      <a16:colId xmlns:a16="http://schemas.microsoft.com/office/drawing/2014/main" val="19853828"/>
                    </a:ext>
                  </a:extLst>
                </a:gridCol>
                <a:gridCol w="133887">
                  <a:extLst>
                    <a:ext uri="{9D8B030D-6E8A-4147-A177-3AD203B41FA5}">
                      <a16:colId xmlns:a16="http://schemas.microsoft.com/office/drawing/2014/main" val="539276018"/>
                    </a:ext>
                  </a:extLst>
                </a:gridCol>
                <a:gridCol w="133887">
                  <a:extLst>
                    <a:ext uri="{9D8B030D-6E8A-4147-A177-3AD203B41FA5}">
                      <a16:colId xmlns:a16="http://schemas.microsoft.com/office/drawing/2014/main" val="4143376792"/>
                    </a:ext>
                  </a:extLst>
                </a:gridCol>
                <a:gridCol w="2537533">
                  <a:extLst>
                    <a:ext uri="{9D8B030D-6E8A-4147-A177-3AD203B41FA5}">
                      <a16:colId xmlns:a16="http://schemas.microsoft.com/office/drawing/2014/main" val="4165702188"/>
                    </a:ext>
                  </a:extLst>
                </a:gridCol>
              </a:tblGrid>
              <a:tr h="36003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HA Resource Hub Submission Form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67" marR="4636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034729"/>
                  </a:ext>
                </a:extLst>
              </a:tr>
              <a:tr h="32617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Resource Title: Finding Out About the Anglo-Saxons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67" marR="4636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Age Range: KS2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67" marR="46367" marT="0" marB="0"/>
                </a:tc>
                <a:extLst>
                  <a:ext uri="{0D108BD9-81ED-4DB2-BD59-A6C34878D82A}">
                    <a16:rowId xmlns:a16="http://schemas.microsoft.com/office/drawing/2014/main" val="1400417071"/>
                  </a:ext>
                </a:extLst>
              </a:tr>
              <a:tr h="758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Author name and email contact: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Alf Wilkinson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hlinkClick r:id="rId2"/>
                        </a:rPr>
                        <a:t>Sue.alf@btopenworld.com</a:t>
                      </a:r>
                      <a:r>
                        <a:rPr lang="en-GB" sz="1400" dirty="0">
                          <a:effectLst/>
                        </a:rPr>
                        <a:t>  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67" marR="46367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Resource Details: </a:t>
                      </a:r>
                      <a:r>
                        <a:rPr lang="en-GB" sz="1400" dirty="0">
                          <a:effectLst/>
                        </a:rPr>
                        <a:t>One PowerPoint 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67" marR="4636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989990"/>
                  </a:ext>
                </a:extLst>
              </a:tr>
              <a:tr h="40160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Necessary prior learning to complete this: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None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67" marR="4636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What does it lead to next?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More detailed investigation of aspects of Anglo-Saxon Britain.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67" marR="4636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844485"/>
                  </a:ext>
                </a:extLst>
              </a:tr>
              <a:tr h="793011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Explanation: How should this resource be used?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Use the timeline on the slide as a link to explore each event. Each event has a separate page, with a few key points and some ideas to research.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This resource should then provide an overview of Anglo-Saxon Britain, leading on to further research, perhaps even a look in more detail at the Vikings.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67" marR="4636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827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370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500042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6. Hilda of Whitby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1285860"/>
            <a:ext cx="8429684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Hilda was head of a ‘double-monastery’ in Whitby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women could be independent and get an education in monasteries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in 663AD all the leaders of the churches in Britain met in</a:t>
            </a:r>
          </a:p>
          <a:p>
            <a:r>
              <a:rPr lang="en-GB" sz="2000" dirty="0">
                <a:latin typeface="Comic Sans MS" pitchFamily="66" charset="0"/>
              </a:rPr>
              <a:t>  Whitby to decide the best way to be a Christian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There were lots of disagreements, but Hilda smoothed it all over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when she died she was made a saint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58" y="3643314"/>
            <a:ext cx="8429684" cy="1938992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was a ‘double-monastery?’ Why was it unusual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 for a woman to be head of one?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can you find out about Hilda and her life?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did the meeting in Whitby decide?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64836" y="6024855"/>
            <a:ext cx="173625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428604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7. A monk writes a book.........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0" y="1285860"/>
            <a:ext cx="7951685" cy="16312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Bede joined the monastery at Jarrow when he was 7 years old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he wrote lots of books. The most famous was ‘</a:t>
            </a:r>
            <a:r>
              <a:rPr lang="en-GB" sz="2000" i="1" dirty="0">
                <a:latin typeface="Comic Sans MS" pitchFamily="66" charset="0"/>
              </a:rPr>
              <a:t>an Ecclesiastical</a:t>
            </a:r>
          </a:p>
          <a:p>
            <a:r>
              <a:rPr lang="en-GB" sz="2000" i="1" dirty="0">
                <a:latin typeface="Comic Sans MS" pitchFamily="66" charset="0"/>
              </a:rPr>
              <a:t>  History of the People of England’ </a:t>
            </a:r>
          </a:p>
          <a:p>
            <a:pPr>
              <a:buFont typeface="Arial" pitchFamily="34" charset="0"/>
              <a:buChar char="•"/>
            </a:pPr>
            <a:r>
              <a:rPr lang="en-GB" sz="2000" i="1" dirty="0">
                <a:latin typeface="Comic Sans MS" pitchFamily="66" charset="0"/>
              </a:rPr>
              <a:t> </a:t>
            </a:r>
            <a:r>
              <a:rPr lang="en-GB" sz="2000" dirty="0">
                <a:latin typeface="Comic Sans MS" pitchFamily="66" charset="0"/>
              </a:rPr>
              <a:t>kings and leaders across Europe asked his opinion and advice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some of his books are still in print today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3571876"/>
            <a:ext cx="8358246" cy="1938992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was life like in a monastery?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why did rich people give money and land to the Church?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why do we still remember Bede today?</a:t>
            </a:r>
          </a:p>
          <a:p>
            <a:pPr>
              <a:buFont typeface="Arial" pitchFamily="34" charset="0"/>
              <a:buChar char="•"/>
            </a:pPr>
            <a:endParaRPr lang="en-GB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6786578" y="6286520"/>
            <a:ext cx="178595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  <a:r>
              <a:rPr lang="en-GB" dirty="0">
                <a:hlinkClick r:id="rId2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500042"/>
            <a:ext cx="6643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8. King Offa of Mercia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1500174"/>
            <a:ext cx="8284273" cy="16312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Offa was king of Mercia from 757AD till he died in 796AD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he gradually extended Mercia’s control over England south of the</a:t>
            </a:r>
          </a:p>
          <a:p>
            <a:r>
              <a:rPr lang="en-GB" sz="2000" dirty="0">
                <a:latin typeface="Comic Sans MS" pitchFamily="66" charset="0"/>
              </a:rPr>
              <a:t>  Humber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he made Mercia the most powerful kingdom in England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he is most famous for Offa’s Dyke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58" y="3429000"/>
            <a:ext cx="8358246" cy="1938992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How did Offa become King of Mercia?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which other kingdoms did he take over?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why were the Welsh such a problem for Mercia?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how should we remember Offa?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43636" y="6215082"/>
            <a:ext cx="178595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428604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9. Raid on </a:t>
            </a:r>
            <a:r>
              <a:rPr lang="en-GB" sz="2800" dirty="0" err="1">
                <a:latin typeface="Comic Sans MS" pitchFamily="66" charset="0"/>
              </a:rPr>
              <a:t>Lindisfarne</a:t>
            </a:r>
            <a:r>
              <a:rPr lang="en-GB" sz="2800" dirty="0">
                <a:latin typeface="Comic Sans MS" pitchFamily="66" charset="0"/>
              </a:rPr>
              <a:t>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1285860"/>
            <a:ext cx="8427149" cy="16312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In 793 the Vikings raided the monastery at </a:t>
            </a:r>
            <a:r>
              <a:rPr lang="en-GB" sz="2000" dirty="0" err="1">
                <a:latin typeface="Comic Sans MS" pitchFamily="66" charset="0"/>
              </a:rPr>
              <a:t>Lindisfarne</a:t>
            </a:r>
            <a:r>
              <a:rPr lang="en-GB" sz="2000" dirty="0">
                <a:latin typeface="Comic Sans MS" pitchFamily="66" charset="0"/>
              </a:rPr>
              <a:t> in</a:t>
            </a:r>
          </a:p>
          <a:p>
            <a:r>
              <a:rPr lang="en-GB" sz="2000" dirty="0">
                <a:latin typeface="Comic Sans MS" pitchFamily="66" charset="0"/>
              </a:rPr>
              <a:t>  Northumbria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many more Viking raids followed over the next 50 years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priests were said to have  ended their services with the phrase,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‘Lord preserve us from the </a:t>
            </a:r>
            <a:r>
              <a:rPr lang="en-GB" sz="2000" dirty="0" err="1">
                <a:latin typeface="Comic Sans MS" pitchFamily="66" charset="0"/>
              </a:rPr>
              <a:t>Northmen</a:t>
            </a:r>
            <a:r>
              <a:rPr lang="en-GB" sz="2000" dirty="0">
                <a:latin typeface="Comic Sans MS" pitchFamily="66" charset="0"/>
              </a:rPr>
              <a:t>!’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282" y="3571876"/>
            <a:ext cx="8715436" cy="1569660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Where did the </a:t>
            </a:r>
            <a:r>
              <a:rPr lang="en-GB" sz="2400" dirty="0" err="1">
                <a:solidFill>
                  <a:srgbClr val="FF0000"/>
                </a:solidFill>
                <a:latin typeface="Comic Sans MS" pitchFamily="66" charset="0"/>
              </a:rPr>
              <a:t>Northmen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, or Vikings, come from?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Why were they raiding England?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How successful were they?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86512" y="6286520"/>
            <a:ext cx="1714512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428604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10. A Great Heathen Army!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1285860"/>
            <a:ext cx="8284273" cy="16312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in 865AD the Vikings changed tactics – they brought an army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instead of going home after each raid, the Great Heathen Army</a:t>
            </a:r>
          </a:p>
          <a:p>
            <a:r>
              <a:rPr lang="en-GB" sz="2000" dirty="0">
                <a:latin typeface="Comic Sans MS" pitchFamily="66" charset="0"/>
              </a:rPr>
              <a:t>  [as the Anglo-Saxons called it] stayed over-winter in England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quickly, the Vikings conquered large parts of Anglo-Saxon land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by 878AD only Wessex was still controlled by the Anglo-Saxons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3643314"/>
            <a:ext cx="8643998" cy="1200329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where did the Vikings spend their first winter in England?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why were the Vikings so difficult to defeat?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72198" y="6000768"/>
            <a:ext cx="1714512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500042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11. Alfred Burns the Cakes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282" y="1071546"/>
            <a:ext cx="8427149" cy="224676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in 878AD Alfred, the King of Wessex, was defeated at </a:t>
            </a:r>
            <a:r>
              <a:rPr lang="en-GB" sz="2000" dirty="0" err="1">
                <a:latin typeface="Comic Sans MS" pitchFamily="66" charset="0"/>
              </a:rPr>
              <a:t>Chippenham</a:t>
            </a:r>
            <a:endParaRPr lang="en-GB" sz="20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he was forced to retreat into the marshes of Somerset with only a</a:t>
            </a:r>
          </a:p>
          <a:p>
            <a:r>
              <a:rPr lang="en-GB" sz="2000" dirty="0">
                <a:latin typeface="Comic Sans MS" pitchFamily="66" charset="0"/>
              </a:rPr>
              <a:t>  few remaining supporters. It looked like the Vikings had won!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whilst hiding, Alfred is said to have burned the cakes he was meant </a:t>
            </a:r>
          </a:p>
          <a:p>
            <a:r>
              <a:rPr lang="en-GB" sz="2000" dirty="0">
                <a:latin typeface="Comic Sans MS" pitchFamily="66" charset="0"/>
              </a:rPr>
              <a:t>  to be looking after while they cooked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finally, Alfred rebuilt his army and defeated the Vikings. Wessex </a:t>
            </a:r>
          </a:p>
          <a:p>
            <a:r>
              <a:rPr lang="en-GB" sz="2000" dirty="0">
                <a:latin typeface="Comic Sans MS" pitchFamily="66" charset="0"/>
              </a:rPr>
              <a:t>  was safe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26" y="3571876"/>
            <a:ext cx="8358278" cy="1938992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read the story of Alfred and the cakes. It was written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much later. What is it meant to tell people about King 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Alfred?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what happened at the Battle of </a:t>
            </a:r>
            <a:r>
              <a:rPr lang="en-GB" sz="2400" dirty="0" err="1">
                <a:solidFill>
                  <a:srgbClr val="FF0000"/>
                </a:solidFill>
                <a:latin typeface="Comic Sans MS" pitchFamily="66" charset="0"/>
              </a:rPr>
              <a:t>Edington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72264" y="5929330"/>
            <a:ext cx="1857388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571480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12. King Alfred – the Great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844" y="1500174"/>
            <a:ext cx="8858312" cy="16312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King Alfred is the only Anglo-Saxon king to be called ‘Great’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he kept Wessex independent, and gradually extended the area he ruled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he improved the laws of his country, making them fairer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he made the Church more important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he translated books from Latin into English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3500438"/>
            <a:ext cx="8501122" cy="1569660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happened to Alfred’s four elder brothers?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was the </a:t>
            </a:r>
            <a:r>
              <a:rPr lang="en-GB" sz="2400" b="1" i="1" dirty="0">
                <a:solidFill>
                  <a:srgbClr val="FF0000"/>
                </a:solidFill>
                <a:latin typeface="Comic Sans MS" pitchFamily="66" charset="0"/>
              </a:rPr>
              <a:t>best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thing Alfred did?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does he deserve to be called ‘the Great?’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43702" y="6143644"/>
            <a:ext cx="178595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85728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13. Split!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34" y="1071546"/>
            <a:ext cx="8212835" cy="224676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by treaty in 886AD, England was split into two, between Wessex</a:t>
            </a:r>
          </a:p>
          <a:p>
            <a:r>
              <a:rPr lang="en-GB" sz="2000" dirty="0">
                <a:latin typeface="Comic Sans MS" pitchFamily="66" charset="0"/>
              </a:rPr>
              <a:t>  in the west and the </a:t>
            </a:r>
            <a:r>
              <a:rPr lang="en-GB" sz="2000" dirty="0" err="1">
                <a:latin typeface="Comic Sans MS" pitchFamily="66" charset="0"/>
              </a:rPr>
              <a:t>Danelaw</a:t>
            </a:r>
            <a:r>
              <a:rPr lang="en-GB" sz="2000" dirty="0">
                <a:latin typeface="Comic Sans MS" pitchFamily="66" charset="0"/>
              </a:rPr>
              <a:t>, run by the Vikings, in the East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some Vikings continued to attack Wessex, but were defeated by</a:t>
            </a:r>
          </a:p>
          <a:p>
            <a:r>
              <a:rPr lang="en-GB" sz="2000" dirty="0">
                <a:latin typeface="Comic Sans MS" pitchFamily="66" charset="0"/>
              </a:rPr>
              <a:t>  Alfred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in effect, England became two separate countries. There were </a:t>
            </a:r>
          </a:p>
          <a:p>
            <a:r>
              <a:rPr lang="en-GB" sz="2000" dirty="0">
                <a:latin typeface="Comic Sans MS" pitchFamily="66" charset="0"/>
              </a:rPr>
              <a:t>  two capital cities, Winchester and York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it was truce, rather than a peace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34" y="3857628"/>
            <a:ext cx="8143932" cy="1569660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was life like in the </a:t>
            </a:r>
            <a:r>
              <a:rPr lang="en-GB" sz="2400" dirty="0" err="1">
                <a:solidFill>
                  <a:srgbClr val="FF0000"/>
                </a:solidFill>
                <a:latin typeface="Comic Sans MS" pitchFamily="66" charset="0"/>
              </a:rPr>
              <a:t>Danelaw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? Was it similar to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 Wessex, or different?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why did Alfred agree to split England in two?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00826" y="5929330"/>
            <a:ext cx="1857388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285728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14. The Lady of the </a:t>
            </a:r>
            <a:r>
              <a:rPr lang="en-GB" sz="2800" dirty="0" err="1">
                <a:latin typeface="Comic Sans MS" pitchFamily="66" charset="0"/>
              </a:rPr>
              <a:t>Mercians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857232"/>
            <a:ext cx="8501122" cy="255454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err="1">
                <a:latin typeface="Comic Sans MS" pitchFamily="66" charset="0"/>
              </a:rPr>
              <a:t>Aethelfleda</a:t>
            </a:r>
            <a:r>
              <a:rPr lang="en-GB" sz="2000" dirty="0">
                <a:latin typeface="Comic Sans MS" pitchFamily="66" charset="0"/>
              </a:rPr>
              <a:t> was the daughter of King Alfred. She married the king</a:t>
            </a:r>
          </a:p>
          <a:p>
            <a:r>
              <a:rPr lang="en-GB" sz="2000" dirty="0">
                <a:latin typeface="Comic Sans MS" pitchFamily="66" charset="0"/>
              </a:rPr>
              <a:t>  of Mercia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when he died she became ruler of Mercia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gradually, between 911AD and her death in 920AD she expanded </a:t>
            </a:r>
          </a:p>
          <a:p>
            <a:r>
              <a:rPr lang="en-GB" sz="2000" dirty="0">
                <a:latin typeface="Comic Sans MS" pitchFamily="66" charset="0"/>
              </a:rPr>
              <a:t>  Mercia and defeated many Viking settlements.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often, towns would surrender to her as her armies approached, such</a:t>
            </a:r>
          </a:p>
          <a:p>
            <a:r>
              <a:rPr lang="en-GB" sz="2000" dirty="0">
                <a:latin typeface="Comic Sans MS" pitchFamily="66" charset="0"/>
              </a:rPr>
              <a:t>  was her reputation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some historians say she is the </a:t>
            </a:r>
            <a:r>
              <a:rPr lang="en-GB" sz="2000" b="1" i="1" dirty="0">
                <a:latin typeface="Comic Sans MS" pitchFamily="66" charset="0"/>
              </a:rPr>
              <a:t>only</a:t>
            </a:r>
            <a:r>
              <a:rPr lang="en-GB" sz="2000" dirty="0">
                <a:latin typeface="Comic Sans MS" pitchFamily="66" charset="0"/>
              </a:rPr>
              <a:t> example of a female Saxon ruler!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3786190"/>
            <a:ext cx="8501122" cy="1938992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which Viking settlements did </a:t>
            </a:r>
            <a:r>
              <a:rPr lang="en-GB" sz="2400" dirty="0" err="1">
                <a:solidFill>
                  <a:srgbClr val="FF0000"/>
                </a:solidFill>
                <a:latin typeface="Comic Sans MS" pitchFamily="66" charset="0"/>
              </a:rPr>
              <a:t>Aethelfleda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take over?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why was she so successful?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were ‘burghs?’ Why did </a:t>
            </a:r>
            <a:r>
              <a:rPr lang="en-GB" sz="2400" dirty="0" err="1">
                <a:solidFill>
                  <a:srgbClr val="FF0000"/>
                </a:solidFill>
                <a:latin typeface="Comic Sans MS" pitchFamily="66" charset="0"/>
              </a:rPr>
              <a:t>Aethelfleda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build them?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why should we remember </a:t>
            </a:r>
            <a:r>
              <a:rPr lang="en-GB" sz="2400" dirty="0" err="1">
                <a:solidFill>
                  <a:srgbClr val="FF0000"/>
                </a:solidFill>
                <a:latin typeface="Comic Sans MS" pitchFamily="66" charset="0"/>
              </a:rPr>
              <a:t>Aethelfleda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? 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6643702" y="6143644"/>
            <a:ext cx="178595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357166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15. A King of all England.......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34" y="1000108"/>
            <a:ext cx="7495920" cy="16312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 </a:t>
            </a:r>
            <a:r>
              <a:rPr lang="en-GB" sz="2000" dirty="0" err="1">
                <a:latin typeface="Comic Sans MS" pitchFamily="66" charset="0"/>
              </a:rPr>
              <a:t>Aethelstan</a:t>
            </a:r>
            <a:r>
              <a:rPr lang="en-GB" sz="2000" dirty="0">
                <a:latin typeface="Comic Sans MS" pitchFamily="66" charset="0"/>
              </a:rPr>
              <a:t> was King Alfred’s grandson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 he is said to have never lost a battle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 by 937AD he ruled the whole of England – he was the first</a:t>
            </a:r>
          </a:p>
          <a:p>
            <a:r>
              <a:rPr lang="en-GB" sz="2000" dirty="0">
                <a:latin typeface="Comic Sans MS" pitchFamily="66" charset="0"/>
              </a:rPr>
              <a:t>   King of England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 he married each of his sisters to different kings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2928934"/>
            <a:ext cx="8143932" cy="2677656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how did </a:t>
            </a:r>
            <a:r>
              <a:rPr lang="en-GB" sz="2400" dirty="0" err="1">
                <a:solidFill>
                  <a:srgbClr val="FF0000"/>
                </a:solidFill>
                <a:latin typeface="Comic Sans MS" pitchFamily="66" charset="0"/>
              </a:rPr>
              <a:t>Aethelstan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make towns and trade more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 important in England?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who was more important in unifying England; Alfred, 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 </a:t>
            </a:r>
            <a:r>
              <a:rPr lang="en-GB" sz="2400" dirty="0" err="1">
                <a:solidFill>
                  <a:srgbClr val="FF0000"/>
                </a:solidFill>
                <a:latin typeface="Comic Sans MS" pitchFamily="66" charset="0"/>
              </a:rPr>
              <a:t>Aethelfleda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or </a:t>
            </a:r>
            <a:r>
              <a:rPr lang="en-GB" sz="2400" dirty="0" err="1">
                <a:solidFill>
                  <a:srgbClr val="FF0000"/>
                </a:solidFill>
                <a:latin typeface="Comic Sans MS" pitchFamily="66" charset="0"/>
              </a:rPr>
              <a:t>Aethelstan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is it right to say that </a:t>
            </a:r>
            <a:r>
              <a:rPr lang="en-GB" sz="2400" dirty="0" err="1">
                <a:solidFill>
                  <a:srgbClr val="FF0000"/>
                </a:solidFill>
                <a:latin typeface="Comic Sans MS" pitchFamily="66" charset="0"/>
              </a:rPr>
              <a:t>Aethelstan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was the first king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 of England?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388" y="6143644"/>
            <a:ext cx="1714512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785794"/>
            <a:ext cx="3571900" cy="95410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Finding out about the Anglo-Saxons</a:t>
            </a:r>
          </a:p>
        </p:txBody>
      </p:sp>
      <p:pic>
        <p:nvPicPr>
          <p:cNvPr id="28674" name="Picture 2" descr="File:British kingdoms c 800.s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3536" y="571480"/>
            <a:ext cx="3350430" cy="593759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00298" y="5857892"/>
            <a:ext cx="271464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The seven kingdoms of Anglo-Saxon England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85728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16. Massacre!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844" y="1000108"/>
            <a:ext cx="8786874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the Vikings began to attack England again from 991AD.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the king decided to pay </a:t>
            </a:r>
            <a:r>
              <a:rPr lang="en-GB" sz="2000" dirty="0" err="1">
                <a:latin typeface="Comic Sans MS" pitchFamily="66" charset="0"/>
              </a:rPr>
              <a:t>Danegeld</a:t>
            </a:r>
            <a:r>
              <a:rPr lang="en-GB" sz="2000" dirty="0">
                <a:latin typeface="Comic Sans MS" pitchFamily="66" charset="0"/>
              </a:rPr>
              <a:t> – money – to the Vikings to go home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the Vikings kept coming back for more money!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to solve the problem, King Ethelred decided to kill all the Vikings in</a:t>
            </a:r>
          </a:p>
          <a:p>
            <a:r>
              <a:rPr lang="en-GB" sz="2000" dirty="0">
                <a:latin typeface="Comic Sans MS" pitchFamily="66" charset="0"/>
              </a:rPr>
              <a:t>  England on one day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this is known as ‘St Brice’s Day Massacre.’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58" y="3286124"/>
            <a:ext cx="8572560" cy="1569660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how much was paid in </a:t>
            </a:r>
            <a:r>
              <a:rPr lang="en-GB" sz="2400" dirty="0" err="1">
                <a:solidFill>
                  <a:srgbClr val="FF0000"/>
                </a:solidFill>
                <a:latin typeface="Comic Sans MS" pitchFamily="66" charset="0"/>
              </a:rPr>
              <a:t>Danegeld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happened on St Brice’s Day?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how did the Vikings react?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15140" y="6215082"/>
            <a:ext cx="1714512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571480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17. The Flying Monk.....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20" y="1428736"/>
            <a:ext cx="8429684" cy="132343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around 1005AD Elmer, a monk at </a:t>
            </a:r>
            <a:r>
              <a:rPr lang="en-GB" sz="2000" dirty="0" err="1">
                <a:latin typeface="Comic Sans MS" pitchFamily="66" charset="0"/>
              </a:rPr>
              <a:t>Malmesbury</a:t>
            </a:r>
            <a:r>
              <a:rPr lang="en-GB" sz="2000" dirty="0">
                <a:latin typeface="Comic Sans MS" pitchFamily="66" charset="0"/>
              </a:rPr>
              <a:t> Abbey, tried to fly</a:t>
            </a:r>
          </a:p>
          <a:p>
            <a:r>
              <a:rPr lang="en-GB" sz="2000" dirty="0">
                <a:latin typeface="Comic Sans MS" pitchFamily="66" charset="0"/>
              </a:rPr>
              <a:t>  from the top of the tower of the church 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he made himself some wings, like </a:t>
            </a:r>
            <a:r>
              <a:rPr lang="en-GB" sz="2000" dirty="0" err="1">
                <a:latin typeface="Comic Sans MS" pitchFamily="66" charset="0"/>
              </a:rPr>
              <a:t>Icarus</a:t>
            </a:r>
            <a:endParaRPr lang="en-GB" sz="20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he broke both his legs, but survived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58" y="3143248"/>
            <a:ext cx="8143932" cy="2308324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read the story of Elmer the monk. What does it tell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us about learning in monasteries in the C11th?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where had Elmer got the idea from?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Some historians call this period the ‘Dark Ages.’ Do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you agree?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388" y="6143644"/>
            <a:ext cx="178595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500042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18. King Cnut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282" y="1214422"/>
            <a:ext cx="8572560" cy="16312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after the St Brice’s Day massacre Viking armies attacked England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first </a:t>
            </a:r>
            <a:r>
              <a:rPr lang="en-GB" sz="2000" dirty="0" err="1">
                <a:latin typeface="Comic Sans MS" pitchFamily="66" charset="0"/>
              </a:rPr>
              <a:t>Sweyn</a:t>
            </a:r>
            <a:r>
              <a:rPr lang="en-GB" sz="2000" dirty="0">
                <a:latin typeface="Comic Sans MS" pitchFamily="66" charset="0"/>
              </a:rPr>
              <a:t>, then Cnut, became Viking kings of England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Cnut was king of England, Norway, Denmark and parts of Sweden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he brought peace and prosperity to England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000" dirty="0">
                <a:latin typeface="Comic Sans MS" pitchFamily="66" charset="0"/>
              </a:rPr>
              <a:t>220 years after the first Viking raid, England had a Viking king!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3143248"/>
            <a:ext cx="8429684" cy="2308324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Read the story of Cnut and the waves. Like Alfred 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and the cakes, it is probably not true. What is it meant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to tell us about how good a king Cnut was?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what was Cnut’s greatest achievement?</a:t>
            </a:r>
          </a:p>
          <a:p>
            <a:pPr>
              <a:buFont typeface="Arial" pitchFamily="34" charset="0"/>
              <a:buChar char="•"/>
            </a:pPr>
            <a:endParaRPr lang="en-GB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6072198" y="5929330"/>
            <a:ext cx="1857388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785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19. Harold – the most powerful man in England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20" y="1214422"/>
            <a:ext cx="8355711" cy="16312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when both of Cnut’s sons died, a Saxon, Edward the Confessor, </a:t>
            </a:r>
          </a:p>
          <a:p>
            <a:r>
              <a:rPr lang="en-GB" sz="2000" dirty="0">
                <a:latin typeface="Comic Sans MS" pitchFamily="66" charset="0"/>
              </a:rPr>
              <a:t>  became king of England in 1042AD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he was very religious. His earls became very powerful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Harold </a:t>
            </a:r>
            <a:r>
              <a:rPr lang="en-GB" sz="2000" dirty="0" err="1">
                <a:latin typeface="Comic Sans MS" pitchFamily="66" charset="0"/>
              </a:rPr>
              <a:t>Godwinson</a:t>
            </a:r>
            <a:r>
              <a:rPr lang="en-GB" sz="2000" dirty="0">
                <a:latin typeface="Comic Sans MS" pitchFamily="66" charset="0"/>
              </a:rPr>
              <a:t>, Earl of Wessex, became the most important. He</a:t>
            </a:r>
          </a:p>
          <a:p>
            <a:r>
              <a:rPr lang="en-GB" sz="2000" dirty="0">
                <a:latin typeface="Comic Sans MS" pitchFamily="66" charset="0"/>
              </a:rPr>
              <a:t>  led the army and made most of the decisions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58" y="3214686"/>
            <a:ext cx="8501122" cy="1938992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was Harold popular with the other Saxons?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why did Harold become king in January 1066? [1066 was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the Year of Three Kings!]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part did </a:t>
            </a:r>
            <a:r>
              <a:rPr lang="en-GB" sz="2400" dirty="0" err="1">
                <a:solidFill>
                  <a:srgbClr val="FF0000"/>
                </a:solidFill>
                <a:latin typeface="Comic Sans MS" pitchFamily="66" charset="0"/>
              </a:rPr>
              <a:t>Tostig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play in events of 1066?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57884" y="5929330"/>
            <a:ext cx="1714512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357166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20. William the Conqueror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20" y="1071546"/>
            <a:ext cx="8501121" cy="255454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two other people thought they should be king of England – the Viking</a:t>
            </a:r>
          </a:p>
          <a:p>
            <a:r>
              <a:rPr lang="en-GB" sz="2000" dirty="0">
                <a:latin typeface="Comic Sans MS" pitchFamily="66" charset="0"/>
              </a:rPr>
              <a:t>  </a:t>
            </a:r>
            <a:r>
              <a:rPr lang="en-GB" sz="2000" dirty="0" err="1">
                <a:latin typeface="Comic Sans MS" pitchFamily="66" charset="0"/>
              </a:rPr>
              <a:t>Harald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err="1">
                <a:latin typeface="Comic Sans MS" pitchFamily="66" charset="0"/>
              </a:rPr>
              <a:t>Hardraada</a:t>
            </a:r>
            <a:r>
              <a:rPr lang="en-GB" sz="2000" dirty="0">
                <a:latin typeface="Comic Sans MS" pitchFamily="66" charset="0"/>
              </a:rPr>
              <a:t>, and William of Normandy 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King Harold would have to fight them both to keep his throne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in September, Harold beat </a:t>
            </a:r>
            <a:r>
              <a:rPr lang="en-GB" sz="2000" dirty="0" err="1">
                <a:latin typeface="Comic Sans MS" pitchFamily="66" charset="0"/>
              </a:rPr>
              <a:t>Harald</a:t>
            </a:r>
            <a:r>
              <a:rPr lang="en-GB" sz="2000" dirty="0">
                <a:latin typeface="Comic Sans MS" pitchFamily="66" charset="0"/>
              </a:rPr>
              <a:t> in Yorkshire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he then had to race south to face William who landed in Sussex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At the Battle of Hastings Harold was killed. William headed to</a:t>
            </a:r>
          </a:p>
          <a:p>
            <a:r>
              <a:rPr lang="en-GB" sz="2000" dirty="0">
                <a:latin typeface="Comic Sans MS" pitchFamily="66" charset="0"/>
              </a:rPr>
              <a:t>  London and, on December 25</a:t>
            </a:r>
            <a:r>
              <a:rPr lang="en-GB" sz="2000" baseline="30000" dirty="0">
                <a:latin typeface="Comic Sans MS" pitchFamily="66" charset="0"/>
              </a:rPr>
              <a:t>th</a:t>
            </a:r>
            <a:r>
              <a:rPr lang="en-GB" sz="2000" dirty="0">
                <a:latin typeface="Comic Sans MS" pitchFamily="66" charset="0"/>
              </a:rPr>
              <a:t> 1066, was crowned King of England.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Anglo-Saxon England was no more............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58" y="4000504"/>
            <a:ext cx="8501122" cy="1569660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who had the strongest claim to be King of England?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was Harold unlucky in 1066?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why did William win?-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6286512" y="6143644"/>
            <a:ext cx="1714512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57752" y="5000636"/>
            <a:ext cx="3182238" cy="391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sue.alf@btopenworld.com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14290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Key Questions to think about...........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8596" y="714356"/>
            <a:ext cx="8428768" cy="193899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how do we know about Anglo-Saxon England?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what was the greatest achievement of the Anglo-Saxons?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does Anglo-Saxon England deserve to be known as ‘the Dark Ages?’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did Anglo-Saxons and Vikings manage to coexist peacefully?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was England a wealthy country in the 11</a:t>
            </a:r>
            <a:r>
              <a:rPr lang="en-GB" sz="2000" baseline="30000" dirty="0">
                <a:latin typeface="Comic Sans MS" pitchFamily="66" charset="0"/>
              </a:rPr>
              <a:t>th</a:t>
            </a:r>
            <a:r>
              <a:rPr lang="en-GB" sz="2000" dirty="0">
                <a:latin typeface="Comic Sans MS" pitchFamily="66" charset="0"/>
              </a:rPr>
              <a:t> Century?</a:t>
            </a:r>
          </a:p>
          <a:p>
            <a:pPr>
              <a:buFont typeface="Arial" pitchFamily="34" charset="0"/>
              <a:buChar char="•"/>
            </a:pPr>
            <a:endParaRPr lang="en-GB" sz="20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3000372"/>
            <a:ext cx="878687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A couple of websites </a:t>
            </a:r>
            <a:r>
              <a:rPr lang="en-GB" sz="2400">
                <a:latin typeface="Comic Sans MS" pitchFamily="66" charset="0"/>
              </a:rPr>
              <a:t>to help get </a:t>
            </a:r>
            <a:r>
              <a:rPr lang="en-GB" sz="2400" dirty="0">
                <a:latin typeface="Comic Sans MS" pitchFamily="66" charset="0"/>
              </a:rPr>
              <a:t>you started.............</a:t>
            </a:r>
          </a:p>
          <a:p>
            <a:endParaRPr lang="en-GB" sz="24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BBC </a:t>
            </a:r>
            <a:r>
              <a:rPr lang="en-GB" sz="2000" dirty="0" err="1">
                <a:latin typeface="Comic Sans MS" pitchFamily="66" charset="0"/>
              </a:rPr>
              <a:t>Bitesize</a:t>
            </a:r>
            <a:r>
              <a:rPr lang="en-GB" sz="2000" dirty="0">
                <a:latin typeface="Comic Sans MS" pitchFamily="66" charset="0"/>
              </a:rPr>
              <a:t> :Anglo-Saxons: </a:t>
            </a:r>
            <a:r>
              <a:rPr lang="en-GB" sz="2000" dirty="0">
                <a:latin typeface="Comic Sans MS" pitchFamily="66" charset="0"/>
                <a:hlinkClick r:id="rId2"/>
              </a:rPr>
              <a:t>www.bbc.co.uk/bitesize/topics/zxsbcdm</a:t>
            </a:r>
            <a:endParaRPr lang="en-GB" sz="20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GB" sz="20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History Extra: Anglo-Saxons: </a:t>
            </a:r>
          </a:p>
          <a:p>
            <a:r>
              <a:rPr lang="en-GB" sz="2000" dirty="0">
                <a:latin typeface="Comic Sans MS" pitchFamily="66" charset="0"/>
                <a:hlinkClick r:id="rId3"/>
              </a:rPr>
              <a:t>www.historyextra.com/period/anglo-saxon/facts-anglo-saxons-dates/</a:t>
            </a:r>
            <a:endParaRPr lang="en-GB" sz="20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GB" sz="20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National Geographic Kids: </a:t>
            </a:r>
            <a:r>
              <a:rPr lang="en-GB" sz="2000" dirty="0">
                <a:latin typeface="Comic Sans MS" pitchFamily="66" charset="0"/>
                <a:hlinkClick r:id="rId4"/>
              </a:rPr>
              <a:t>www.natgeokids.com/uk/discover/history/general-history/anglo-saxons/</a:t>
            </a:r>
            <a:endParaRPr lang="en-GB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3" y="571480"/>
            <a:ext cx="6390511" cy="5232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Finding out about the Anglo-Saxons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57158" y="2500306"/>
            <a:ext cx="8786842" cy="730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5720" y="3000372"/>
            <a:ext cx="714380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400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393671" y="2749545"/>
            <a:ext cx="499272" cy="7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215338" y="3071810"/>
            <a:ext cx="714380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1066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 flipH="1" flipV="1">
            <a:off x="8394727" y="2820983"/>
            <a:ext cx="50006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500034" y="1571612"/>
            <a:ext cx="428596" cy="461665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1</a:t>
            </a:r>
          </a:p>
        </p:txBody>
      </p:sp>
      <p:sp>
        <p:nvSpPr>
          <p:cNvPr id="14" name="TextBox 13">
            <a:hlinkClick r:id="rId4" action="ppaction://hlinksldjump"/>
          </p:cNvPr>
          <p:cNvSpPr txBox="1"/>
          <p:nvPr/>
        </p:nvSpPr>
        <p:spPr>
          <a:xfrm>
            <a:off x="1071538" y="2928934"/>
            <a:ext cx="428628" cy="461665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2</a:t>
            </a:r>
          </a:p>
        </p:txBody>
      </p:sp>
      <p:sp>
        <p:nvSpPr>
          <p:cNvPr id="15" name="TextBox 14">
            <a:hlinkClick r:id="rId5" action="ppaction://hlinksldjump"/>
          </p:cNvPr>
          <p:cNvSpPr txBox="1"/>
          <p:nvPr/>
        </p:nvSpPr>
        <p:spPr>
          <a:xfrm>
            <a:off x="1357290" y="1571612"/>
            <a:ext cx="479445" cy="461665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71670" y="1643050"/>
            <a:ext cx="480231" cy="461665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  <a:hlinkClick r:id="rId6" action="ppaction://hlinksldjump"/>
              </a:rPr>
              <a:t>4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18" name="TextBox 17">
            <a:hlinkClick r:id="rId7" action="ppaction://hlinksldjump"/>
          </p:cNvPr>
          <p:cNvSpPr txBox="1"/>
          <p:nvPr/>
        </p:nvSpPr>
        <p:spPr>
          <a:xfrm>
            <a:off x="2260661" y="3190302"/>
            <a:ext cx="530091" cy="461665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86050" y="3857628"/>
            <a:ext cx="479445" cy="461665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  <a:hlinkClick r:id="rId8" action="ppaction://hlinksldjump"/>
              </a:rPr>
              <a:t>6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57554" y="3214686"/>
            <a:ext cx="479445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  <a:hlinkClick r:id="rId9" action="ppaction://hlinksldjump"/>
              </a:rPr>
              <a:t>7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43306" y="1643050"/>
            <a:ext cx="480231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  <a:hlinkClick r:id="rId10" action="ppaction://hlinksldjump"/>
              </a:rPr>
              <a:t>8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57686" y="1643050"/>
            <a:ext cx="479445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  <a:hlinkClick r:id="rId11" action="ppaction://hlinksldjump"/>
              </a:rPr>
              <a:t>9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0800000" flipV="1">
            <a:off x="4286248" y="3830964"/>
            <a:ext cx="579677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  <a:hlinkClick r:id="rId12" action="ppaction://hlinksldjump"/>
              </a:rPr>
              <a:t>10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86380" y="3643314"/>
            <a:ext cx="479445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  <a:hlinkClick r:id="rId13" action="ppaction://hlinksldjump"/>
              </a:rPr>
              <a:t>11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57884" y="4786322"/>
            <a:ext cx="579677" cy="461665"/>
          </a:xfrm>
          <a:prstGeom prst="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  <a:hlinkClick r:id="rId14" action="ppaction://hlinksldjump"/>
              </a:rPr>
              <a:t>12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57818" y="1714488"/>
            <a:ext cx="579677" cy="461665"/>
          </a:xfrm>
          <a:prstGeom prst="rect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  <a:hlinkClick r:id="rId15" action="ppaction://hlinksldjump"/>
              </a:rPr>
              <a:t>13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00826" y="1357298"/>
            <a:ext cx="579677" cy="417037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110" dirty="0">
                <a:latin typeface="Comic Sans MS" pitchFamily="66" charset="0"/>
                <a:hlinkClick r:id="rId16" action="ppaction://hlinksldjump"/>
              </a:rPr>
              <a:t>14</a:t>
            </a:r>
            <a:endParaRPr lang="en-GB" sz="2110" dirty="0">
              <a:latin typeface="Comic Sans MS" pitchFamily="66" charset="0"/>
            </a:endParaRPr>
          </a:p>
        </p:txBody>
      </p:sp>
      <p:sp>
        <p:nvSpPr>
          <p:cNvPr id="29" name="TextBox 28">
            <a:hlinkClick r:id="rId17" action="ppaction://hlinksldjump"/>
          </p:cNvPr>
          <p:cNvSpPr txBox="1"/>
          <p:nvPr/>
        </p:nvSpPr>
        <p:spPr>
          <a:xfrm>
            <a:off x="6072198" y="2857496"/>
            <a:ext cx="579677" cy="417037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110" dirty="0">
                <a:latin typeface="Comic Sans MS" pitchFamily="66" charset="0"/>
                <a:hlinkClick r:id="rId17" action="ppaction://hlinksldjump"/>
              </a:rPr>
              <a:t>15</a:t>
            </a:r>
            <a:endParaRPr lang="en-GB" sz="2110" dirty="0"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43702" y="4214818"/>
            <a:ext cx="604033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  <a:hlinkClick r:id="rId18" action="ppaction://hlinksldjump"/>
              </a:rPr>
              <a:t>16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00958" y="1785926"/>
            <a:ext cx="592851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  <a:hlinkClick r:id="rId19" action="ppaction://hlinksldjump"/>
              </a:rPr>
              <a:t>17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572396" y="3500438"/>
            <a:ext cx="546553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  <a:hlinkClick r:id="rId20" action="ppaction://hlinksldjump"/>
              </a:rPr>
              <a:t>18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072462" y="4786322"/>
            <a:ext cx="555773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  <a:hlinkClick r:id="rId21" action="ppaction://hlinksldjump"/>
              </a:rPr>
              <a:t>19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43900" y="1142984"/>
            <a:ext cx="579677" cy="47340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  <a:hlinkClick r:id="rId22" action="ppaction://hlinksldjump"/>
              </a:rPr>
              <a:t>20</a:t>
            </a:r>
            <a:endParaRPr lang="en-GB" sz="2400" dirty="0">
              <a:latin typeface="Comic Sans MS" pitchFamily="66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rot="16200000" flipH="1">
            <a:off x="413295" y="2158417"/>
            <a:ext cx="599740" cy="140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4" idx="0"/>
          </p:cNvCxnSpPr>
          <p:nvPr/>
        </p:nvCxnSpPr>
        <p:spPr>
          <a:xfrm rot="16200000" flipV="1">
            <a:off x="892943" y="2536025"/>
            <a:ext cx="42862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1250927" y="2178041"/>
            <a:ext cx="500066" cy="144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6" idx="2"/>
          </p:cNvCxnSpPr>
          <p:nvPr/>
        </p:nvCxnSpPr>
        <p:spPr>
          <a:xfrm rot="5400000">
            <a:off x="1886775" y="2075296"/>
            <a:ext cx="395593" cy="454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V="1">
            <a:off x="2000232" y="2571744"/>
            <a:ext cx="714380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 flipV="1">
            <a:off x="2214546" y="2857496"/>
            <a:ext cx="1285884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0" idx="0"/>
          </p:cNvCxnSpPr>
          <p:nvPr/>
        </p:nvCxnSpPr>
        <p:spPr>
          <a:xfrm rot="16200000" flipV="1">
            <a:off x="3155945" y="2773353"/>
            <a:ext cx="642942" cy="239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3394067" y="2250273"/>
            <a:ext cx="499272" cy="143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 flipV="1">
            <a:off x="3786184" y="2143115"/>
            <a:ext cx="642941" cy="395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 flipH="1" flipV="1">
            <a:off x="4214810" y="3071810"/>
            <a:ext cx="128588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6200000" flipV="1">
            <a:off x="4786314" y="2928934"/>
            <a:ext cx="107157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6200000" flipV="1">
            <a:off x="4536281" y="3107529"/>
            <a:ext cx="2286016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27" idx="2"/>
          </p:cNvCxnSpPr>
          <p:nvPr/>
        </p:nvCxnSpPr>
        <p:spPr>
          <a:xfrm rot="5400000">
            <a:off x="5233505" y="2157591"/>
            <a:ext cx="395591" cy="432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8" idx="2"/>
          </p:cNvCxnSpPr>
          <p:nvPr/>
        </p:nvCxnSpPr>
        <p:spPr>
          <a:xfrm rot="5400000">
            <a:off x="5961290" y="1742368"/>
            <a:ext cx="797409" cy="861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9" idx="0"/>
          </p:cNvCxnSpPr>
          <p:nvPr/>
        </p:nvCxnSpPr>
        <p:spPr>
          <a:xfrm rot="16200000" flipV="1">
            <a:off x="6181399" y="2676857"/>
            <a:ext cx="285752" cy="75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31" idx="2"/>
          </p:cNvCxnSpPr>
          <p:nvPr/>
        </p:nvCxnSpPr>
        <p:spPr>
          <a:xfrm rot="16200000" flipH="1">
            <a:off x="7844284" y="2200691"/>
            <a:ext cx="324155" cy="4179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 flipH="1" flipV="1">
            <a:off x="7572396" y="2714620"/>
            <a:ext cx="928694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33" idx="0"/>
          </p:cNvCxnSpPr>
          <p:nvPr/>
        </p:nvCxnSpPr>
        <p:spPr>
          <a:xfrm rot="5400000" flipH="1" flipV="1">
            <a:off x="7318431" y="3603662"/>
            <a:ext cx="2214578" cy="1507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6200000" flipH="1">
            <a:off x="8144694" y="2072472"/>
            <a:ext cx="927900" cy="70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85786" y="5572140"/>
            <a:ext cx="4786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>
                <a:latin typeface="Comic Sans MS" pitchFamily="66" charset="0"/>
              </a:rPr>
              <a:t>Click on each number to explore one aspect of Anglo-Saxon England</a:t>
            </a:r>
          </a:p>
        </p:txBody>
      </p:sp>
      <p:cxnSp>
        <p:nvCxnSpPr>
          <p:cNvPr id="53" name="Straight Connector 52"/>
          <p:cNvCxnSpPr/>
          <p:nvPr/>
        </p:nvCxnSpPr>
        <p:spPr>
          <a:xfrm rot="5400000" flipH="1" flipV="1">
            <a:off x="8786842" y="3857628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30" idx="0"/>
          </p:cNvCxnSpPr>
          <p:nvPr/>
        </p:nvCxnSpPr>
        <p:spPr>
          <a:xfrm rot="5400000" flipH="1" flipV="1">
            <a:off x="6758991" y="2758472"/>
            <a:ext cx="1643074" cy="1269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785794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1. Romans Go Home!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282" y="1785926"/>
            <a:ext cx="8501122" cy="132343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‘</a:t>
            </a:r>
            <a:r>
              <a:rPr lang="en-GB" sz="2000" dirty="0" err="1">
                <a:latin typeface="Comic Sans MS" pitchFamily="66" charset="0"/>
              </a:rPr>
              <a:t>Brittania</a:t>
            </a:r>
            <a:r>
              <a:rPr lang="en-GB" sz="2000" dirty="0">
                <a:latin typeface="Comic Sans MS" pitchFamily="66" charset="0"/>
              </a:rPr>
              <a:t>’ had been part of the Roman Empire for around 400 years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the country had been very wealthy and mostly at peace during that</a:t>
            </a:r>
          </a:p>
          <a:p>
            <a:r>
              <a:rPr lang="en-GB" sz="2000" dirty="0">
                <a:latin typeface="Comic Sans MS" pitchFamily="66" charset="0"/>
              </a:rPr>
              <a:t>  time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 In 410AD the last Roman soldiers left Britain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34" y="3714752"/>
            <a:ext cx="8143932" cy="1569660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impact had the Romans had on life in Britain?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why were the Romans going home in 410AD?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did this mean for people living in Britain?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68136" y="6169922"/>
            <a:ext cx="1718574" cy="37766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Click to </a:t>
            </a:r>
            <a:r>
              <a:rPr lang="en-GB" dirty="0">
                <a:hlinkClick r:id="rId2" action="ppaction://hlinksldjump"/>
              </a:rPr>
              <a:t>co</a:t>
            </a:r>
            <a:r>
              <a:rPr lang="en-GB" sz="1557" dirty="0">
                <a:hlinkClick r:id="rId2" action="ppaction://hlinksldjump"/>
              </a:rPr>
              <a:t>nti</a:t>
            </a:r>
            <a:r>
              <a:rPr lang="en-GB" dirty="0">
                <a:hlinkClick r:id="rId2" action="ppaction://hlinksldjump"/>
              </a:rPr>
              <a:t>nue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2. </a:t>
            </a:r>
            <a:r>
              <a:rPr lang="en-GB" sz="2800" dirty="0" err="1">
                <a:latin typeface="Comic Sans MS" pitchFamily="66" charset="0"/>
              </a:rPr>
              <a:t>Vortigern</a:t>
            </a:r>
            <a:r>
              <a:rPr lang="en-GB" sz="2800" dirty="0">
                <a:latin typeface="Comic Sans MS" pitchFamily="66" charset="0"/>
              </a:rPr>
              <a:t> invites Saxons to defend his kingdom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472" y="1214422"/>
            <a:ext cx="7495920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err="1">
                <a:latin typeface="Comic Sans MS" pitchFamily="66" charset="0"/>
              </a:rPr>
              <a:t>Vortigern</a:t>
            </a:r>
            <a:r>
              <a:rPr lang="en-GB" sz="2000" dirty="0">
                <a:latin typeface="Comic Sans MS" pitchFamily="66" charset="0"/>
              </a:rPr>
              <a:t> was king of Kent. His land was being raided by</a:t>
            </a:r>
          </a:p>
          <a:p>
            <a:r>
              <a:rPr lang="en-GB" sz="2000" dirty="0">
                <a:latin typeface="Comic Sans MS" pitchFamily="66" charset="0"/>
              </a:rPr>
              <a:t>  pirates from the sea and invaders from the North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he invited some Angles, Saxons and Jutes, led by </a:t>
            </a:r>
            <a:r>
              <a:rPr lang="en-GB" sz="2000" dirty="0" err="1">
                <a:latin typeface="Comic Sans MS" pitchFamily="66" charset="0"/>
              </a:rPr>
              <a:t>Hengist</a:t>
            </a:r>
            <a:endParaRPr lang="en-GB" sz="2000" dirty="0">
              <a:latin typeface="Comic Sans MS" pitchFamily="66" charset="0"/>
            </a:endParaRPr>
          </a:p>
          <a:p>
            <a:r>
              <a:rPr lang="en-GB" sz="2000" dirty="0">
                <a:latin typeface="Comic Sans MS" pitchFamily="66" charset="0"/>
              </a:rPr>
              <a:t>  and </a:t>
            </a:r>
            <a:r>
              <a:rPr lang="en-GB" sz="2000" dirty="0" err="1">
                <a:latin typeface="Comic Sans MS" pitchFamily="66" charset="0"/>
              </a:rPr>
              <a:t>Horsa</a:t>
            </a:r>
            <a:r>
              <a:rPr lang="en-GB" sz="2000" dirty="0">
                <a:latin typeface="Comic Sans MS" pitchFamily="66" charset="0"/>
              </a:rPr>
              <a:t>, to come to Kent and protect him and his people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the Saxons liked England so much they sent for more </a:t>
            </a:r>
          </a:p>
          <a:p>
            <a:r>
              <a:rPr lang="en-GB" sz="2000" dirty="0">
                <a:latin typeface="Comic Sans MS" pitchFamily="66" charset="0"/>
              </a:rPr>
              <a:t>  people to come and live here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3500438"/>
            <a:ext cx="8001056" cy="2308324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Did </a:t>
            </a:r>
            <a:r>
              <a:rPr lang="en-GB" sz="2400" dirty="0" err="1">
                <a:solidFill>
                  <a:srgbClr val="FF0000"/>
                </a:solidFill>
                <a:latin typeface="Comic Sans MS" pitchFamily="66" charset="0"/>
              </a:rPr>
              <a:t>Hengist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and </a:t>
            </a:r>
            <a:r>
              <a:rPr lang="en-GB" sz="2400" dirty="0" err="1">
                <a:solidFill>
                  <a:srgbClr val="FF0000"/>
                </a:solidFill>
                <a:latin typeface="Comic Sans MS" pitchFamily="66" charset="0"/>
              </a:rPr>
              <a:t>Horsa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really exist, or were they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 made up people?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How did the Saxons get to rule parts of England?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Why was England a better place to live than where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 they came from in Europe?</a:t>
            </a:r>
          </a:p>
        </p:txBody>
      </p:sp>
      <p:sp>
        <p:nvSpPr>
          <p:cNvPr id="7" name="Rectangle 6"/>
          <p:cNvSpPr/>
          <p:nvPr/>
        </p:nvSpPr>
        <p:spPr>
          <a:xfrm>
            <a:off x="6715140" y="6215082"/>
            <a:ext cx="1744517" cy="36933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dirty="0">
                <a:hlinkClick r:id="rId2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500042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3.  King Arthur?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282" y="1285860"/>
            <a:ext cx="8715436" cy="16312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the Saxons didn’t have it all their own way. Around 500AD, at the</a:t>
            </a:r>
          </a:p>
          <a:p>
            <a:r>
              <a:rPr lang="en-GB" sz="2000" dirty="0">
                <a:latin typeface="Comic Sans MS" pitchFamily="66" charset="0"/>
              </a:rPr>
              <a:t>  Battle of Mons </a:t>
            </a:r>
            <a:r>
              <a:rPr lang="en-GB" sz="2000" dirty="0" err="1">
                <a:latin typeface="Comic Sans MS" pitchFamily="66" charset="0"/>
              </a:rPr>
              <a:t>Badonicus</a:t>
            </a:r>
            <a:r>
              <a:rPr lang="en-GB" sz="2000" dirty="0">
                <a:latin typeface="Comic Sans MS" pitchFamily="66" charset="0"/>
              </a:rPr>
              <a:t>, an army led by </a:t>
            </a:r>
            <a:r>
              <a:rPr lang="en-GB" sz="2000" dirty="0" err="1">
                <a:latin typeface="Comic Sans MS" pitchFamily="66" charset="0"/>
              </a:rPr>
              <a:t>Artorius</a:t>
            </a:r>
            <a:r>
              <a:rPr lang="en-GB" sz="2000" dirty="0">
                <a:latin typeface="Comic Sans MS" pitchFamily="66" charset="0"/>
              </a:rPr>
              <a:t>, defeated the </a:t>
            </a:r>
          </a:p>
          <a:p>
            <a:r>
              <a:rPr lang="en-GB" sz="2000" dirty="0">
                <a:latin typeface="Comic Sans MS" pitchFamily="66" charset="0"/>
              </a:rPr>
              <a:t> Saxons. There was peace for around 50 years 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in many places the Britons and Saxons lived in peace side by side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gradually, more and more Saxons settled in England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3214686"/>
            <a:ext cx="8572560" cy="2308324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Comic Sans MS" pitchFamily="66" charset="0"/>
              </a:rPr>
              <a:t>Artorius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was said to be descended from a Roman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emperor. Is this true?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when did the stories about King Arthur spread?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How did most Saxons make a living?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what were Saxon houses like?</a:t>
            </a:r>
          </a:p>
        </p:txBody>
      </p:sp>
      <p:sp>
        <p:nvSpPr>
          <p:cNvPr id="7" name="Rectangle 6"/>
          <p:cNvSpPr/>
          <p:nvPr/>
        </p:nvSpPr>
        <p:spPr>
          <a:xfrm>
            <a:off x="6429388" y="6143644"/>
            <a:ext cx="1744517" cy="36933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dirty="0">
                <a:hlinkClick r:id="rId2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6000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4. St Augustine comes from Rome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58" y="1357298"/>
            <a:ext cx="8498587" cy="16312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Christianity came to Britain during Roman times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Irish monks spread Christianity in the North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Most Anglo-Saxons were pagans – they worshipped lots of different</a:t>
            </a:r>
          </a:p>
          <a:p>
            <a:r>
              <a:rPr lang="en-GB" sz="2000" dirty="0">
                <a:latin typeface="Comic Sans MS" pitchFamily="66" charset="0"/>
              </a:rPr>
              <a:t>  gods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In 597AD the Pope sent Augustine to make the English Christian </a:t>
            </a:r>
            <a:endParaRPr lang="en-GB" sz="20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3500438"/>
            <a:ext cx="8358246" cy="2308324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Why did the Pope send Augustine to England in 597?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was the difference between the beliefs of the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 Irish monks and the monks from Rome?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 How successful was Augustine in making the Anglo-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 Saxons Christian?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15074" y="6286520"/>
            <a:ext cx="178595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500042"/>
            <a:ext cx="692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5. A history Mystery: An Empty Grave?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58" y="1285860"/>
            <a:ext cx="8572560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in 1939  archaeologists excavated a mound at Sutton </a:t>
            </a:r>
            <a:r>
              <a:rPr lang="en-GB" sz="2400" dirty="0" err="1">
                <a:latin typeface="Comic Sans MS" pitchFamily="66" charset="0"/>
              </a:rPr>
              <a:t>Hoo</a:t>
            </a:r>
            <a:endParaRPr lang="en-GB" sz="24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they found evidence of a ship burial, and lots of treasure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they did not find a body....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the ship had been buried in 625AD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58" y="3214686"/>
            <a:ext cx="8572560" cy="2677656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does the treasure in the mound tell us about life in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 East Anglia around 625AD?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Where did the items in the grave come from?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Whose grave was it? How do we know? Was he Christian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 or Pagan?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was found in the other mounds? </a:t>
            </a:r>
          </a:p>
        </p:txBody>
      </p: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6359611" y="6169411"/>
            <a:ext cx="1782628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click to continue</a:t>
            </a:r>
            <a:r>
              <a:rPr lang="en-GB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2509</Words>
  <Application>Microsoft Office PowerPoint</Application>
  <PresentationFormat>On-screen Show (4:3)</PresentationFormat>
  <Paragraphs>309</Paragraphs>
  <Slides>25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Harvey Edser</cp:lastModifiedBy>
  <cp:revision>100</cp:revision>
  <dcterms:created xsi:type="dcterms:W3CDTF">2021-01-06T11:40:44Z</dcterms:created>
  <dcterms:modified xsi:type="dcterms:W3CDTF">2021-02-09T10:07:31Z</dcterms:modified>
</cp:coreProperties>
</file>