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F3C626-384D-498D-BD96-F9AF00A4F80A}" v="121" dt="2021-04-13T09:23:44.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93792" autoAdjust="0"/>
  </p:normalViewPr>
  <p:slideViewPr>
    <p:cSldViewPr snapToGrid="0">
      <p:cViewPr>
        <p:scale>
          <a:sx n="89" d="100"/>
          <a:sy n="89" d="100"/>
        </p:scale>
        <p:origin x="716" y="-10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F7F107-A5BF-4955-85F8-69EB17409FFF}" type="datetimeFigureOut">
              <a:rPr lang="en-GB" smtClean="0"/>
              <a:t>24/05/2021</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372D3-8D8F-4919-B7EA-14EC4F147991}" type="slidenum">
              <a:rPr lang="en-GB" smtClean="0"/>
              <a:t>‹#›</a:t>
            </a:fld>
            <a:endParaRPr lang="en-GB"/>
          </a:p>
        </p:txBody>
      </p:sp>
    </p:spTree>
    <p:extLst>
      <p:ext uri="{BB962C8B-B14F-4D97-AF65-F5344CB8AC3E}">
        <p14:creationId xmlns:p14="http://schemas.microsoft.com/office/powerpoint/2010/main" val="992726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6850" y="1795463"/>
            <a:ext cx="6992938" cy="4841875"/>
          </a:xfrm>
        </p:spPr>
      </p:sp>
      <p:sp>
        <p:nvSpPr>
          <p:cNvPr id="3" name="Notes Placeholder 2"/>
          <p:cNvSpPr>
            <a:spLocks noGrp="1"/>
          </p:cNvSpPr>
          <p:nvPr>
            <p:ph type="body" idx="1"/>
          </p:nvPr>
        </p:nvSpPr>
        <p:spPr/>
        <p:txBody>
          <a:bodyPr/>
          <a:lstStyle/>
          <a:p>
            <a:r>
              <a:rPr lang="en-GB" dirty="0"/>
              <a:t>Images (top, bottom right): www.theartnewspaper.com/interview/and-a-or-dan-hicks-on-the-british-pillaging-of-the-benin-bronzes-and-what-museum-curators-can-do-today</a:t>
            </a:r>
          </a:p>
          <a:p>
            <a:r>
              <a:rPr lang="en-GB" dirty="0"/>
              <a:t>Image (bottom left): http://www.plutobooks.com/9780745341767/the-brutish-museums/</a:t>
            </a:r>
          </a:p>
        </p:txBody>
      </p:sp>
      <p:sp>
        <p:nvSpPr>
          <p:cNvPr id="4" name="Slide Number Placeholder 3"/>
          <p:cNvSpPr>
            <a:spLocks noGrp="1"/>
          </p:cNvSpPr>
          <p:nvPr>
            <p:ph type="sldNum" sz="quarter" idx="10"/>
          </p:nvPr>
        </p:nvSpPr>
        <p:spPr/>
        <p:txBody>
          <a:bodyPr/>
          <a:lstStyle/>
          <a:p>
            <a:fld id="{8DA9081E-5A51-42CB-AEBD-505B6CB99036}" type="slidenum">
              <a:rPr lang="en-GB" smtClean="0"/>
              <a:t>1</a:t>
            </a:fld>
            <a:endParaRPr lang="en-GB"/>
          </a:p>
        </p:txBody>
      </p:sp>
    </p:spTree>
    <p:extLst>
      <p:ext uri="{BB962C8B-B14F-4D97-AF65-F5344CB8AC3E}">
        <p14:creationId xmlns:p14="http://schemas.microsoft.com/office/powerpoint/2010/main" val="230201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263326-B420-4E7F-A728-2F4DE80C7F11}" type="datetimeFigureOut">
              <a:rPr lang="en-GB" smtClean="0"/>
              <a:t>24/05/2021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1048594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263326-B420-4E7F-A728-2F4DE80C7F11}" type="datetimeFigureOut">
              <a:rPr lang="en-GB" smtClean="0"/>
              <a:t>24/05/2021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388881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263326-B420-4E7F-A728-2F4DE80C7F11}" type="datetimeFigureOut">
              <a:rPr lang="en-GB" smtClean="0"/>
              <a:t>24/05/2021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423209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263326-B420-4E7F-A728-2F4DE80C7F11}" type="datetimeFigureOut">
              <a:rPr lang="en-GB" smtClean="0"/>
              <a:t>24/05/2021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218359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263326-B420-4E7F-A728-2F4DE80C7F11}" type="datetimeFigureOut">
              <a:rPr lang="en-GB" smtClean="0"/>
              <a:t>24/05/2021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1579992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263326-B420-4E7F-A728-2F4DE80C7F11}" type="datetimeFigureOut">
              <a:rPr lang="en-GB" smtClean="0"/>
              <a:t>24/05/2021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205223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263326-B420-4E7F-A728-2F4DE80C7F11}" type="datetimeFigureOut">
              <a:rPr lang="en-GB" smtClean="0"/>
              <a:t>24/05/2021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4053587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263326-B420-4E7F-A728-2F4DE80C7F11}" type="datetimeFigureOut">
              <a:rPr lang="en-GB" smtClean="0"/>
              <a:t>24/05/2021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412902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63326-B420-4E7F-A728-2F4DE80C7F11}" type="datetimeFigureOut">
              <a:rPr lang="en-GB" smtClean="0"/>
              <a:t>24/05/2021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15637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263326-B420-4E7F-A728-2F4DE80C7F11}" type="datetimeFigureOut">
              <a:rPr lang="en-GB" smtClean="0"/>
              <a:t>24/05/2021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43222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263326-B420-4E7F-A728-2F4DE80C7F11}" type="datetimeFigureOut">
              <a:rPr lang="en-GB" smtClean="0"/>
              <a:t>24/05/2021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E9F85-E9C0-475B-8407-0A4C7E1E4FAC}" type="slidenum">
              <a:rPr lang="en-GB" smtClean="0"/>
              <a:t>‹#›</a:t>
            </a:fld>
            <a:endParaRPr lang="en-GB"/>
          </a:p>
        </p:txBody>
      </p:sp>
    </p:spTree>
    <p:extLst>
      <p:ext uri="{BB962C8B-B14F-4D97-AF65-F5344CB8AC3E}">
        <p14:creationId xmlns:p14="http://schemas.microsoft.com/office/powerpoint/2010/main" val="360593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63326-B420-4E7F-A728-2F4DE80C7F11}" type="datetimeFigureOut">
              <a:rPr lang="en-GB" smtClean="0"/>
              <a:t>24/05/2021</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E9F85-E9C0-475B-8407-0A4C7E1E4FAC}" type="slidenum">
              <a:rPr lang="en-GB" smtClean="0"/>
              <a:t>‹#›</a:t>
            </a:fld>
            <a:endParaRPr lang="en-GB"/>
          </a:p>
        </p:txBody>
      </p:sp>
    </p:spTree>
    <p:extLst>
      <p:ext uri="{BB962C8B-B14F-4D97-AF65-F5344CB8AC3E}">
        <p14:creationId xmlns:p14="http://schemas.microsoft.com/office/powerpoint/2010/main" val="554772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148"/>
            <a:ext cx="9906000" cy="40011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GB" sz="2000" b="1" dirty="0">
                <a:solidFill>
                  <a:schemeClr val="bg1"/>
                </a:solidFill>
              </a:rPr>
              <a:t>How did the British colonise Great Benin?</a:t>
            </a:r>
            <a:endParaRPr lang="en-GB" b="1" dirty="0"/>
          </a:p>
        </p:txBody>
      </p:sp>
      <p:sp>
        <p:nvSpPr>
          <p:cNvPr id="7" name="Rounded Rectangle 6"/>
          <p:cNvSpPr/>
          <p:nvPr/>
        </p:nvSpPr>
        <p:spPr>
          <a:xfrm>
            <a:off x="5096067" y="422422"/>
            <a:ext cx="4721224" cy="326288"/>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400" b="1" dirty="0"/>
              <a:t>Sources</a:t>
            </a:r>
            <a:endParaRPr lang="en-GB" sz="983" b="1" dirty="0"/>
          </a:p>
        </p:txBody>
      </p:sp>
      <p:graphicFrame>
        <p:nvGraphicFramePr>
          <p:cNvPr id="9" name="Table 8"/>
          <p:cNvGraphicFramePr>
            <a:graphicFrameLocks noGrp="1"/>
          </p:cNvGraphicFramePr>
          <p:nvPr>
            <p:extLst>
              <p:ext uri="{D42A27DB-BD31-4B8C-83A1-F6EECF244321}">
                <p14:modId xmlns:p14="http://schemas.microsoft.com/office/powerpoint/2010/main" val="1426588114"/>
              </p:ext>
            </p:extLst>
          </p:nvPr>
        </p:nvGraphicFramePr>
        <p:xfrm>
          <a:off x="52888" y="422422"/>
          <a:ext cx="4981523" cy="5869399"/>
        </p:xfrm>
        <a:graphic>
          <a:graphicData uri="http://schemas.openxmlformats.org/drawingml/2006/table">
            <a:tbl>
              <a:tblPr firstRow="1" bandRow="1">
                <a:tableStyleId>{5940675A-B579-460E-94D1-54222C63F5DA}</a:tableStyleId>
              </a:tblPr>
              <a:tblGrid>
                <a:gridCol w="954308">
                  <a:extLst>
                    <a:ext uri="{9D8B030D-6E8A-4147-A177-3AD203B41FA5}">
                      <a16:colId xmlns:a16="http://schemas.microsoft.com/office/drawing/2014/main" val="20000"/>
                    </a:ext>
                  </a:extLst>
                </a:gridCol>
                <a:gridCol w="2987433">
                  <a:extLst>
                    <a:ext uri="{9D8B030D-6E8A-4147-A177-3AD203B41FA5}">
                      <a16:colId xmlns:a16="http://schemas.microsoft.com/office/drawing/2014/main" val="20001"/>
                    </a:ext>
                  </a:extLst>
                </a:gridCol>
                <a:gridCol w="1039782">
                  <a:extLst>
                    <a:ext uri="{9D8B030D-6E8A-4147-A177-3AD203B41FA5}">
                      <a16:colId xmlns:a16="http://schemas.microsoft.com/office/drawing/2014/main" val="20002"/>
                    </a:ext>
                  </a:extLst>
                </a:gridCol>
              </a:tblGrid>
              <a:tr h="339076">
                <a:tc gridSpan="3">
                  <a:txBody>
                    <a:bodyPr/>
                    <a:lstStyle/>
                    <a:p>
                      <a:pPr algn="ctr"/>
                      <a:r>
                        <a:rPr lang="en-GB" sz="1400" b="1" dirty="0"/>
                        <a:t>Story</a:t>
                      </a:r>
                      <a:endParaRPr lang="en-GB" sz="1400" dirty="0">
                        <a:solidFill>
                          <a:schemeClr val="tx1"/>
                        </a:solidFill>
                      </a:endParaRPr>
                    </a:p>
                  </a:txBody>
                  <a:tcPr marL="56161" marR="56161" marT="28080" marB="28080">
                    <a:solidFill>
                      <a:schemeClr val="bg2"/>
                    </a:solidFill>
                  </a:tcPr>
                </a:tc>
                <a:tc hMerge="1">
                  <a:txBody>
                    <a:bodyPr/>
                    <a:lstStyle/>
                    <a:p>
                      <a:pPr algn="ctr"/>
                      <a:endParaRPr lang="en-GB" sz="1200" dirty="0">
                        <a:solidFill>
                          <a:schemeClr val="tx1"/>
                        </a:solidFill>
                      </a:endParaRPr>
                    </a:p>
                  </a:txBody>
                  <a:tcPr marL="56161" marR="56161" marT="28080" marB="28080">
                    <a:solidFill>
                      <a:schemeClr val="bg2">
                        <a:lumMod val="90000"/>
                      </a:schemeClr>
                    </a:solidFill>
                  </a:tcPr>
                </a:tc>
                <a:tc hMerge="1">
                  <a:txBody>
                    <a:bodyPr/>
                    <a:lstStyle/>
                    <a:p>
                      <a:pPr algn="ctr"/>
                      <a:endParaRPr lang="en-GB" sz="800" dirty="0">
                        <a:solidFill>
                          <a:schemeClr val="tx1"/>
                        </a:solidFill>
                      </a:endParaRPr>
                    </a:p>
                  </a:txBody>
                  <a:tcPr marL="56161" marR="56161" marT="28080" marB="28080">
                    <a:solidFill>
                      <a:schemeClr val="bg2">
                        <a:lumMod val="90000"/>
                      </a:schemeClr>
                    </a:solidFill>
                  </a:tcPr>
                </a:tc>
                <a:extLst>
                  <a:ext uri="{0D108BD9-81ED-4DB2-BD59-A6C34878D82A}">
                    <a16:rowId xmlns:a16="http://schemas.microsoft.com/office/drawing/2014/main" val="2898967778"/>
                  </a:ext>
                </a:extLst>
              </a:tr>
              <a:tr h="307803">
                <a:tc>
                  <a:txBody>
                    <a:bodyPr/>
                    <a:lstStyle/>
                    <a:p>
                      <a:pPr algn="ctr"/>
                      <a:r>
                        <a:rPr lang="en-GB" sz="1000" dirty="0">
                          <a:solidFill>
                            <a:schemeClr val="tx1"/>
                          </a:solidFill>
                        </a:rPr>
                        <a:t>Paragraph title</a:t>
                      </a:r>
                    </a:p>
                  </a:txBody>
                  <a:tcPr marL="56161" marR="56161" marT="28080" marB="28080">
                    <a:solidFill>
                      <a:schemeClr val="bg2">
                        <a:lumMod val="90000"/>
                      </a:schemeClr>
                    </a:solidFill>
                  </a:tcPr>
                </a:tc>
                <a:tc>
                  <a:txBody>
                    <a:bodyPr/>
                    <a:lstStyle/>
                    <a:p>
                      <a:pPr algn="ctr"/>
                      <a:r>
                        <a:rPr lang="en-GB" sz="1200" dirty="0">
                          <a:solidFill>
                            <a:schemeClr val="tx1"/>
                          </a:solidFill>
                        </a:rPr>
                        <a:t>The story of how Benin was colonised</a:t>
                      </a:r>
                    </a:p>
                  </a:txBody>
                  <a:tcPr marL="56161" marR="56161" marT="28080" marB="28080">
                    <a:solidFill>
                      <a:schemeClr val="bg2">
                        <a:lumMod val="90000"/>
                      </a:schemeClr>
                    </a:solidFill>
                  </a:tcPr>
                </a:tc>
                <a:tc>
                  <a:txBody>
                    <a:bodyPr/>
                    <a:lstStyle/>
                    <a:p>
                      <a:pPr algn="ctr"/>
                      <a:r>
                        <a:rPr lang="en-GB" sz="800" dirty="0">
                          <a:solidFill>
                            <a:schemeClr val="tx1"/>
                          </a:solidFill>
                        </a:rPr>
                        <a:t>Summarise in one or two bullet points.</a:t>
                      </a:r>
                    </a:p>
                  </a:txBody>
                  <a:tcPr marL="56161" marR="56161" marT="28080" marB="28080">
                    <a:solidFill>
                      <a:schemeClr val="bg2">
                        <a:lumMod val="90000"/>
                      </a:schemeClr>
                    </a:solidFill>
                  </a:tcPr>
                </a:tc>
                <a:extLst>
                  <a:ext uri="{0D108BD9-81ED-4DB2-BD59-A6C34878D82A}">
                    <a16:rowId xmlns:a16="http://schemas.microsoft.com/office/drawing/2014/main" val="10000"/>
                  </a:ext>
                </a:extLst>
              </a:tr>
              <a:tr h="4811081">
                <a:tc>
                  <a:txBody>
                    <a:bodyPr/>
                    <a:lstStyle/>
                    <a:p>
                      <a:endParaRPr lang="en-GB" sz="800" dirty="0"/>
                    </a:p>
                  </a:txBody>
                  <a:tcPr marL="56161" marR="56161" marT="28080" marB="28080"/>
                </a:tc>
                <a:tc>
                  <a:txBody>
                    <a:bodyPr/>
                    <a:lstStyle/>
                    <a:p>
                      <a:r>
                        <a:rPr lang="en-US" sz="900" dirty="0"/>
                        <a:t>Benin’s first contact with the British was in approximately  1553, when the British sent two ships to the Benin River. Subsequently, Benin traded pepper, palm oil and eventually slaves. </a:t>
                      </a:r>
                      <a:r>
                        <a:rPr lang="en-GB" sz="900" dirty="0"/>
                        <a:t>The Benin Kingdom started to decline in the 1700s as other African states turned to slavery to make money. Benin had refused to trade slaves and so started to lose power compared with other West African countries that did sell slaves. </a:t>
                      </a:r>
                    </a:p>
                    <a:p>
                      <a:endParaRPr lang="en-GB" sz="400" dirty="0"/>
                    </a:p>
                    <a:p>
                      <a:r>
                        <a:rPr lang="en-GB" sz="900" dirty="0"/>
                        <a:t>In 1888, the rubber tyre was invented by Scottish inventor John Dunlop. The British knew that Benin had many rubber trees and in 1892 signed an agreement with the Oba for access. In 1896, the Oba said that the British had broken the agreement so stopped all trade on the Niger River. As a result, in December 1896, James Phillips, a British official, led an expedition to demand an end to the collection of taxes from British traders. Unknown to Phillips, the chiefs had warned Oba Ovonramwen of his plan. On 4 January 1897, the Benin army caught Phillips and his men unprepared in a forest near Ughoton. They persuaded him not to continue because of a religious festival. Phillips, ignoring these warnings, was killed, alongside his troops, with only two British officials surviving.</a:t>
                      </a:r>
                    </a:p>
                    <a:p>
                      <a:endParaRPr lang="en-GB" sz="500" dirty="0"/>
                    </a:p>
                    <a:p>
                      <a:r>
                        <a:rPr lang="en-GB" sz="900" dirty="0"/>
                        <a:t>Upon hearing the news, Britain mounted an expedition to capture Benin. On 17 February 1897, Admiral Harry Rawson led 1,200 troops to invade the city</a:t>
                      </a:r>
                      <a:r>
                        <a:rPr lang="en-US" sz="900" dirty="0"/>
                        <a:t>. The Bini army (army of Benin) launched ambushes and resisted bravely. There is some evidence that they performed sacrifice of animals (possibly humans) to ask the gods to save them from the British. Eventually the British took Benin City and arrested the Oba Ovonramwen. </a:t>
                      </a:r>
                    </a:p>
                    <a:p>
                      <a:endParaRPr lang="en-US" sz="600" dirty="0"/>
                    </a:p>
                    <a:p>
                      <a:r>
                        <a:rPr lang="en-US" sz="900" dirty="0"/>
                        <a:t>British troops looted the city and took ivory, precious metals and the famous Benin Bronzes, which showed the history of the kingdom. On 19 February 1897, the city was burnt to the ground. The Oba was deported to the port of Calabar and 700 years of the kingdom’s history came to an end. The British controlled Nigeria until its independence in 1960.</a:t>
                      </a:r>
                      <a:endParaRPr lang="en-GB" sz="800" kern="1200" dirty="0">
                        <a:solidFill>
                          <a:schemeClr val="tx1"/>
                        </a:solidFill>
                        <a:effectLst/>
                        <a:latin typeface="+mn-lt"/>
                        <a:ea typeface="+mn-ea"/>
                        <a:cs typeface="+mn-cs"/>
                      </a:endParaRPr>
                    </a:p>
                  </a:txBody>
                  <a:tcPr marL="56161" marR="56161" marT="28080" marB="28080"/>
                </a:tc>
                <a:tc>
                  <a:txBody>
                    <a:bodyPr/>
                    <a:lstStyle/>
                    <a:p>
                      <a:endParaRPr lang="en-GB" sz="800" dirty="0"/>
                    </a:p>
                  </a:txBody>
                  <a:tcPr marL="56161" marR="56161" marT="28080" marB="28080"/>
                </a:tc>
                <a:extLst>
                  <a:ext uri="{0D108BD9-81ED-4DB2-BD59-A6C34878D82A}">
                    <a16:rowId xmlns:a16="http://schemas.microsoft.com/office/drawing/2014/main" val="10001"/>
                  </a:ext>
                </a:extLst>
              </a:tr>
            </a:tbl>
          </a:graphicData>
        </a:graphic>
      </p:graphicFrame>
      <p:sp>
        <p:nvSpPr>
          <p:cNvPr id="10" name="Down Arrow 9"/>
          <p:cNvSpPr/>
          <p:nvPr/>
        </p:nvSpPr>
        <p:spPr>
          <a:xfrm>
            <a:off x="518906" y="980925"/>
            <a:ext cx="231776" cy="18720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1106"/>
          </a:p>
        </p:txBody>
      </p:sp>
      <p:sp>
        <p:nvSpPr>
          <p:cNvPr id="11" name="Down Arrow 10"/>
          <p:cNvSpPr/>
          <p:nvPr/>
        </p:nvSpPr>
        <p:spPr>
          <a:xfrm>
            <a:off x="3932722" y="980925"/>
            <a:ext cx="231776" cy="18720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1106"/>
          </a:p>
        </p:txBody>
      </p:sp>
      <p:sp>
        <p:nvSpPr>
          <p:cNvPr id="46" name="TextBox 45"/>
          <p:cNvSpPr txBox="1"/>
          <p:nvPr/>
        </p:nvSpPr>
        <p:spPr>
          <a:xfrm>
            <a:off x="6233337" y="4620173"/>
            <a:ext cx="3118630" cy="1477328"/>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900" i="1" dirty="0"/>
              <a:t>‘Restitution is not subtraction; it is refusing any longer to defend the indefensible; it is supporting African institutions, colleagues and communities; addressing western museums’ roles as sites of conscience and remembrance, tackling the ongoing effects of racial violence, paying a debt, rebuilding a relationship. No museum can stop the world from changing around it. Dialogue is giving way to action. We don’t know how this ends for the ten thousand objects looted from Benin. Ten thousand unfinished events.”’</a:t>
            </a:r>
          </a:p>
          <a:p>
            <a:r>
              <a:rPr lang="en-GB" sz="900" b="1" dirty="0"/>
              <a:t>Archaeologist Dan Hicks in </a:t>
            </a:r>
            <a:r>
              <a:rPr lang="en-GB" sz="900" b="1" i="1" dirty="0"/>
              <a:t>The Brutish Museums</a:t>
            </a:r>
            <a:r>
              <a:rPr lang="en-GB" sz="900" b="1" dirty="0"/>
              <a:t>, p. 234</a:t>
            </a:r>
          </a:p>
        </p:txBody>
      </p:sp>
      <p:sp>
        <p:nvSpPr>
          <p:cNvPr id="13" name="AutoShape 10" descr="Who is David Olusoga and is he married?"/>
          <p:cNvSpPr>
            <a:spLocks noChangeAspect="1" noChangeArrowheads="1"/>
          </p:cNvSpPr>
          <p:nvPr/>
        </p:nvSpPr>
        <p:spPr bwMode="auto">
          <a:xfrm>
            <a:off x="1117275" y="391815"/>
            <a:ext cx="187203" cy="18720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56161" tIns="28080" rIns="56161" bIns="28080" numCol="1" anchor="t" anchorCtr="0" compatLnSpc="1">
            <a:prstTxWarp prst="textNoShape">
              <a:avLst/>
            </a:prstTxWarp>
          </a:bodyPr>
          <a:lstStyle/>
          <a:p>
            <a:endParaRPr lang="en-GB" sz="1106"/>
          </a:p>
        </p:txBody>
      </p:sp>
      <p:sp>
        <p:nvSpPr>
          <p:cNvPr id="12" name="Oval 11"/>
          <p:cNvSpPr/>
          <p:nvPr/>
        </p:nvSpPr>
        <p:spPr>
          <a:xfrm>
            <a:off x="5124941" y="785554"/>
            <a:ext cx="183535" cy="1679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106" dirty="0"/>
              <a:t>A</a:t>
            </a:r>
          </a:p>
        </p:txBody>
      </p:sp>
      <p:graphicFrame>
        <p:nvGraphicFramePr>
          <p:cNvPr id="34" name="Table 33">
            <a:extLst>
              <a:ext uri="{FF2B5EF4-FFF2-40B4-BE49-F238E27FC236}">
                <a16:creationId xmlns:a16="http://schemas.microsoft.com/office/drawing/2014/main" id="{FA18C39D-2F60-426D-AD5E-C0371F6C32CD}"/>
              </a:ext>
            </a:extLst>
          </p:cNvPr>
          <p:cNvGraphicFramePr>
            <a:graphicFrameLocks noGrp="1"/>
          </p:cNvGraphicFramePr>
          <p:nvPr>
            <p:extLst>
              <p:ext uri="{D42A27DB-BD31-4B8C-83A1-F6EECF244321}">
                <p14:modId xmlns:p14="http://schemas.microsoft.com/office/powerpoint/2010/main" val="707400300"/>
              </p:ext>
            </p:extLst>
          </p:nvPr>
        </p:nvGraphicFramePr>
        <p:xfrm>
          <a:off x="0" y="6266329"/>
          <a:ext cx="9906001" cy="627266"/>
        </p:xfrm>
        <a:graphic>
          <a:graphicData uri="http://schemas.openxmlformats.org/drawingml/2006/table">
            <a:tbl>
              <a:tblPr firstRow="1" bandRow="1">
                <a:tableStyleId>{5940675A-B579-460E-94D1-54222C63F5DA}</a:tableStyleId>
              </a:tblPr>
              <a:tblGrid>
                <a:gridCol w="4146550">
                  <a:extLst>
                    <a:ext uri="{9D8B030D-6E8A-4147-A177-3AD203B41FA5}">
                      <a16:colId xmlns:a16="http://schemas.microsoft.com/office/drawing/2014/main" val="20000"/>
                    </a:ext>
                  </a:extLst>
                </a:gridCol>
                <a:gridCol w="2190750">
                  <a:extLst>
                    <a:ext uri="{9D8B030D-6E8A-4147-A177-3AD203B41FA5}">
                      <a16:colId xmlns:a16="http://schemas.microsoft.com/office/drawing/2014/main" val="20001"/>
                    </a:ext>
                  </a:extLst>
                </a:gridCol>
                <a:gridCol w="3568701">
                  <a:extLst>
                    <a:ext uri="{9D8B030D-6E8A-4147-A177-3AD203B41FA5}">
                      <a16:colId xmlns:a16="http://schemas.microsoft.com/office/drawing/2014/main" val="20002"/>
                    </a:ext>
                  </a:extLst>
                </a:gridCol>
              </a:tblGrid>
              <a:tr h="577234">
                <a:tc>
                  <a:txBody>
                    <a:bodyPr/>
                    <a:lstStyle/>
                    <a:p>
                      <a:pPr algn="ctr"/>
                      <a:r>
                        <a:rPr lang="en-GB" sz="900" b="1" u="sng" dirty="0"/>
                        <a:t>Task 1</a:t>
                      </a:r>
                    </a:p>
                    <a:p>
                      <a:r>
                        <a:rPr lang="en-GB" sz="900" dirty="0"/>
                        <a:t>Read through the story of the colonisation of Great Benin. For each paragraph, you need to create a title on one side and a short summary (two bullet points maximum) on the other.</a:t>
                      </a:r>
                    </a:p>
                  </a:txBody>
                  <a:tcPr marL="78626" marR="78626" marT="39313" marB="39313">
                    <a:solidFill>
                      <a:schemeClr val="tx2">
                        <a:lumMod val="20000"/>
                        <a:lumOff val="80000"/>
                      </a:schemeClr>
                    </a:solidFill>
                  </a:tcPr>
                </a:tc>
                <a:tc>
                  <a:txBody>
                    <a:bodyPr/>
                    <a:lstStyle/>
                    <a:p>
                      <a:pPr algn="ctr"/>
                      <a:r>
                        <a:rPr lang="en-GB" sz="900" b="1" u="sng" dirty="0"/>
                        <a:t>Task 2</a:t>
                      </a:r>
                    </a:p>
                    <a:p>
                      <a:pPr algn="ctr"/>
                      <a:r>
                        <a:rPr lang="en-GB" sz="900" b="0" u="none" dirty="0"/>
                        <a:t>Look at </a:t>
                      </a:r>
                      <a:r>
                        <a:rPr lang="en-GB" sz="900" b="1" u="none" dirty="0"/>
                        <a:t>Sources</a:t>
                      </a:r>
                      <a:r>
                        <a:rPr lang="en-GB" sz="900" b="0" u="none" dirty="0"/>
                        <a:t> </a:t>
                      </a:r>
                      <a:r>
                        <a:rPr lang="en-GB" sz="900" b="1" u="none" dirty="0"/>
                        <a:t>A</a:t>
                      </a:r>
                      <a:r>
                        <a:rPr lang="en-GB" sz="900" b="0" u="none" dirty="0"/>
                        <a:t> and </a:t>
                      </a:r>
                      <a:r>
                        <a:rPr lang="en-GB" sz="900" b="1" u="none" dirty="0"/>
                        <a:t>B</a:t>
                      </a:r>
                      <a:r>
                        <a:rPr lang="en-GB" sz="900" b="0" u="none" dirty="0"/>
                        <a:t>. What can you infer about the intentions of the British expedition to Benin City in 1897?</a:t>
                      </a:r>
                    </a:p>
                  </a:txBody>
                  <a:tcPr marL="78626" marR="78626" marT="39313" marB="39313">
                    <a:solidFill>
                      <a:schemeClr val="tx2">
                        <a:lumMod val="20000"/>
                        <a:lumOff val="80000"/>
                      </a:schemeClr>
                    </a:solidFill>
                  </a:tcPr>
                </a:tc>
                <a:tc>
                  <a:txBody>
                    <a:bodyPr/>
                    <a:lstStyle/>
                    <a:p>
                      <a:pPr algn="ctr"/>
                      <a:r>
                        <a:rPr lang="en-GB" sz="900" b="1" u="sng" dirty="0"/>
                        <a:t>Task 3</a:t>
                      </a:r>
                    </a:p>
                    <a:p>
                      <a:r>
                        <a:rPr lang="en-GB" sz="900" dirty="0"/>
                        <a:t>Read through the interpretation by Dan Hicks. Highlight which you think are the three most important sentences. What do you think he means by the Bronzes being ‘Ten thousand unfinished events’?</a:t>
                      </a:r>
                    </a:p>
                  </a:txBody>
                  <a:tcPr marL="78626" marR="78626" marT="39313" marB="39313">
                    <a:solidFill>
                      <a:schemeClr val="tx2">
                        <a:lumMod val="20000"/>
                        <a:lumOff val="80000"/>
                      </a:schemeClr>
                    </a:solidFill>
                  </a:tcPr>
                </a:tc>
                <a:extLst>
                  <a:ext uri="{0D108BD9-81ED-4DB2-BD59-A6C34878D82A}">
                    <a16:rowId xmlns:a16="http://schemas.microsoft.com/office/drawing/2014/main" val="10000"/>
                  </a:ext>
                </a:extLst>
              </a:tr>
            </a:tbl>
          </a:graphicData>
        </a:graphic>
      </p:graphicFrame>
      <p:pic>
        <p:nvPicPr>
          <p:cNvPr id="18" name="Picture 2" descr="British Museum to return Benin Kingdom bronze artifacts to Nigeria — Quartz  Africa">
            <a:extLst>
              <a:ext uri="{FF2B5EF4-FFF2-40B4-BE49-F238E27FC236}">
                <a16:creationId xmlns:a16="http://schemas.microsoft.com/office/drawing/2014/main" id="{3CF68202-FC07-471A-8982-2C8CF5184C5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219" r="10991"/>
          <a:stretch/>
        </p:blipFill>
        <p:spPr bwMode="auto">
          <a:xfrm>
            <a:off x="7488644" y="810879"/>
            <a:ext cx="2319454" cy="1744476"/>
          </a:xfrm>
          <a:prstGeom prst="rect">
            <a:avLst/>
          </a:prstGeom>
          <a:noFill/>
          <a:extLst>
            <a:ext uri="{909E8E84-426E-40DD-AFC4-6F175D3DCCD1}">
              <a14:hiddenFill xmlns:a14="http://schemas.microsoft.com/office/drawing/2010/main">
                <a:solidFill>
                  <a:srgbClr val="FFFFFF"/>
                </a:solidFill>
              </a14:hiddenFill>
            </a:ext>
          </a:extLst>
        </p:spPr>
      </p:pic>
      <p:sp>
        <p:nvSpPr>
          <p:cNvPr id="20" name="Rounded Rectangle 6">
            <a:extLst>
              <a:ext uri="{FF2B5EF4-FFF2-40B4-BE49-F238E27FC236}">
                <a16:creationId xmlns:a16="http://schemas.microsoft.com/office/drawing/2014/main" id="{EABB0982-BB94-41FA-B986-C870700FD71A}"/>
              </a:ext>
            </a:extLst>
          </p:cNvPr>
          <p:cNvSpPr/>
          <p:nvPr/>
        </p:nvSpPr>
        <p:spPr>
          <a:xfrm>
            <a:off x="5128032" y="2905303"/>
            <a:ext cx="4721224" cy="326288"/>
          </a:xfrm>
          <a:prstGeom prst="rect">
            <a:avLst/>
          </a:prstGeom>
          <a:solidFill>
            <a:schemeClr val="bg2"/>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400" b="1" dirty="0"/>
              <a:t>Scholarship</a:t>
            </a:r>
            <a:endParaRPr lang="en-GB" sz="1000" b="1" dirty="0"/>
          </a:p>
        </p:txBody>
      </p:sp>
      <p:sp>
        <p:nvSpPr>
          <p:cNvPr id="23" name="TextBox 22">
            <a:extLst>
              <a:ext uri="{FF2B5EF4-FFF2-40B4-BE49-F238E27FC236}">
                <a16:creationId xmlns:a16="http://schemas.microsoft.com/office/drawing/2014/main" id="{F679D970-91BF-42A7-BB83-2FB9D65B2977}"/>
              </a:ext>
            </a:extLst>
          </p:cNvPr>
          <p:cNvSpPr txBox="1"/>
          <p:nvPr/>
        </p:nvSpPr>
        <p:spPr>
          <a:xfrm>
            <a:off x="5124941" y="980485"/>
            <a:ext cx="2319454" cy="1892826"/>
          </a:xfrm>
          <a:prstGeom prst="rect">
            <a:avLst/>
          </a:prstGeom>
          <a:noFill/>
        </p:spPr>
        <p:txBody>
          <a:bodyPr wrap="square" rtlCol="0">
            <a:spAutoFit/>
          </a:bodyPr>
          <a:lstStyle/>
          <a:p>
            <a:r>
              <a:rPr lang="en-GB" sz="900" dirty="0"/>
              <a:t>‘The King of Benin has continued to do everything in his power to stop the people from trading and prevent the government from opening up the country. I am certain there is only one remedy, that is to depose the King of Benin… I wish to take 250 troops, two seven-pounder guns, 1 maxim gun and 1 rocket. I believe sufficient ivory may be found in the king’s house to pay the expenses incurred.’</a:t>
            </a:r>
          </a:p>
          <a:p>
            <a:r>
              <a:rPr lang="en-GB" sz="900" b="1" dirty="0"/>
              <a:t>A letter from James Phillips , Acting Consul of the Niger Coast Protectorate to British Prime Minister Salisbury, November 1896</a:t>
            </a:r>
          </a:p>
        </p:txBody>
      </p:sp>
      <p:sp>
        <p:nvSpPr>
          <p:cNvPr id="30" name="Oval 29">
            <a:extLst>
              <a:ext uri="{FF2B5EF4-FFF2-40B4-BE49-F238E27FC236}">
                <a16:creationId xmlns:a16="http://schemas.microsoft.com/office/drawing/2014/main" id="{8A6F9BE5-03A8-4D69-B57B-4574F03EDC90}"/>
              </a:ext>
            </a:extLst>
          </p:cNvPr>
          <p:cNvSpPr/>
          <p:nvPr/>
        </p:nvSpPr>
        <p:spPr>
          <a:xfrm>
            <a:off x="7453988" y="780664"/>
            <a:ext cx="183535" cy="1679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106" dirty="0"/>
              <a:t>B</a:t>
            </a:r>
          </a:p>
        </p:txBody>
      </p:sp>
      <p:sp>
        <p:nvSpPr>
          <p:cNvPr id="32" name="TextBox 31">
            <a:extLst>
              <a:ext uri="{FF2B5EF4-FFF2-40B4-BE49-F238E27FC236}">
                <a16:creationId xmlns:a16="http://schemas.microsoft.com/office/drawing/2014/main" id="{DFD2A3B2-E3A6-43DA-8A6F-071A73098313}"/>
              </a:ext>
            </a:extLst>
          </p:cNvPr>
          <p:cNvSpPr txBox="1"/>
          <p:nvPr/>
        </p:nvSpPr>
        <p:spPr>
          <a:xfrm>
            <a:off x="7390887" y="2497674"/>
            <a:ext cx="2426403" cy="369332"/>
          </a:xfrm>
          <a:prstGeom prst="rect">
            <a:avLst/>
          </a:prstGeom>
          <a:noFill/>
        </p:spPr>
        <p:txBody>
          <a:bodyPr wrap="square">
            <a:spAutoFit/>
          </a:bodyPr>
          <a:lstStyle/>
          <a:p>
            <a:r>
              <a:rPr lang="en-GB" sz="900" b="1" dirty="0"/>
              <a:t>Interior of the Royal Palace during looting, February 1897</a:t>
            </a:r>
            <a:endParaRPr lang="en-GB" sz="900" dirty="0"/>
          </a:p>
        </p:txBody>
      </p:sp>
      <p:pic>
        <p:nvPicPr>
          <p:cNvPr id="1026" name="Picture 2" descr="The Brutish Museums, Dan Hicks">
            <a:extLst>
              <a:ext uri="{FF2B5EF4-FFF2-40B4-BE49-F238E27FC236}">
                <a16:creationId xmlns:a16="http://schemas.microsoft.com/office/drawing/2014/main" id="{7A856894-3B8A-4DE2-88D5-9C1DC5DC6F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0350" y="4599667"/>
            <a:ext cx="918278" cy="141005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5" name="TextBox 34">
            <a:extLst>
              <a:ext uri="{FF2B5EF4-FFF2-40B4-BE49-F238E27FC236}">
                <a16:creationId xmlns:a16="http://schemas.microsoft.com/office/drawing/2014/main" id="{4BFA0FC7-D644-4286-8F20-827B0AAFECC1}"/>
              </a:ext>
            </a:extLst>
          </p:cNvPr>
          <p:cNvSpPr txBox="1"/>
          <p:nvPr/>
        </p:nvSpPr>
        <p:spPr>
          <a:xfrm>
            <a:off x="5096067" y="3214345"/>
            <a:ext cx="4753189" cy="1338828"/>
          </a:xfrm>
          <a:prstGeom prst="rect">
            <a:avLst/>
          </a:prstGeom>
          <a:noFill/>
        </p:spPr>
        <p:txBody>
          <a:bodyPr wrap="square">
            <a:spAutoFit/>
          </a:bodyPr>
          <a:lstStyle/>
          <a:p>
            <a:pPr algn="ctr"/>
            <a:r>
              <a:rPr lang="en-GB" sz="900" b="1" dirty="0"/>
              <a:t>Keyword: Restitution – the restoration of something lost or stolen to its proper owner</a:t>
            </a:r>
          </a:p>
          <a:p>
            <a:r>
              <a:rPr lang="en-GB" sz="900" dirty="0"/>
              <a:t>The two largest collections of Benin Bronzes are located in Berlin and in the British Museum in London. Since gaining independence in 1960, Nigeria has sought the return of these artefacts on several occasions. The British Museum sold more than 30 Benin Bronzes to the Nigerian government between 1950 and 1972. In 2015, a Benin Bronze head was sold to a private collector for a record fee of £10m. </a:t>
            </a:r>
          </a:p>
          <a:p>
            <a:r>
              <a:rPr lang="en-GB" sz="900" dirty="0"/>
              <a:t>There is now a growing movement saying that the Benin Bronzes should be restored to Nigeria without payment. Dan Hicks is professor of archaeology at Cambridge University. His book </a:t>
            </a:r>
            <a:r>
              <a:rPr lang="en-GB" sz="900" i="1" dirty="0"/>
              <a:t>The Brutish Museums</a:t>
            </a:r>
            <a:r>
              <a:rPr lang="en-GB" sz="900" dirty="0"/>
              <a:t> puts forward an argument for returning the Bronzes.</a:t>
            </a:r>
          </a:p>
        </p:txBody>
      </p:sp>
      <p:pic>
        <p:nvPicPr>
          <p:cNvPr id="1028" name="Picture 4" descr="Professor Dan Hicks | School of Archaeology">
            <a:extLst>
              <a:ext uri="{FF2B5EF4-FFF2-40B4-BE49-F238E27FC236}">
                <a16:creationId xmlns:a16="http://schemas.microsoft.com/office/drawing/2014/main" id="{243CCE3F-839B-42C2-BCBC-AC50C4774B81}"/>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8824" b="99706" l="6000" r="98000">
                        <a14:foregroundMark x1="49000" y1="73529" x2="34667" y2="85882"/>
                        <a14:foregroundMark x1="34667" y1="85882" x2="55667" y2="92353"/>
                        <a14:foregroundMark x1="55667" y1="92353" x2="78333" y2="91176"/>
                        <a14:foregroundMark x1="78333" y1="91176" x2="93333" y2="82353"/>
                        <a14:foregroundMark x1="93333" y1="82353" x2="79000" y2="50882"/>
                        <a14:foregroundMark x1="79000" y1="50882" x2="63000" y2="77353"/>
                        <a14:foregroundMark x1="62000" y1="36765" x2="52667" y2="55000"/>
                        <a14:foregroundMark x1="45000" y1="25882" x2="58333" y2="12353"/>
                        <a14:foregroundMark x1="58333" y1="12353" x2="76000" y2="13824"/>
                        <a14:foregroundMark x1="76000" y1="13824" x2="81333" y2="28235"/>
                        <a14:foregroundMark x1="49333" y1="20588" x2="47667" y2="22941"/>
                        <a14:foregroundMark x1="78000" y1="45000" x2="76667" y2="51471"/>
                        <a14:foregroundMark x1="57333" y1="41471" x2="55333" y2="53824"/>
                        <a14:foregroundMark x1="52333" y1="45294" x2="54000" y2="56176"/>
                        <a14:foregroundMark x1="91333" y1="49412" x2="93667" y2="53529"/>
                        <a14:foregroundMark x1="23667" y1="95000" x2="76000" y2="92647"/>
                        <a14:foregroundMark x1="10000" y1="97353" x2="55667" y2="89706"/>
                        <a14:foregroundMark x1="55667" y1="89706" x2="57000" y2="88824"/>
                        <a14:foregroundMark x1="6333" y1="98235" x2="6333" y2="98235"/>
                        <a14:foregroundMark x1="71667" y1="95882" x2="75333" y2="95882"/>
                        <a14:foregroundMark x1="87333" y1="95294" x2="16667" y2="96765"/>
                        <a14:foregroundMark x1="49000" y1="94412" x2="80000" y2="90588"/>
                        <a14:foregroundMark x1="80000" y1="90588" x2="94333" y2="97941"/>
                        <a14:foregroundMark x1="94333" y1="97941" x2="98000" y2="77647"/>
                        <a14:foregroundMark x1="91000" y1="95000" x2="72000" y2="97059"/>
                        <a14:foregroundMark x1="72000" y1="97059" x2="90333" y2="90294"/>
                        <a14:foregroundMark x1="90333" y1="90294" x2="91333" y2="88529"/>
                        <a14:foregroundMark x1="43000" y1="96176" x2="60667" y2="84706"/>
                        <a14:foregroundMark x1="45667" y1="90588" x2="46667" y2="83235"/>
                        <a14:foregroundMark x1="77333" y1="17353" x2="62333" y2="10588"/>
                        <a14:foregroundMark x1="62333" y1="10588" x2="45667" y2="16176"/>
                        <a14:foregroundMark x1="45667" y1="16176" x2="40667" y2="30588"/>
                        <a14:foregroundMark x1="40667" y1="30588" x2="40333" y2="39118"/>
                        <a14:foregroundMark x1="42333" y1="23824" x2="40667" y2="27353"/>
                        <a14:foregroundMark x1="43333" y1="20294" x2="40000" y2="22353"/>
                        <a14:foregroundMark x1="43667" y1="17353" x2="42333" y2="20882"/>
                        <a14:foregroundMark x1="48000" y1="14412" x2="64667" y2="13529"/>
                        <a14:foregroundMark x1="64667" y1="13529" x2="64667" y2="13529"/>
                        <a14:foregroundMark x1="62000" y1="9118" x2="48667" y2="12647"/>
                        <a14:foregroundMark x1="55333" y1="8824" x2="55333" y2="13824"/>
                        <a14:foregroundMark x1="97667" y1="95294" x2="97667" y2="99706"/>
                        <a14:foregroundMark x1="91000" y1="94412" x2="51667" y2="96471"/>
                        <a14:foregroundMark x1="39333" y1="42941" x2="39667" y2="33824"/>
                        <a14:foregroundMark x1="87333" y1="35000" x2="84000" y2="24412"/>
                        <a14:foregroundMark x1="87667" y1="28529" x2="87667" y2="28529"/>
                        <a14:foregroundMark x1="88000" y1="27647" x2="88000" y2="27647"/>
                        <a14:foregroundMark x1="87667" y1="26176" x2="87667" y2="26176"/>
                        <a14:foregroundMark x1="86333" y1="24412" x2="86333" y2="24412"/>
                        <a14:foregroundMark x1="81000" y1="20294" x2="81000" y2="20294"/>
                        <a14:foregroundMark x1="79667" y1="17941" x2="79667" y2="17941"/>
                      </a14:backgroundRemoval>
                    </a14:imgEffect>
                  </a14:imgLayer>
                </a14:imgProps>
              </a:ext>
              <a:ext uri="{28A0092B-C50C-407E-A947-70E740481C1C}">
                <a14:useLocalDpi xmlns:a14="http://schemas.microsoft.com/office/drawing/2010/main" val="0"/>
              </a:ext>
            </a:extLst>
          </a:blip>
          <a:srcRect/>
          <a:stretch>
            <a:fillRect/>
          </a:stretch>
        </p:blipFill>
        <p:spPr bwMode="auto">
          <a:xfrm>
            <a:off x="9055626" y="5111013"/>
            <a:ext cx="793630" cy="899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34299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BB85AEC95DA84C8AA335EA99A39775" ma:contentTypeVersion="4" ma:contentTypeDescription="Create a new document." ma:contentTypeScope="" ma:versionID="dd6085d6bd5b0d97118c1ed6426b21e9">
  <xsd:schema xmlns:xsd="http://www.w3.org/2001/XMLSchema" xmlns:xs="http://www.w3.org/2001/XMLSchema" xmlns:p="http://schemas.microsoft.com/office/2006/metadata/properties" xmlns:ns2="ea97d628-241f-44fa-94f4-256f8d5599f8" targetNamespace="http://schemas.microsoft.com/office/2006/metadata/properties" ma:root="true" ma:fieldsID="809492b2ddd8877a8a77752f183a5115" ns2:_="">
    <xsd:import namespace="ea97d628-241f-44fa-94f4-256f8d559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97d628-241f-44fa-94f4-256f8d559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FE0CDA-9ACE-4BAC-A21F-DE57D1F2653D}"/>
</file>

<file path=customXml/itemProps2.xml><?xml version="1.0" encoding="utf-8"?>
<ds:datastoreItem xmlns:ds="http://schemas.openxmlformats.org/officeDocument/2006/customXml" ds:itemID="{00A0C1D0-0F44-4776-B5CB-D314C65CFCA5}"/>
</file>

<file path=customXml/itemProps3.xml><?xml version="1.0" encoding="utf-8"?>
<ds:datastoreItem xmlns:ds="http://schemas.openxmlformats.org/officeDocument/2006/customXml" ds:itemID="{A5BB887D-4CF4-46A9-B96D-A244ED60AF82}"/>
</file>

<file path=docProps/app.xml><?xml version="1.0" encoding="utf-8"?>
<Properties xmlns="http://schemas.openxmlformats.org/officeDocument/2006/extended-properties" xmlns:vt="http://schemas.openxmlformats.org/officeDocument/2006/docPropsVTypes">
  <Template>Office Theme</Template>
  <TotalTime>2</TotalTime>
  <Words>897</Words>
  <Application>Microsoft Office PowerPoint</Application>
  <PresentationFormat>A4 Paper (210x297 mm)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Estelle Cooch</dc:creator>
  <cp:lastModifiedBy>Maheema Chanrai</cp:lastModifiedBy>
  <cp:revision>11</cp:revision>
  <dcterms:created xsi:type="dcterms:W3CDTF">2021-03-26T08:21:09Z</dcterms:created>
  <dcterms:modified xsi:type="dcterms:W3CDTF">2021-05-24T14:34:23Z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0x010100DFBB85AEC95DA84C8AA335EA99A39775</vt:lpwstr>
  </property>
  <property fmtid="{D5CDD505-2E9C-101B-9397-08002B2CF9AE}" pid="3" name="Order">
    <vt:r8>687300</vt:r8>
  </property>
  <property fmtid="{D5CDD505-2E9C-101B-9397-08002B2CF9AE}" pid="4" name="_ExtendedDescription">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ies>
</file>