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9" r:id="rId4"/>
    <p:sldId id="260"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61F324-68F1-1449-9EFE-E4BCA258AD15}" type="datetimeFigureOut">
              <a:rPr lang="en-US" smtClean="0"/>
              <a:t>01-Oct-20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3A64A0-A756-E143-BD24-DCD475C69534}" type="slidenum">
              <a:rPr lang="en-US" smtClean="0"/>
              <a:t>‹#›</a:t>
            </a:fld>
            <a:endParaRPr lang="en-US"/>
          </a:p>
        </p:txBody>
      </p:sp>
    </p:spTree>
    <p:extLst>
      <p:ext uri="{BB962C8B-B14F-4D97-AF65-F5344CB8AC3E}">
        <p14:creationId xmlns:p14="http://schemas.microsoft.com/office/powerpoint/2010/main" val="7285045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from Wikimedia Commons</a:t>
            </a:r>
            <a:r>
              <a:rPr lang="en-US" baseline="0" dirty="0" smtClean="0"/>
              <a:t> (user: </a:t>
            </a:r>
            <a:r>
              <a:rPr lang="en-US" baseline="0" dirty="0" err="1" smtClean="0"/>
              <a:t>Jürgen</a:t>
            </a:r>
            <a:r>
              <a:rPr lang="en-US" baseline="0" dirty="0" smtClean="0"/>
              <a:t> </a:t>
            </a:r>
            <a:r>
              <a:rPr lang="en-US" baseline="0" dirty="0" err="1" smtClean="0"/>
              <a:t>Matern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3A64A0-A756-E143-BD24-DCD475C69534}"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Tom Allen</a:t>
            </a:r>
            <a:endParaRPr lang="en-US" dirty="0"/>
          </a:p>
        </p:txBody>
      </p:sp>
      <p:sp>
        <p:nvSpPr>
          <p:cNvPr id="4" name="Slide Number Placeholder 3"/>
          <p:cNvSpPr>
            <a:spLocks noGrp="1"/>
          </p:cNvSpPr>
          <p:nvPr>
            <p:ph type="sldNum" sz="quarter" idx="10"/>
          </p:nvPr>
        </p:nvSpPr>
        <p:spPr/>
        <p:txBody>
          <a:bodyPr/>
          <a:lstStyle/>
          <a:p>
            <a:fld id="{FD3A64A0-A756-E143-BD24-DCD475C69534}"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a:t>
            </a:r>
            <a:r>
              <a:rPr lang="en-US" baseline="0" dirty="0" smtClean="0"/>
              <a:t> from</a:t>
            </a:r>
            <a:r>
              <a:rPr lang="en-US" dirty="0" smtClean="0"/>
              <a:t> Wikimedia</a:t>
            </a:r>
            <a:r>
              <a:rPr lang="en-US" baseline="0" dirty="0" smtClean="0"/>
              <a:t> Commons (user: Colin Smith)</a:t>
            </a:r>
            <a:endParaRPr lang="en-US" dirty="0"/>
          </a:p>
        </p:txBody>
      </p:sp>
      <p:sp>
        <p:nvSpPr>
          <p:cNvPr id="4" name="Slide Number Placeholder 3"/>
          <p:cNvSpPr>
            <a:spLocks noGrp="1"/>
          </p:cNvSpPr>
          <p:nvPr>
            <p:ph type="sldNum" sz="quarter" idx="10"/>
          </p:nvPr>
        </p:nvSpPr>
        <p:spPr/>
        <p:txBody>
          <a:bodyPr/>
          <a:lstStyle/>
          <a:p>
            <a:fld id="{FD3A64A0-A756-E143-BD24-DCD475C69534}"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a:t>
            </a:r>
            <a:r>
              <a:rPr lang="en-US" baseline="0" dirty="0" smtClean="0"/>
              <a:t> from</a:t>
            </a:r>
            <a:r>
              <a:rPr lang="en-US" dirty="0" smtClean="0"/>
              <a:t> Wikimedia</a:t>
            </a:r>
            <a:r>
              <a:rPr lang="en-US" baseline="0" dirty="0" smtClean="0"/>
              <a:t> Commons (user: </a:t>
            </a:r>
            <a:r>
              <a:rPr lang="en-US" baseline="0" dirty="0" err="1" smtClean="0"/>
              <a:t>NotFromUtrecht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3A64A0-A756-E143-BD24-DCD475C69534}"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a:t>
            </a:r>
            <a:r>
              <a:rPr lang="en-US" baseline="0" dirty="0" smtClean="0"/>
              <a:t> from</a:t>
            </a:r>
            <a:r>
              <a:rPr lang="en-US" dirty="0" smtClean="0"/>
              <a:t> Wikimedia</a:t>
            </a:r>
            <a:r>
              <a:rPr lang="en-US" baseline="0" dirty="0" smtClean="0"/>
              <a:t> Commons (user: </a:t>
            </a:r>
            <a:r>
              <a:rPr lang="en-US" baseline="0" dirty="0" err="1" smtClean="0"/>
              <a:t>Asierog</a:t>
            </a:r>
            <a:r>
              <a:rPr lang="en-US" baseline="0" smtClean="0"/>
              <a:t>)</a:t>
            </a:r>
            <a:endParaRPr lang="en-US" dirty="0"/>
          </a:p>
        </p:txBody>
      </p:sp>
      <p:sp>
        <p:nvSpPr>
          <p:cNvPr id="4" name="Slide Number Placeholder 3"/>
          <p:cNvSpPr>
            <a:spLocks noGrp="1"/>
          </p:cNvSpPr>
          <p:nvPr>
            <p:ph type="sldNum" sz="quarter" idx="10"/>
          </p:nvPr>
        </p:nvSpPr>
        <p:spPr/>
        <p:txBody>
          <a:bodyPr/>
          <a:lstStyle/>
          <a:p>
            <a:fld id="{FD3A64A0-A756-E143-BD24-DCD475C69534}"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A514F958-99B0-0343-9D5E-B8FA491DCBE7}" type="datetimeFigureOut">
              <a:rPr lang="en-US" smtClean="0"/>
              <a:t>01-Oct-20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A58A2-3747-7044-B477-82B5616D39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514F958-99B0-0343-9D5E-B8FA491DCBE7}" type="datetimeFigureOut">
              <a:rPr lang="en-US" smtClean="0"/>
              <a:t>01-Oct-20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A58A2-3747-7044-B477-82B5616D39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514F958-99B0-0343-9D5E-B8FA491DCBE7}" type="datetimeFigureOut">
              <a:rPr lang="en-US" smtClean="0"/>
              <a:t>01-Oct-20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A58A2-3747-7044-B477-82B5616D39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514F958-99B0-0343-9D5E-B8FA491DCBE7}" type="datetimeFigureOut">
              <a:rPr lang="en-US" smtClean="0"/>
              <a:t>01-Oct-20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A58A2-3747-7044-B477-82B5616D39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A514F958-99B0-0343-9D5E-B8FA491DCBE7}" type="datetimeFigureOut">
              <a:rPr lang="en-US" smtClean="0"/>
              <a:t>01-Oct-20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A58A2-3747-7044-B477-82B5616D39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A514F958-99B0-0343-9D5E-B8FA491DCBE7}" type="datetimeFigureOut">
              <a:rPr lang="en-US" smtClean="0"/>
              <a:t>01-Oct-20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A58A2-3747-7044-B477-82B5616D39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A514F958-99B0-0343-9D5E-B8FA491DCBE7}" type="datetimeFigureOut">
              <a:rPr lang="en-US" smtClean="0"/>
              <a:t>01-Oct-20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A58A2-3747-7044-B477-82B5616D39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A514F958-99B0-0343-9D5E-B8FA491DCBE7}" type="datetimeFigureOut">
              <a:rPr lang="en-US" smtClean="0"/>
              <a:t>01-Oct-20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A58A2-3747-7044-B477-82B5616D39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4F958-99B0-0343-9D5E-B8FA491DCBE7}" type="datetimeFigureOut">
              <a:rPr lang="en-US" smtClean="0"/>
              <a:t>01-Oct-20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A58A2-3747-7044-B477-82B5616D39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514F958-99B0-0343-9D5E-B8FA491DCBE7}" type="datetimeFigureOut">
              <a:rPr lang="en-US" smtClean="0"/>
              <a:t>01-Oct-20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A58A2-3747-7044-B477-82B5616D39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514F958-99B0-0343-9D5E-B8FA491DCBE7}" type="datetimeFigureOut">
              <a:rPr lang="en-US" smtClean="0"/>
              <a:t>01-Oct-20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A58A2-3747-7044-B477-82B5616D39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4F958-99B0-0343-9D5E-B8FA491DCBE7}" type="datetimeFigureOut">
              <a:rPr lang="en-US" smtClean="0"/>
              <a:t>01-Oct-20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A58A2-3747-7044-B477-82B5616D39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9950" y="207086"/>
            <a:ext cx="6064780" cy="1470025"/>
          </a:xfrm>
        </p:spPr>
        <p:txBody>
          <a:bodyPr/>
          <a:lstStyle/>
          <a:p>
            <a:r>
              <a:rPr lang="en-US" b="1" dirty="0" err="1" smtClean="0"/>
              <a:t>Pulteney</a:t>
            </a:r>
            <a:r>
              <a:rPr lang="en-US" b="1" dirty="0" smtClean="0"/>
              <a:t> Bridge and Great </a:t>
            </a:r>
            <a:r>
              <a:rPr lang="en-US" b="1" dirty="0" err="1" smtClean="0"/>
              <a:t>Pulteney</a:t>
            </a:r>
            <a:r>
              <a:rPr lang="en-US" b="1" dirty="0" smtClean="0"/>
              <a:t> Street</a:t>
            </a:r>
            <a:endParaRPr lang="en-US" b="1" dirty="0"/>
          </a:p>
        </p:txBody>
      </p:sp>
      <p:sp>
        <p:nvSpPr>
          <p:cNvPr id="3" name="Subtitle 2"/>
          <p:cNvSpPr>
            <a:spLocks noGrp="1"/>
          </p:cNvSpPr>
          <p:nvPr>
            <p:ph type="subTitle" idx="1"/>
          </p:nvPr>
        </p:nvSpPr>
        <p:spPr>
          <a:xfrm>
            <a:off x="4569412" y="1891386"/>
            <a:ext cx="4141460" cy="4624922"/>
          </a:xfrm>
        </p:spPr>
        <p:txBody>
          <a:bodyPr>
            <a:normAutofit fontScale="85000" lnSpcReduction="20000"/>
          </a:bodyPr>
          <a:lstStyle/>
          <a:p>
            <a:r>
              <a:rPr lang="en-AU" dirty="0">
                <a:solidFill>
                  <a:srgbClr val="000000"/>
                </a:solidFill>
              </a:rPr>
              <a:t>The street and bridge were commissioned and built between 1769 and 1774 using the wealth of </a:t>
            </a:r>
            <a:r>
              <a:rPr lang="en-AU" b="1" dirty="0">
                <a:solidFill>
                  <a:srgbClr val="000000"/>
                </a:solidFill>
              </a:rPr>
              <a:t>Sir William </a:t>
            </a:r>
            <a:r>
              <a:rPr lang="en-AU" b="1" dirty="0" err="1">
                <a:solidFill>
                  <a:srgbClr val="000000"/>
                </a:solidFill>
              </a:rPr>
              <a:t>Pulteney</a:t>
            </a:r>
            <a:r>
              <a:rPr lang="en-AU" dirty="0">
                <a:solidFill>
                  <a:srgbClr val="000000"/>
                </a:solidFill>
              </a:rPr>
              <a:t>, who owned sugar plantations on the Caribbean islands of Grenada, Tobago and Dominica. At his death in 1805, </a:t>
            </a:r>
            <a:r>
              <a:rPr lang="en-AU" dirty="0" err="1">
                <a:solidFill>
                  <a:srgbClr val="000000"/>
                </a:solidFill>
              </a:rPr>
              <a:t>Pulteney’s</a:t>
            </a:r>
            <a:r>
              <a:rPr lang="en-AU" dirty="0">
                <a:solidFill>
                  <a:srgbClr val="000000"/>
                </a:solidFill>
              </a:rPr>
              <a:t> wealth was estimated at £600,000 – around £637 million in today’s money.</a:t>
            </a:r>
          </a:p>
          <a:p>
            <a:pPr algn="l"/>
            <a:endParaRPr lang="en-US" dirty="0">
              <a:solidFill>
                <a:srgbClr val="000000"/>
              </a:solidFill>
            </a:endParaRPr>
          </a:p>
        </p:txBody>
      </p:sp>
      <p:pic>
        <p:nvPicPr>
          <p:cNvPr id="4" name="Picture 3"/>
          <p:cNvPicPr>
            <a:picLocks noChangeAspect="1"/>
          </p:cNvPicPr>
          <p:nvPr/>
        </p:nvPicPr>
        <p:blipFill>
          <a:blip r:embed="rId3"/>
          <a:srcRect r="43578"/>
          <a:stretch>
            <a:fillRect/>
          </a:stretch>
        </p:blipFill>
        <p:spPr>
          <a:xfrm>
            <a:off x="328538" y="2214003"/>
            <a:ext cx="4033802" cy="320602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9950" y="207086"/>
            <a:ext cx="6064780" cy="1470025"/>
          </a:xfrm>
        </p:spPr>
        <p:txBody>
          <a:bodyPr/>
          <a:lstStyle/>
          <a:p>
            <a:r>
              <a:rPr lang="en-US" b="1" dirty="0" smtClean="0"/>
              <a:t>Bath Abbey</a:t>
            </a:r>
            <a:endParaRPr lang="en-US" b="1" dirty="0"/>
          </a:p>
        </p:txBody>
      </p:sp>
      <p:sp>
        <p:nvSpPr>
          <p:cNvPr id="3" name="Subtitle 2"/>
          <p:cNvSpPr>
            <a:spLocks noGrp="1"/>
          </p:cNvSpPr>
          <p:nvPr>
            <p:ph type="subTitle" idx="1"/>
          </p:nvPr>
        </p:nvSpPr>
        <p:spPr>
          <a:xfrm>
            <a:off x="4569412" y="1891386"/>
            <a:ext cx="4141460" cy="4624922"/>
          </a:xfrm>
        </p:spPr>
        <p:txBody>
          <a:bodyPr>
            <a:normAutofit fontScale="62500" lnSpcReduction="20000"/>
          </a:bodyPr>
          <a:lstStyle/>
          <a:p>
            <a:r>
              <a:rPr lang="en-AU" dirty="0">
                <a:solidFill>
                  <a:srgbClr val="000000"/>
                </a:solidFill>
              </a:rPr>
              <a:t>The Abbey contains more memorials to West Indian plantation owners, slave traders and sugar merchants than any other place in the United Kingdom. Many chose to retire to Bath in their old age due to its fashionable status and the baths’ reputation for health-giving properties. In the north</a:t>
            </a:r>
            <a:r>
              <a:rPr lang="en-AU" dirty="0" smtClean="0">
                <a:solidFill>
                  <a:srgbClr val="000000"/>
                </a:solidFill>
              </a:rPr>
              <a:t> part of the Abbey is </a:t>
            </a:r>
            <a:r>
              <a:rPr lang="en-AU" dirty="0">
                <a:solidFill>
                  <a:srgbClr val="000000"/>
                </a:solidFill>
              </a:rPr>
              <a:t>the marble memorial to </a:t>
            </a:r>
            <a:r>
              <a:rPr lang="en-AU" b="1" dirty="0">
                <a:solidFill>
                  <a:srgbClr val="000000"/>
                </a:solidFill>
              </a:rPr>
              <a:t>James Holder </a:t>
            </a:r>
            <a:r>
              <a:rPr lang="en-AU" b="1" dirty="0" err="1">
                <a:solidFill>
                  <a:srgbClr val="000000"/>
                </a:solidFill>
              </a:rPr>
              <a:t>Alleyne</a:t>
            </a:r>
            <a:r>
              <a:rPr lang="en-AU" dirty="0">
                <a:solidFill>
                  <a:srgbClr val="000000"/>
                </a:solidFill>
              </a:rPr>
              <a:t>, one of the richest plantation owners on Barbados, who died in 1842. When slavery was abolished on British plantations in 1834, </a:t>
            </a:r>
            <a:r>
              <a:rPr lang="en-AU" dirty="0" err="1">
                <a:solidFill>
                  <a:srgbClr val="000000"/>
                </a:solidFill>
              </a:rPr>
              <a:t>Alleyne</a:t>
            </a:r>
            <a:r>
              <a:rPr lang="en-AU" dirty="0">
                <a:solidFill>
                  <a:srgbClr val="000000"/>
                </a:solidFill>
              </a:rPr>
              <a:t> received £13,000 in compensation from the British government – around £17 million in today’s money.</a:t>
            </a:r>
          </a:p>
          <a:p>
            <a:pPr algn="l"/>
            <a:endParaRPr lang="en-US" dirty="0">
              <a:solidFill>
                <a:srgbClr val="000000"/>
              </a:solidFill>
            </a:endParaRPr>
          </a:p>
        </p:txBody>
      </p:sp>
      <p:pic>
        <p:nvPicPr>
          <p:cNvPr id="5" name="Picture 4" descr="https://thebathscrinium.files.wordpress.com/2013/02/s9.jpg"/>
          <p:cNvPicPr/>
          <p:nvPr/>
        </p:nvPicPr>
        <p:blipFill>
          <a:blip r:embed="rId3"/>
          <a:srcRect/>
          <a:stretch>
            <a:fillRect/>
          </a:stretch>
        </p:blipFill>
        <p:spPr bwMode="auto">
          <a:xfrm>
            <a:off x="502920" y="2317016"/>
            <a:ext cx="3942248" cy="29246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9950" y="207086"/>
            <a:ext cx="6064780" cy="1470025"/>
          </a:xfrm>
        </p:spPr>
        <p:txBody>
          <a:bodyPr/>
          <a:lstStyle/>
          <a:p>
            <a:r>
              <a:rPr lang="en-US" b="1" dirty="0" smtClean="0"/>
              <a:t>The Pump Room</a:t>
            </a:r>
            <a:endParaRPr lang="en-US" b="1" dirty="0"/>
          </a:p>
        </p:txBody>
      </p:sp>
      <p:sp>
        <p:nvSpPr>
          <p:cNvPr id="3" name="Subtitle 2"/>
          <p:cNvSpPr>
            <a:spLocks noGrp="1"/>
          </p:cNvSpPr>
          <p:nvPr>
            <p:ph type="subTitle" idx="1"/>
          </p:nvPr>
        </p:nvSpPr>
        <p:spPr>
          <a:xfrm>
            <a:off x="4569412" y="1891386"/>
            <a:ext cx="4141460" cy="4624922"/>
          </a:xfrm>
        </p:spPr>
        <p:txBody>
          <a:bodyPr>
            <a:normAutofit fontScale="62500" lnSpcReduction="20000"/>
          </a:bodyPr>
          <a:lstStyle/>
          <a:p>
            <a:r>
              <a:rPr lang="en-AU" dirty="0">
                <a:solidFill>
                  <a:srgbClr val="000000"/>
                </a:solidFill>
              </a:rPr>
              <a:t>In </a:t>
            </a:r>
            <a:r>
              <a:rPr lang="en-AU" dirty="0" smtClean="0">
                <a:solidFill>
                  <a:srgbClr val="000000"/>
                </a:solidFill>
              </a:rPr>
              <a:t>1705, </a:t>
            </a:r>
            <a:r>
              <a:rPr lang="en-AU" b="1" dirty="0">
                <a:solidFill>
                  <a:srgbClr val="000000"/>
                </a:solidFill>
              </a:rPr>
              <a:t>Beau Nash</a:t>
            </a:r>
            <a:r>
              <a:rPr lang="en-AU" dirty="0">
                <a:solidFill>
                  <a:srgbClr val="000000"/>
                </a:solidFill>
              </a:rPr>
              <a:t> arrived in Bath and quickly worked to turn the town into a centre for gambling and parties. He encouraged the slave traders from nearby Bristol to come to Bath and spend their money on entertainment and gambling. He gave an overlay of respectability to the pursuit of pleasure, and soon huge amounts of money were being spent in the city, transforming it from a small and poor settlement into a hugely wealthy and fashionable city. Nash’s headquarters were at the Pump Room, and a statue of him still stands inside the building.</a:t>
            </a:r>
          </a:p>
          <a:p>
            <a:pPr algn="l"/>
            <a:endParaRPr lang="en-US" dirty="0">
              <a:solidFill>
                <a:srgbClr val="000000"/>
              </a:solidFill>
            </a:endParaRPr>
          </a:p>
        </p:txBody>
      </p:sp>
      <p:pic>
        <p:nvPicPr>
          <p:cNvPr id="6" name="Picture 5"/>
          <p:cNvPicPr>
            <a:picLocks noChangeAspect="1"/>
          </p:cNvPicPr>
          <p:nvPr/>
        </p:nvPicPr>
        <p:blipFill>
          <a:blip r:embed="rId3"/>
          <a:stretch>
            <a:fillRect/>
          </a:stretch>
        </p:blipFill>
        <p:spPr>
          <a:xfrm>
            <a:off x="290587" y="2283127"/>
            <a:ext cx="4278825" cy="29216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9950" y="207086"/>
            <a:ext cx="6064780" cy="1470025"/>
          </a:xfrm>
        </p:spPr>
        <p:txBody>
          <a:bodyPr/>
          <a:lstStyle/>
          <a:p>
            <a:r>
              <a:rPr lang="en-US" b="1" dirty="0" smtClean="0"/>
              <a:t>Queen Square</a:t>
            </a:r>
            <a:endParaRPr lang="en-US" b="1" dirty="0"/>
          </a:p>
        </p:txBody>
      </p:sp>
      <p:sp>
        <p:nvSpPr>
          <p:cNvPr id="3" name="Subtitle 2"/>
          <p:cNvSpPr>
            <a:spLocks noGrp="1"/>
          </p:cNvSpPr>
          <p:nvPr>
            <p:ph type="subTitle" idx="1"/>
          </p:nvPr>
        </p:nvSpPr>
        <p:spPr>
          <a:xfrm>
            <a:off x="4569412" y="1891386"/>
            <a:ext cx="4141460" cy="4624922"/>
          </a:xfrm>
        </p:spPr>
        <p:txBody>
          <a:bodyPr>
            <a:normAutofit fontScale="62500" lnSpcReduction="20000"/>
          </a:bodyPr>
          <a:lstStyle/>
          <a:p>
            <a:r>
              <a:rPr lang="en-AU" dirty="0">
                <a:solidFill>
                  <a:srgbClr val="000000"/>
                </a:solidFill>
              </a:rPr>
              <a:t>Bath was completely redesigned and rebuilt during the Georgian period (</a:t>
            </a:r>
            <a:r>
              <a:rPr lang="en-AU" dirty="0" smtClean="0">
                <a:solidFill>
                  <a:srgbClr val="000000"/>
                </a:solidFill>
              </a:rPr>
              <a:t>1714–1830</a:t>
            </a:r>
            <a:r>
              <a:rPr lang="en-AU" dirty="0">
                <a:solidFill>
                  <a:srgbClr val="000000"/>
                </a:solidFill>
              </a:rPr>
              <a:t>). Two of the most important architects were John Wood and his son John Wood Junior, who designed some of the most well-known buildings in the city. One of their first grand designs was Queen Square, which was started in around 1725. To pay for their buildings, they required investment by wealthy patrons. The </a:t>
            </a:r>
            <a:r>
              <a:rPr lang="en-AU" b="1" dirty="0">
                <a:solidFill>
                  <a:srgbClr val="000000"/>
                </a:solidFill>
              </a:rPr>
              <a:t>Duke of </a:t>
            </a:r>
            <a:r>
              <a:rPr lang="en-AU" b="1" dirty="0" err="1">
                <a:solidFill>
                  <a:srgbClr val="000000"/>
                </a:solidFill>
              </a:rPr>
              <a:t>Chandos</a:t>
            </a:r>
            <a:r>
              <a:rPr lang="en-AU" b="1" dirty="0">
                <a:solidFill>
                  <a:srgbClr val="000000"/>
                </a:solidFill>
              </a:rPr>
              <a:t> </a:t>
            </a:r>
            <a:r>
              <a:rPr lang="en-AU" dirty="0">
                <a:solidFill>
                  <a:srgbClr val="000000"/>
                </a:solidFill>
              </a:rPr>
              <a:t>was their first major investor. He was the director of the Royal Africa Company in the 1720s and much of his wealth came from the transatlantic slave trade. </a:t>
            </a:r>
          </a:p>
          <a:p>
            <a:pPr algn="l"/>
            <a:endParaRPr lang="en-US" dirty="0">
              <a:solidFill>
                <a:srgbClr val="000000"/>
              </a:solidFill>
            </a:endParaRPr>
          </a:p>
        </p:txBody>
      </p:sp>
      <p:pic>
        <p:nvPicPr>
          <p:cNvPr id="5" name="Picture 4"/>
          <p:cNvPicPr>
            <a:picLocks noChangeAspect="1"/>
          </p:cNvPicPr>
          <p:nvPr/>
        </p:nvPicPr>
        <p:blipFill>
          <a:blip r:embed="rId3"/>
          <a:stretch>
            <a:fillRect/>
          </a:stretch>
        </p:blipFill>
        <p:spPr>
          <a:xfrm>
            <a:off x="347901" y="2351953"/>
            <a:ext cx="3917803" cy="26249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9950" y="207086"/>
            <a:ext cx="6064780" cy="1470025"/>
          </a:xfrm>
        </p:spPr>
        <p:txBody>
          <a:bodyPr/>
          <a:lstStyle/>
          <a:p>
            <a:r>
              <a:rPr lang="en-US" b="1" dirty="0" smtClean="0"/>
              <a:t>The Royal Crescent</a:t>
            </a:r>
            <a:endParaRPr lang="en-US" b="1" dirty="0"/>
          </a:p>
        </p:txBody>
      </p:sp>
      <p:sp>
        <p:nvSpPr>
          <p:cNvPr id="3" name="Subtitle 2"/>
          <p:cNvSpPr>
            <a:spLocks noGrp="1"/>
          </p:cNvSpPr>
          <p:nvPr>
            <p:ph type="subTitle" idx="1"/>
          </p:nvPr>
        </p:nvSpPr>
        <p:spPr>
          <a:xfrm>
            <a:off x="4569412" y="1891386"/>
            <a:ext cx="4141460" cy="4624922"/>
          </a:xfrm>
        </p:spPr>
        <p:txBody>
          <a:bodyPr>
            <a:normAutofit fontScale="62500" lnSpcReduction="20000"/>
          </a:bodyPr>
          <a:lstStyle/>
          <a:p>
            <a:r>
              <a:rPr lang="en-AU" dirty="0">
                <a:solidFill>
                  <a:srgbClr val="000000"/>
                </a:solidFill>
              </a:rPr>
              <a:t>As well as investment from people involved in the slave trade when it was originally constructed, the most famous address in Bath also appears several times in the records of </a:t>
            </a:r>
            <a:r>
              <a:rPr lang="en-AU" dirty="0" smtClean="0">
                <a:solidFill>
                  <a:srgbClr val="000000"/>
                </a:solidFill>
              </a:rPr>
              <a:t>slave-owners </a:t>
            </a:r>
            <a:r>
              <a:rPr lang="en-AU" dirty="0">
                <a:solidFill>
                  <a:srgbClr val="000000"/>
                </a:solidFill>
              </a:rPr>
              <a:t>who were compensated by the British government when slavery was abolished in the West Indies in 1834. </a:t>
            </a:r>
            <a:r>
              <a:rPr lang="en-AU" b="1" dirty="0">
                <a:solidFill>
                  <a:srgbClr val="000000"/>
                </a:solidFill>
              </a:rPr>
              <a:t>Jonathan Morgan</a:t>
            </a:r>
            <a:r>
              <a:rPr lang="en-AU" dirty="0">
                <a:solidFill>
                  <a:srgbClr val="000000"/>
                </a:solidFill>
              </a:rPr>
              <a:t> lived at 20 Royal Crescent, and was given £12,381 (around £16 million in </a:t>
            </a:r>
            <a:r>
              <a:rPr lang="en-AU" dirty="0" smtClean="0">
                <a:solidFill>
                  <a:srgbClr val="000000"/>
                </a:solidFill>
              </a:rPr>
              <a:t>today’s </a:t>
            </a:r>
            <a:r>
              <a:rPr lang="en-AU" dirty="0">
                <a:solidFill>
                  <a:srgbClr val="000000"/>
                </a:solidFill>
              </a:rPr>
              <a:t>money) in compensation for his ‘lost property’ when the enslaved people were freed on his plantations on the Caribbean island of St Vincent. </a:t>
            </a:r>
          </a:p>
          <a:p>
            <a:pPr algn="l"/>
            <a:endParaRPr lang="en-US" dirty="0">
              <a:solidFill>
                <a:srgbClr val="000000"/>
              </a:solidFill>
            </a:endParaRPr>
          </a:p>
        </p:txBody>
      </p:sp>
      <p:pic>
        <p:nvPicPr>
          <p:cNvPr id="6" name="Picture 5"/>
          <p:cNvPicPr>
            <a:picLocks noChangeAspect="1"/>
          </p:cNvPicPr>
          <p:nvPr/>
        </p:nvPicPr>
        <p:blipFill>
          <a:blip r:embed="rId3"/>
          <a:srcRect l="7507"/>
          <a:stretch>
            <a:fillRect/>
          </a:stretch>
        </p:blipFill>
        <p:spPr>
          <a:xfrm>
            <a:off x="193268" y="2399322"/>
            <a:ext cx="4210485" cy="25606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TotalTime>
  <Words>534</Words>
  <Application>Microsoft Office PowerPoint</Application>
  <PresentationFormat>On-screen Show (4:3)</PresentationFormat>
  <Paragraphs>20</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Pulteney Bridge and Great Pulteney Street</vt:lpstr>
      <vt:lpstr>Bath Abbey</vt:lpstr>
      <vt:lpstr>The Pump Room</vt:lpstr>
      <vt:lpstr>Queen Square</vt:lpstr>
      <vt:lpstr>The Royal Crescent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Pulteney Bridge and Great Pulteney Street</dc:title>
  <dc:creator>Anna Baker</dc:creator>
  <cp:lastModifiedBy>Foolproofs</cp:lastModifiedBy>
  <cp:revision>3</cp:revision>
  <dcterms:created xsi:type="dcterms:W3CDTF">2019-12-30T17:37:26Z</dcterms:created>
  <dcterms:modified xsi:type="dcterms:W3CDTF">2020-10-01T15:00:18Z</dcterms:modified>
</cp:coreProperties>
</file>