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97" r:id="rId2"/>
    <p:sldId id="265" r:id="rId3"/>
    <p:sldId id="290" r:id="rId4"/>
    <p:sldId id="260" r:id="rId5"/>
    <p:sldId id="269" r:id="rId6"/>
    <p:sldId id="270" r:id="rId7"/>
    <p:sldId id="295" r:id="rId8"/>
    <p:sldId id="296" r:id="rId9"/>
    <p:sldId id="277" r:id="rId10"/>
    <p:sldId id="279" r:id="rId11"/>
    <p:sldId id="278" r:id="rId12"/>
    <p:sldId id="291" r:id="rId13"/>
    <p:sldId id="284" r:id="rId14"/>
    <p:sldId id="293" r:id="rId15"/>
    <p:sldId id="285" r:id="rId16"/>
    <p:sldId id="294" r:id="rId17"/>
    <p:sldId id="292" r:id="rId18"/>
    <p:sldId id="280" r:id="rId19"/>
    <p:sldId id="283" r:id="rId20"/>
    <p:sldId id="272" r:id="rId21"/>
    <p:sldId id="273" r:id="rId22"/>
    <p:sldId id="298" r:id="rId23"/>
    <p:sldId id="274" r:id="rId24"/>
    <p:sldId id="288" r:id="rId25"/>
    <p:sldId id="286" r:id="rId26"/>
    <p:sldId id="300" r:id="rId27"/>
    <p:sldId id="281" r:id="rId28"/>
    <p:sldId id="287" r:id="rId29"/>
    <p:sldId id="282" r:id="rId3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8B1598-742E-BF74-9E79-136A3EAA4C10}" v="20" dt="2021-04-26T16:59:44.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8" autoAdjust="0"/>
    <p:restoredTop sz="79004" autoAdjust="0"/>
  </p:normalViewPr>
  <p:slideViewPr>
    <p:cSldViewPr snapToGrid="0">
      <p:cViewPr varScale="1">
        <p:scale>
          <a:sx n="90" d="100"/>
          <a:sy n="90" d="100"/>
        </p:scale>
        <p:origin x="207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6ED8A07-B429-4B5F-AC86-31248C3D7500}" type="datetimeFigureOut">
              <a:rPr lang="en-GB" smtClean="0"/>
              <a:t>26/04/2021</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1434F99-566F-46D6-9EC9-62147FB66013}" type="slidenum">
              <a:rPr lang="en-GB" smtClean="0"/>
              <a:t>‹#›</a:t>
            </a:fld>
            <a:endParaRPr lang="en-GB"/>
          </a:p>
        </p:txBody>
      </p:sp>
    </p:spTree>
    <p:extLst>
      <p:ext uri="{BB962C8B-B14F-4D97-AF65-F5344CB8AC3E}">
        <p14:creationId xmlns:p14="http://schemas.microsoft.com/office/powerpoint/2010/main" val="372159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elegraph.co.uk/news/2017/01/21/pub-firm-drops-plans-re-name-black-boy-pub-protest-local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www.getreading.co.uk/news/local-news/gallery/angles-reading-central-club-mural-8854439</a:t>
            </a:r>
          </a:p>
        </p:txBody>
      </p:sp>
      <p:sp>
        <p:nvSpPr>
          <p:cNvPr id="4" name="Slide Number Placeholder 3"/>
          <p:cNvSpPr>
            <a:spLocks noGrp="1"/>
          </p:cNvSpPr>
          <p:nvPr>
            <p:ph type="sldNum" sz="quarter" idx="10"/>
          </p:nvPr>
        </p:nvSpPr>
        <p:spPr/>
        <p:txBody>
          <a:bodyPr/>
          <a:lstStyle/>
          <a:p>
            <a:fld id="{E1434F99-566F-46D6-9EC9-62147FB66013}" type="slidenum">
              <a:rPr lang="en-GB" smtClean="0"/>
              <a:t>2</a:t>
            </a:fld>
            <a:endParaRPr lang="en-GB"/>
          </a:p>
        </p:txBody>
      </p:sp>
    </p:spTree>
    <p:extLst>
      <p:ext uri="{BB962C8B-B14F-4D97-AF65-F5344CB8AC3E}">
        <p14:creationId xmlns:p14="http://schemas.microsoft.com/office/powerpoint/2010/main" val="99123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from RISC specifies</a:t>
            </a:r>
            <a:r>
              <a:rPr lang="en-US" baseline="0" dirty="0"/>
              <a:t> when individuals are of African descent, although we can’t know whether there are more whose origins or ethnicity are not mentioned. </a:t>
            </a:r>
            <a:r>
              <a:rPr lang="en-GB" sz="1200" kern="1200" dirty="0">
                <a:solidFill>
                  <a:schemeClr val="tx1"/>
                </a:solidFill>
                <a:effectLst/>
                <a:latin typeface="+mn-lt"/>
                <a:ea typeface="+mn-ea"/>
                <a:cs typeface="+mn-cs"/>
              </a:rPr>
              <a:t>What has been researched in detail is where they turn up in parish records. Many believed that if they were Christian, they would be safe from slavery – we can see this in the baptism records. Show students the original records and how much work has gone into researching this history.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http://berkshirerecordoffice.org.uk </a:t>
            </a:r>
          </a:p>
          <a:p>
            <a:r>
              <a:rPr lang="en-GB" sz="1200" kern="1200" dirty="0">
                <a:solidFill>
                  <a:schemeClr val="tx1"/>
                </a:solidFill>
                <a:effectLst/>
                <a:latin typeface="+mn-lt"/>
                <a:ea typeface="+mn-ea"/>
                <a:cs typeface="+mn-cs"/>
              </a:rPr>
              <a:t>List of records: Reading’s Slave Links by RISC</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1434F99-566F-46D6-9EC9-62147FB66013}" type="slidenum">
              <a:rPr lang="en-GB" smtClean="0"/>
              <a:t>12</a:t>
            </a:fld>
            <a:endParaRPr lang="en-GB"/>
          </a:p>
        </p:txBody>
      </p:sp>
    </p:spTree>
    <p:extLst>
      <p:ext uri="{BB962C8B-B14F-4D97-AF65-F5344CB8AC3E}">
        <p14:creationId xmlns:p14="http://schemas.microsoft.com/office/powerpoint/2010/main" val="3049592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http://berkshirerecordoffice.org.uk </a:t>
            </a:r>
          </a:p>
        </p:txBody>
      </p:sp>
      <p:sp>
        <p:nvSpPr>
          <p:cNvPr id="4" name="Slide Number Placeholder 3"/>
          <p:cNvSpPr>
            <a:spLocks noGrp="1"/>
          </p:cNvSpPr>
          <p:nvPr>
            <p:ph type="sldNum" sz="quarter" idx="5"/>
          </p:nvPr>
        </p:nvSpPr>
        <p:spPr/>
        <p:txBody>
          <a:bodyPr/>
          <a:lstStyle/>
          <a:p>
            <a:fld id="{E1434F99-566F-46D6-9EC9-62147FB66013}" type="slidenum">
              <a:rPr lang="en-GB" smtClean="0"/>
              <a:t>13</a:t>
            </a:fld>
            <a:endParaRPr lang="en-GB"/>
          </a:p>
        </p:txBody>
      </p:sp>
    </p:spTree>
    <p:extLst>
      <p:ext uri="{BB962C8B-B14F-4D97-AF65-F5344CB8AC3E}">
        <p14:creationId xmlns:p14="http://schemas.microsoft.com/office/powerpoint/2010/main" val="1875881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has been a significant amount of research by the Black and Asians in Britain Association (www.basauk.com *now a dead link) into the parish records, which specifically state that the people registered are of African descent. There are likely to be far more people of African descent than actually recorded, as the nature of their status and economic position means that they’re not likely to turn up in records. What has been researched in detail is where they turn up in these parish records. Many believed that if they were Christian, they would be safe from slavery –we can see this in the baptism records. Show students the original records and how much work has gone into researching this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Images: http://berkshirerecordoffice.org.uk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1434F99-566F-46D6-9EC9-62147FB66013}" type="slidenum">
              <a:rPr lang="en-GB" smtClean="0"/>
              <a:t>14</a:t>
            </a:fld>
            <a:endParaRPr lang="en-GB"/>
          </a:p>
        </p:txBody>
      </p:sp>
    </p:spTree>
    <p:extLst>
      <p:ext uri="{BB962C8B-B14F-4D97-AF65-F5344CB8AC3E}">
        <p14:creationId xmlns:p14="http://schemas.microsoft.com/office/powerpoint/2010/main" val="31266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 clear with students about the use of the term ‘negro’ in these documents,</a:t>
            </a:r>
            <a:r>
              <a:rPr lang="en-GB" baseline="0" dirty="0"/>
              <a:t> which you are</a:t>
            </a:r>
            <a:r>
              <a:rPr lang="en-GB" dirty="0"/>
              <a:t> using in a historical context. If not covered in previous lessons/enquiries, you could consider as a class why this term is so offensive today, and how it wasn’t just referring to people of African descent, but also carried with it ideas about status and inferiority, and the implication that they were unfree. Here, we could link these two to the young servants that we’ve seen in the portraits. They’re both listed as ‘negroes’ so it’s possible that they were unfree servants. Both of them were baptised in the centre of Reading. We could ask about why they were baptised, and whether they were children of Black servants in the area or were brought to Britain from Africa or the Caribbean. </a:t>
            </a:r>
          </a:p>
          <a:p>
            <a:endParaRPr lang="en-GB" dirty="0"/>
          </a:p>
        </p:txBody>
      </p:sp>
      <p:sp>
        <p:nvSpPr>
          <p:cNvPr id="4" name="Slide Number Placeholder 3"/>
          <p:cNvSpPr>
            <a:spLocks noGrp="1"/>
          </p:cNvSpPr>
          <p:nvPr>
            <p:ph type="sldNum" sz="quarter" idx="10"/>
          </p:nvPr>
        </p:nvSpPr>
        <p:spPr/>
        <p:txBody>
          <a:bodyPr/>
          <a:lstStyle/>
          <a:p>
            <a:fld id="{E1434F99-566F-46D6-9EC9-62147FB66013}" type="slidenum">
              <a:rPr lang="en-GB" smtClean="0"/>
              <a:t>15</a:t>
            </a:fld>
            <a:endParaRPr lang="en-GB"/>
          </a:p>
        </p:txBody>
      </p:sp>
    </p:spTree>
    <p:extLst>
      <p:ext uri="{BB962C8B-B14F-4D97-AF65-F5344CB8AC3E}">
        <p14:creationId xmlns:p14="http://schemas.microsoft.com/office/powerpoint/2010/main" val="3757825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might notice that John </a:t>
            </a:r>
            <a:r>
              <a:rPr lang="en-GB" dirty="0" err="1"/>
              <a:t>Cuffee</a:t>
            </a:r>
            <a:r>
              <a:rPr lang="en-GB" dirty="0"/>
              <a:t> was baptised only three years before his death. He shows up in the exact same parish records so has stayed in the same place since his baptism. That might be because he had to because he was a servant (free or unfree) or because he was free and settled in the area. We could ask about why he stayed, whom he was with, whether he had family, what he died of so soon after his baptism, and who buried him. The facts that he is listed as a ‘Black’ rather than a ‘negro’ and that there is no mention of a master or owner suggest that he might have been a free man, but record-keeping was not that consistent.</a:t>
            </a:r>
          </a:p>
        </p:txBody>
      </p:sp>
      <p:sp>
        <p:nvSpPr>
          <p:cNvPr id="4" name="Slide Number Placeholder 3"/>
          <p:cNvSpPr>
            <a:spLocks noGrp="1"/>
          </p:cNvSpPr>
          <p:nvPr>
            <p:ph type="sldNum" sz="quarter" idx="5"/>
          </p:nvPr>
        </p:nvSpPr>
        <p:spPr/>
        <p:txBody>
          <a:bodyPr/>
          <a:lstStyle/>
          <a:p>
            <a:fld id="{E1434F99-566F-46D6-9EC9-62147FB66013}" type="slidenum">
              <a:rPr lang="en-GB" smtClean="0"/>
              <a:t>16</a:t>
            </a:fld>
            <a:endParaRPr lang="en-GB"/>
          </a:p>
        </p:txBody>
      </p:sp>
    </p:spTree>
    <p:extLst>
      <p:ext uri="{BB962C8B-B14F-4D97-AF65-F5344CB8AC3E}">
        <p14:creationId xmlns:p14="http://schemas.microsoft.com/office/powerpoint/2010/main" val="125091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interesting that these two records are clear about the status of William and Thomas. For William, being only four and a half and ‘belonging to’ make it clear that he was a slave. The Legacies of British Slave-ownership site doesn’t have a listing specifically for William </a:t>
            </a:r>
            <a:r>
              <a:rPr lang="en-GB" dirty="0" err="1"/>
              <a:t>Dottin</a:t>
            </a:r>
            <a:r>
              <a:rPr lang="en-GB" dirty="0"/>
              <a:t> </a:t>
            </a:r>
            <a:r>
              <a:rPr lang="en-GB" dirty="0" err="1"/>
              <a:t>Battyn</a:t>
            </a:r>
            <a:r>
              <a:rPr lang="en-GB" dirty="0"/>
              <a:t>, but the family name is connected to plantations in Barbados, and there may be a (perhaps tenuous) link: www.ucl.ac.uk/lbs/estate/view/655. There is one listing for a Richard </a:t>
            </a:r>
            <a:r>
              <a:rPr lang="en-GB" dirty="0" err="1"/>
              <a:t>Ottley</a:t>
            </a:r>
            <a:r>
              <a:rPr lang="en-GB" dirty="0"/>
              <a:t>; although there are no clear links to Berkshire, the dates would work: https://www.ucl.ac.uk/lbs/person/view/2146632290. These two records show that people in Berkshire definitely ‘owned’ enslaved Africans, one of whom was only a very young child.</a:t>
            </a:r>
          </a:p>
        </p:txBody>
      </p:sp>
      <p:sp>
        <p:nvSpPr>
          <p:cNvPr id="4" name="Slide Number Placeholder 3"/>
          <p:cNvSpPr>
            <a:spLocks noGrp="1"/>
          </p:cNvSpPr>
          <p:nvPr>
            <p:ph type="sldNum" sz="quarter" idx="5"/>
          </p:nvPr>
        </p:nvSpPr>
        <p:spPr/>
        <p:txBody>
          <a:bodyPr/>
          <a:lstStyle/>
          <a:p>
            <a:fld id="{E1434F99-566F-46D6-9EC9-62147FB66013}" type="slidenum">
              <a:rPr lang="en-GB" smtClean="0"/>
              <a:t>17</a:t>
            </a:fld>
            <a:endParaRPr lang="en-GB"/>
          </a:p>
        </p:txBody>
      </p:sp>
    </p:spTree>
    <p:extLst>
      <p:ext uri="{BB962C8B-B14F-4D97-AF65-F5344CB8AC3E}">
        <p14:creationId xmlns:p14="http://schemas.microsoft.com/office/powerpoint/2010/main" val="2826508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not an exhaustive list; the Black and Asian People in Berkshire project, via www.basauk.com, have produced a summary of dozens of records of people from Berkshire who were of African descent. Some are contested but for most it’s clearly identified that they were Black or ‘negro’, and in some cases their origins in Africa are listed. The full list can be accessed in a folder in the Berkshire Records Office, and images of the documents are in the folder. It is entirely possible that there were many more people of African descent in Reading at this time – we only have records of those who were baptised here, which would not have been all of them, and of those who died and whose deaths were registered in a Berkshire parish. Because people of African descent were normally in an ‘unfree’ state or were servants – or, if free, faced poverty and hardship – they’re far less likely to show up in the records from the time.</a:t>
            </a:r>
          </a:p>
          <a:p>
            <a:endParaRPr lang="en-GB" dirty="0"/>
          </a:p>
          <a:p>
            <a:r>
              <a:rPr lang="en-GB" dirty="0"/>
              <a:t>List of documents from RISC’s Reading’s Slave Links http://antislavery.ac.uk/items/show/34</a:t>
            </a:r>
          </a:p>
        </p:txBody>
      </p:sp>
      <p:sp>
        <p:nvSpPr>
          <p:cNvPr id="4" name="Slide Number Placeholder 3"/>
          <p:cNvSpPr>
            <a:spLocks noGrp="1"/>
          </p:cNvSpPr>
          <p:nvPr>
            <p:ph type="sldNum" sz="quarter" idx="5"/>
          </p:nvPr>
        </p:nvSpPr>
        <p:spPr/>
        <p:txBody>
          <a:bodyPr/>
          <a:lstStyle/>
          <a:p>
            <a:fld id="{E1434F99-566F-46D6-9EC9-62147FB66013}" type="slidenum">
              <a:rPr lang="en-GB" smtClean="0"/>
              <a:t>18</a:t>
            </a:fld>
            <a:endParaRPr lang="en-GB"/>
          </a:p>
        </p:txBody>
      </p:sp>
    </p:spTree>
    <p:extLst>
      <p:ext uri="{BB962C8B-B14F-4D97-AF65-F5344CB8AC3E}">
        <p14:creationId xmlns:p14="http://schemas.microsoft.com/office/powerpoint/2010/main" val="3711077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Having established that there were people of African descent in Reading in this period, introduce the Black Boy pub. Show students what’s on the pub’s website about its history (slide 24) – there’s no acknowledgement that the name might refer to a Black servant, although students have seen evidence that there were Black servants in Reading in the Georgian period</a:t>
            </a:r>
            <a:r>
              <a:rPr lang="en-GB" dirty="0"/>
              <a:t> and </a:t>
            </a:r>
            <a:r>
              <a:rPr lang="en-GB" sz="1200" kern="1200" dirty="0">
                <a:solidFill>
                  <a:schemeClr val="tx1"/>
                </a:solidFill>
                <a:effectLst/>
                <a:latin typeface="+mn-lt"/>
                <a:ea typeface="+mn-ea"/>
                <a:cs typeface="+mn-cs"/>
              </a:rPr>
              <a:t>Reading Museum does state that there were Black servants at Caversham Park</a:t>
            </a:r>
            <a:r>
              <a:rPr lang="en-GB" dirty="0"/>
              <a:t>.</a:t>
            </a:r>
            <a:endParaRPr lang="en-GB" sz="1200" b="1" kern="1200" dirty="0">
              <a:solidFill>
                <a:schemeClr val="tx1"/>
              </a:solidFill>
              <a:effectLst/>
              <a:latin typeface="+mn-lt"/>
              <a:ea typeface="+mn-ea"/>
              <a:cs typeface="+mn-cs"/>
            </a:endParaRPr>
          </a:p>
          <a:p>
            <a:endParaRPr lang="en-GB" dirty="0"/>
          </a:p>
          <a:p>
            <a:r>
              <a:rPr lang="en-GB" sz="1200" b="0" kern="1200" dirty="0">
                <a:solidFill>
                  <a:schemeClr val="tx1"/>
                </a:solidFill>
                <a:effectLst/>
                <a:latin typeface="+mn-lt"/>
                <a:ea typeface="+mn-ea"/>
                <a:cs typeface="+mn-cs"/>
              </a:rPr>
              <a:t>Images:</a:t>
            </a:r>
            <a:r>
              <a:rPr lang="en-GB" sz="1200" b="0" kern="1200" baseline="0" dirty="0">
                <a:solidFill>
                  <a:schemeClr val="tx1"/>
                </a:solidFill>
                <a:effectLst/>
                <a:latin typeface="+mn-lt"/>
                <a:ea typeface="+mn-ea"/>
                <a:cs typeface="+mn-cs"/>
              </a:rPr>
              <a:t> www.beerintheevening.com/pubs/s/13/13505/Black_Boy/Shinfield </a:t>
            </a:r>
          </a:p>
          <a:p>
            <a:endParaRPr lang="en-GB" dirty="0"/>
          </a:p>
        </p:txBody>
      </p:sp>
      <p:sp>
        <p:nvSpPr>
          <p:cNvPr id="4" name="Slide Number Placeholder 3"/>
          <p:cNvSpPr>
            <a:spLocks noGrp="1"/>
          </p:cNvSpPr>
          <p:nvPr>
            <p:ph type="sldNum" sz="quarter" idx="5"/>
          </p:nvPr>
        </p:nvSpPr>
        <p:spPr/>
        <p:txBody>
          <a:bodyPr/>
          <a:lstStyle/>
          <a:p>
            <a:fld id="{E1434F99-566F-46D6-9EC9-62147FB66013}" type="slidenum">
              <a:rPr lang="en-GB" smtClean="0"/>
              <a:t>20</a:t>
            </a:fld>
            <a:endParaRPr lang="en-GB"/>
          </a:p>
        </p:txBody>
      </p:sp>
    </p:spTree>
    <p:extLst>
      <p:ext uri="{BB962C8B-B14F-4D97-AF65-F5344CB8AC3E}">
        <p14:creationId xmlns:p14="http://schemas.microsoft.com/office/powerpoint/2010/main" val="621594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Maps: Google</a:t>
            </a:r>
          </a:p>
        </p:txBody>
      </p:sp>
      <p:sp>
        <p:nvSpPr>
          <p:cNvPr id="4" name="Slide Number Placeholder 3"/>
          <p:cNvSpPr>
            <a:spLocks noGrp="1"/>
          </p:cNvSpPr>
          <p:nvPr>
            <p:ph type="sldNum" sz="quarter" idx="5"/>
          </p:nvPr>
        </p:nvSpPr>
        <p:spPr/>
        <p:txBody>
          <a:bodyPr/>
          <a:lstStyle/>
          <a:p>
            <a:fld id="{E1434F99-566F-46D6-9EC9-62147FB66013}" type="slidenum">
              <a:rPr lang="en-GB" smtClean="0"/>
              <a:t>21</a:t>
            </a:fld>
            <a:endParaRPr lang="en-GB"/>
          </a:p>
        </p:txBody>
      </p:sp>
    </p:spTree>
    <p:extLst>
      <p:ext uri="{BB962C8B-B14F-4D97-AF65-F5344CB8AC3E}">
        <p14:creationId xmlns:p14="http://schemas.microsoft.com/office/powerpoint/2010/main" val="1645338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https://www.baronspubs.com/blackboy/about</a:t>
            </a:r>
          </a:p>
          <a:p>
            <a:endParaRPr lang="en-GB" dirty="0"/>
          </a:p>
          <a:p>
            <a:r>
              <a:rPr lang="en-GB" dirty="0"/>
              <a:t>This webpage has been updated since October 2019. In 2017, there was talk about renaming the pub, which was then dropped (</a:t>
            </a:r>
            <a:r>
              <a:rPr lang="en-GB" dirty="0">
                <a:hlinkClick r:id="rId3"/>
              </a:rPr>
              <a:t>www.telegraph.co.uk/news/2017/01/21/pub-firm-drops-plans-re-name-black-boy-pub-protest-locals).</a:t>
            </a:r>
            <a:r>
              <a:rPr lang="en-GB" dirty="0"/>
              <a:t> In January 2019, it was announced that they were changing the name, but </a:t>
            </a:r>
            <a:r>
              <a:rPr lang="en-GB" i="1" dirty="0"/>
              <a:t>Reading Chronicle </a:t>
            </a:r>
            <a:r>
              <a:rPr lang="en-GB" dirty="0"/>
              <a:t>reported that this was unpopular (www.readingchronicle.co.uk/news/19025504.shinfield-pub-black-boy-change-name-due-racist-connotations-said), after carrying out a poll (slide 26). This is definitely an interesting debate to get into with students, but the fact that the pub doesn’t even acknowledge that a Black unfree servant might be the origin of the name seems disingenuous, when the idea of changing the name has been there for years. Slide 24 shows the </a:t>
            </a:r>
            <a:r>
              <a:rPr lang="en-GB" i="1" dirty="0"/>
              <a:t>Dictionary of Pub Names</a:t>
            </a:r>
            <a:r>
              <a:rPr lang="en-GB" dirty="0"/>
              <a:t> explanation. There’s clearly a debate to be had; changing the name arguably hides part of the history – when taught about this, students have tended to argue that it should be acknowledged that it is a possibility openly by the pub, but not necessarily that the name be changed.</a:t>
            </a:r>
          </a:p>
          <a:p>
            <a:endParaRPr lang="en-GB" dirty="0"/>
          </a:p>
        </p:txBody>
      </p:sp>
      <p:sp>
        <p:nvSpPr>
          <p:cNvPr id="4" name="Slide Number Placeholder 3"/>
          <p:cNvSpPr>
            <a:spLocks noGrp="1"/>
          </p:cNvSpPr>
          <p:nvPr>
            <p:ph type="sldNum" sz="quarter" idx="5"/>
          </p:nvPr>
        </p:nvSpPr>
        <p:spPr/>
        <p:txBody>
          <a:bodyPr/>
          <a:lstStyle/>
          <a:p>
            <a:fld id="{E1434F99-566F-46D6-9EC9-62147FB66013}" type="slidenum">
              <a:rPr lang="en-GB" smtClean="0"/>
              <a:t>22</a:t>
            </a:fld>
            <a:endParaRPr lang="en-GB"/>
          </a:p>
        </p:txBody>
      </p:sp>
    </p:spTree>
    <p:extLst>
      <p:ext uri="{BB962C8B-B14F-4D97-AF65-F5344CB8AC3E}">
        <p14:creationId xmlns:p14="http://schemas.microsoft.com/office/powerpoint/2010/main" val="26378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lesson starts with a quick recap of the previous lesson to help keep the enquiry question in mind. </a:t>
            </a:r>
          </a:p>
          <a:p>
            <a:endParaRPr lang="en-GB" sz="1200" kern="1200" dirty="0">
              <a:solidFill>
                <a:schemeClr val="tx1"/>
              </a:solidFill>
              <a:effectLst/>
              <a:latin typeface="+mn-lt"/>
              <a:ea typeface="+mn-ea"/>
              <a:cs typeface="+mn-cs"/>
            </a:endParaRPr>
          </a:p>
          <a:p>
            <a:r>
              <a:rPr lang="en-GB" dirty="0"/>
              <a:t>Image source: www.getreading.co.uk/news/local-news/gallery/angles-reading-central-club-mural-8854439</a:t>
            </a:r>
          </a:p>
          <a:p>
            <a:endParaRPr lang="en-GB" dirty="0"/>
          </a:p>
        </p:txBody>
      </p:sp>
      <p:sp>
        <p:nvSpPr>
          <p:cNvPr id="4" name="Slide Number Placeholder 3"/>
          <p:cNvSpPr>
            <a:spLocks noGrp="1"/>
          </p:cNvSpPr>
          <p:nvPr>
            <p:ph type="sldNum" sz="quarter" idx="5"/>
          </p:nvPr>
        </p:nvSpPr>
        <p:spPr/>
        <p:txBody>
          <a:bodyPr/>
          <a:lstStyle/>
          <a:p>
            <a:fld id="{E1434F99-566F-46D6-9EC9-62147FB66013}" type="slidenum">
              <a:rPr lang="en-GB" smtClean="0"/>
              <a:t>3</a:t>
            </a:fld>
            <a:endParaRPr lang="en-GB"/>
          </a:p>
        </p:txBody>
      </p:sp>
    </p:spTree>
    <p:extLst>
      <p:ext uri="{BB962C8B-B14F-4D97-AF65-F5344CB8AC3E}">
        <p14:creationId xmlns:p14="http://schemas.microsoft.com/office/powerpoint/2010/main" val="3533529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www.baronspubs.com/blackboy/about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Image:</a:t>
            </a:r>
            <a:r>
              <a:rPr lang="en-GB" sz="1200" b="0" kern="1200" baseline="0" dirty="0">
                <a:solidFill>
                  <a:schemeClr val="tx1"/>
                </a:solidFill>
                <a:effectLst/>
                <a:latin typeface="+mn-lt"/>
                <a:ea typeface="+mn-ea"/>
                <a:cs typeface="+mn-cs"/>
              </a:rPr>
              <a:t> www.beerintheevening.com/pubs/s/13/13505/Black_Boy/Shinfield </a:t>
            </a:r>
          </a:p>
          <a:p>
            <a:endParaRPr lang="en-GB" dirty="0"/>
          </a:p>
        </p:txBody>
      </p:sp>
      <p:sp>
        <p:nvSpPr>
          <p:cNvPr id="4" name="Slide Number Placeholder 3"/>
          <p:cNvSpPr>
            <a:spLocks noGrp="1"/>
          </p:cNvSpPr>
          <p:nvPr>
            <p:ph type="sldNum" sz="quarter" idx="5"/>
          </p:nvPr>
        </p:nvSpPr>
        <p:spPr/>
        <p:txBody>
          <a:bodyPr/>
          <a:lstStyle/>
          <a:p>
            <a:fld id="{E1434F99-566F-46D6-9EC9-62147FB66013}" type="slidenum">
              <a:rPr lang="en-GB" smtClean="0"/>
              <a:t>23</a:t>
            </a:fld>
            <a:endParaRPr lang="en-GB"/>
          </a:p>
        </p:txBody>
      </p:sp>
    </p:spTree>
    <p:extLst>
      <p:ext uri="{BB962C8B-B14F-4D97-AF65-F5344CB8AC3E}">
        <p14:creationId xmlns:p14="http://schemas.microsoft.com/office/powerpoint/2010/main" val="4266575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Show students that the </a:t>
            </a:r>
            <a:r>
              <a:rPr lang="en-GB" sz="1200" i="1" kern="1200" dirty="0">
                <a:solidFill>
                  <a:schemeClr val="tx1"/>
                </a:solidFill>
                <a:effectLst/>
                <a:latin typeface="+mn-lt"/>
                <a:ea typeface="+mn-ea"/>
                <a:cs typeface="+mn-cs"/>
              </a:rPr>
              <a:t>Dictionary of Pub Names</a:t>
            </a:r>
            <a:r>
              <a:rPr lang="en-GB" sz="1200" kern="1200" dirty="0">
                <a:solidFill>
                  <a:schemeClr val="tx1"/>
                </a:solidFill>
                <a:effectLst/>
                <a:latin typeface="+mn-lt"/>
                <a:ea typeface="+mn-ea"/>
                <a:cs typeface="+mn-cs"/>
              </a:rPr>
              <a:t> is very clear that the name ‘Black Boy’ for a pub was often a reference to Black servants, as well as how the name has more recently been linked to chimney sweeps (the pub’s picture outside is of a chimney sweep, but there’s no reference to that on the website).</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Source: https://books.google.co.uk/books?redir_esc=y&amp;id=k-4SrdUPNFoC&amp;q=black+boy#v=snippet&amp;q=black%20boy&amp;f=false</a:t>
            </a:r>
          </a:p>
          <a:p>
            <a:endParaRPr lang="en-GB" dirty="0"/>
          </a:p>
        </p:txBody>
      </p:sp>
      <p:sp>
        <p:nvSpPr>
          <p:cNvPr id="4" name="Slide Number Placeholder 3"/>
          <p:cNvSpPr>
            <a:spLocks noGrp="1"/>
          </p:cNvSpPr>
          <p:nvPr>
            <p:ph type="sldNum" sz="quarter" idx="10"/>
          </p:nvPr>
        </p:nvSpPr>
        <p:spPr/>
        <p:txBody>
          <a:bodyPr/>
          <a:lstStyle/>
          <a:p>
            <a:fld id="{E1434F99-566F-46D6-9EC9-62147FB66013}" type="slidenum">
              <a:rPr lang="en-GB" smtClean="0"/>
              <a:t>24</a:t>
            </a:fld>
            <a:endParaRPr lang="en-GB"/>
          </a:p>
        </p:txBody>
      </p:sp>
    </p:spTree>
    <p:extLst>
      <p:ext uri="{BB962C8B-B14F-4D97-AF65-F5344CB8AC3E}">
        <p14:creationId xmlns:p14="http://schemas.microsoft.com/office/powerpoint/2010/main" val="717645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Students respond by writing to the pub owners to inform them of the possibility that the name comes from 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Black servant (opportunity for feedback to students on their use of evidence, clarity of argument, etc.).</a:t>
            </a:r>
          </a:p>
          <a:p>
            <a:endParaRPr lang="en-GB" sz="1200" kern="1200" dirty="0">
              <a:solidFill>
                <a:schemeClr val="tx1"/>
              </a:solidFill>
              <a:effectLst/>
              <a:latin typeface="+mn-lt"/>
              <a:ea typeface="+mn-ea"/>
              <a:cs typeface="+mn-cs"/>
            </a:endParaRPr>
          </a:p>
          <a:p>
            <a:r>
              <a:rPr lang="en-GB" dirty="0"/>
              <a:t>www.baronspubs.com/blackboy/about </a:t>
            </a:r>
          </a:p>
          <a:p>
            <a:endParaRPr lang="en-GB" dirty="0"/>
          </a:p>
        </p:txBody>
      </p:sp>
      <p:sp>
        <p:nvSpPr>
          <p:cNvPr id="4" name="Slide Number Placeholder 3"/>
          <p:cNvSpPr>
            <a:spLocks noGrp="1"/>
          </p:cNvSpPr>
          <p:nvPr>
            <p:ph type="sldNum" sz="quarter" idx="5"/>
          </p:nvPr>
        </p:nvSpPr>
        <p:spPr/>
        <p:txBody>
          <a:bodyPr/>
          <a:lstStyle/>
          <a:p>
            <a:fld id="{E1434F99-566F-46D6-9EC9-62147FB66013}" type="slidenum">
              <a:rPr lang="en-GB" smtClean="0"/>
              <a:t>25</a:t>
            </a:fld>
            <a:endParaRPr lang="en-GB"/>
          </a:p>
        </p:txBody>
      </p:sp>
    </p:spTree>
    <p:extLst>
      <p:ext uri="{BB962C8B-B14F-4D97-AF65-F5344CB8AC3E}">
        <p14:creationId xmlns:p14="http://schemas.microsoft.com/office/powerpoint/2010/main" val="1196841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www.readingchronicle.co.uk/news/19025504.shinfield-pub-black-boy-change-name-due-racist-connotations-said</a:t>
            </a:r>
          </a:p>
          <a:p>
            <a:endParaRPr lang="en-GB" dirty="0"/>
          </a:p>
        </p:txBody>
      </p:sp>
      <p:sp>
        <p:nvSpPr>
          <p:cNvPr id="4" name="Slide Number Placeholder 3"/>
          <p:cNvSpPr>
            <a:spLocks noGrp="1"/>
          </p:cNvSpPr>
          <p:nvPr>
            <p:ph type="sldNum" sz="quarter" idx="5"/>
          </p:nvPr>
        </p:nvSpPr>
        <p:spPr/>
        <p:txBody>
          <a:bodyPr/>
          <a:lstStyle/>
          <a:p>
            <a:fld id="{E1434F99-566F-46D6-9EC9-62147FB66013}" type="slidenum">
              <a:rPr lang="en-GB" smtClean="0"/>
              <a:t>26</a:t>
            </a:fld>
            <a:endParaRPr lang="en-GB"/>
          </a:p>
        </p:txBody>
      </p:sp>
    </p:spTree>
    <p:extLst>
      <p:ext uri="{BB962C8B-B14F-4D97-AF65-F5344CB8AC3E}">
        <p14:creationId xmlns:p14="http://schemas.microsoft.com/office/powerpoint/2010/main" val="2907504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broader question of whether places should acknowledge this history. Students might also have ideas about how to acknowledge this history – these could like to the mural as a form of community public commemoration.</a:t>
            </a:r>
          </a:p>
        </p:txBody>
      </p:sp>
      <p:sp>
        <p:nvSpPr>
          <p:cNvPr id="4" name="Slide Number Placeholder 3"/>
          <p:cNvSpPr>
            <a:spLocks noGrp="1"/>
          </p:cNvSpPr>
          <p:nvPr>
            <p:ph type="sldNum" sz="quarter" idx="5"/>
          </p:nvPr>
        </p:nvSpPr>
        <p:spPr/>
        <p:txBody>
          <a:bodyPr/>
          <a:lstStyle/>
          <a:p>
            <a:fld id="{E1434F99-566F-46D6-9EC9-62147FB66013}" type="slidenum">
              <a:rPr lang="en-GB" smtClean="0"/>
              <a:t>27</a:t>
            </a:fld>
            <a:endParaRPr lang="en-GB"/>
          </a:p>
        </p:txBody>
      </p:sp>
    </p:spTree>
    <p:extLst>
      <p:ext uri="{BB962C8B-B14F-4D97-AF65-F5344CB8AC3E}">
        <p14:creationId xmlns:p14="http://schemas.microsoft.com/office/powerpoint/2010/main" val="1886420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could be done in lesson time, used as a knowledge organiser across several lessons or set as an ongoing homework task for students to complete after lessons. It’s a useful tool at the end of the unit so that students have something to get their ideas from for their museum display. Depending on preference and the class, there is a blank version of the timeline, or written labels could be added to make it a shorter task for students.</a:t>
            </a:r>
          </a:p>
        </p:txBody>
      </p:sp>
      <p:sp>
        <p:nvSpPr>
          <p:cNvPr id="4" name="Slide Number Placeholder 3"/>
          <p:cNvSpPr>
            <a:spLocks noGrp="1"/>
          </p:cNvSpPr>
          <p:nvPr>
            <p:ph type="sldNum" sz="quarter" idx="5"/>
          </p:nvPr>
        </p:nvSpPr>
        <p:spPr/>
        <p:txBody>
          <a:bodyPr/>
          <a:lstStyle/>
          <a:p>
            <a:fld id="{E1434F99-566F-46D6-9EC9-62147FB66013}" type="slidenum">
              <a:rPr lang="en-GB" smtClean="0"/>
              <a:t>28</a:t>
            </a:fld>
            <a:endParaRPr lang="en-GB"/>
          </a:p>
        </p:txBody>
      </p:sp>
    </p:spTree>
    <p:extLst>
      <p:ext uri="{BB962C8B-B14F-4D97-AF65-F5344CB8AC3E}">
        <p14:creationId xmlns:p14="http://schemas.microsoft.com/office/powerpoint/2010/main" val="73921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www.getreading.co.uk/news/local-news/gallery/angles-reading-central-club-mural-8854439</a:t>
            </a:r>
          </a:p>
          <a:p>
            <a:endParaRPr lang="en-GB" dirty="0"/>
          </a:p>
        </p:txBody>
      </p:sp>
      <p:sp>
        <p:nvSpPr>
          <p:cNvPr id="4" name="Slide Number Placeholder 3"/>
          <p:cNvSpPr>
            <a:spLocks noGrp="1"/>
          </p:cNvSpPr>
          <p:nvPr>
            <p:ph type="sldNum" sz="quarter" idx="10"/>
          </p:nvPr>
        </p:nvSpPr>
        <p:spPr/>
        <p:txBody>
          <a:bodyPr/>
          <a:lstStyle/>
          <a:p>
            <a:fld id="{E1434F99-566F-46D6-9EC9-62147FB66013}" type="slidenum">
              <a:rPr lang="en-GB" smtClean="0"/>
              <a:t>29</a:t>
            </a:fld>
            <a:endParaRPr lang="en-GB"/>
          </a:p>
        </p:txBody>
      </p:sp>
    </p:spTree>
    <p:extLst>
      <p:ext uri="{BB962C8B-B14F-4D97-AF65-F5344CB8AC3E}">
        <p14:creationId xmlns:p14="http://schemas.microsoft.com/office/powerpoint/2010/main" val="1171209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www.amazon.co.uk/Black-British-Forgotten-David-Olusoga/dp/1447299760</a:t>
            </a:r>
          </a:p>
        </p:txBody>
      </p:sp>
      <p:sp>
        <p:nvSpPr>
          <p:cNvPr id="4" name="Slide Number Placeholder 3"/>
          <p:cNvSpPr>
            <a:spLocks noGrp="1"/>
          </p:cNvSpPr>
          <p:nvPr>
            <p:ph type="sldNum" sz="quarter" idx="10"/>
          </p:nvPr>
        </p:nvSpPr>
        <p:spPr/>
        <p:txBody>
          <a:bodyPr/>
          <a:lstStyle/>
          <a:p>
            <a:fld id="{E1434F99-566F-46D6-9EC9-62147FB66013}" type="slidenum">
              <a:rPr lang="en-GB" smtClean="0"/>
              <a:t>4</a:t>
            </a:fld>
            <a:endParaRPr lang="en-GB"/>
          </a:p>
        </p:txBody>
      </p:sp>
    </p:spTree>
    <p:extLst>
      <p:ext uri="{BB962C8B-B14F-4D97-AF65-F5344CB8AC3E}">
        <p14:creationId xmlns:p14="http://schemas.microsoft.com/office/powerpoint/2010/main" val="3550960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 the David </a:t>
            </a:r>
            <a:r>
              <a:rPr lang="en-GB" sz="1200" kern="1200" dirty="0" err="1">
                <a:solidFill>
                  <a:schemeClr val="tx1"/>
                </a:solidFill>
                <a:effectLst/>
                <a:latin typeface="+mn-lt"/>
                <a:ea typeface="+mn-ea"/>
                <a:cs typeface="+mn-cs"/>
              </a:rPr>
              <a:t>Olusoga</a:t>
            </a:r>
            <a:r>
              <a:rPr lang="en-GB" sz="1200" kern="1200" dirty="0">
                <a:solidFill>
                  <a:schemeClr val="tx1"/>
                </a:solidFill>
                <a:effectLst/>
                <a:latin typeface="+mn-lt"/>
                <a:ea typeface="+mn-ea"/>
                <a:cs typeface="+mn-cs"/>
              </a:rPr>
              <a:t> extract to establish the position of black people in Georgian Britain. Students should be able to identify that life for Black Britons in the period was extremely hard, but some did manage to become ‘politically active’ and ‘culturally productive’. If students have studied the Justice 2 History enquiries, then they could be reminded of the abolition campaign, and of those sharing their experiences on slave ships and as slaves.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Images: www.amazon.co.uk/Black-British-Forgotten-David-Olusoga/dp/1447299760; https://twitter.com/davidolusoga</a:t>
            </a:r>
          </a:p>
        </p:txBody>
      </p:sp>
      <p:sp>
        <p:nvSpPr>
          <p:cNvPr id="4" name="Slide Number Placeholder 3"/>
          <p:cNvSpPr>
            <a:spLocks noGrp="1"/>
          </p:cNvSpPr>
          <p:nvPr>
            <p:ph type="sldNum" sz="quarter" idx="5"/>
          </p:nvPr>
        </p:nvSpPr>
        <p:spPr/>
        <p:txBody>
          <a:bodyPr/>
          <a:lstStyle/>
          <a:p>
            <a:fld id="{E1434F99-566F-46D6-9EC9-62147FB66013}" type="slidenum">
              <a:rPr lang="en-GB" smtClean="0"/>
              <a:t>5</a:t>
            </a:fld>
            <a:endParaRPr lang="en-GB"/>
          </a:p>
        </p:txBody>
      </p:sp>
    </p:spTree>
    <p:extLst>
      <p:ext uri="{BB962C8B-B14F-4D97-AF65-F5344CB8AC3E}">
        <p14:creationId xmlns:p14="http://schemas.microsoft.com/office/powerpoint/2010/main" val="1422712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www.amazon.co.uk/Black-British-Forgotten-David-Olusoga/dp/1447299760</a:t>
            </a:r>
          </a:p>
          <a:p>
            <a:endParaRPr lang="en-GB" dirty="0"/>
          </a:p>
        </p:txBody>
      </p:sp>
      <p:sp>
        <p:nvSpPr>
          <p:cNvPr id="4" name="Slide Number Placeholder 3"/>
          <p:cNvSpPr>
            <a:spLocks noGrp="1"/>
          </p:cNvSpPr>
          <p:nvPr>
            <p:ph type="sldNum" sz="quarter" idx="10"/>
          </p:nvPr>
        </p:nvSpPr>
        <p:spPr/>
        <p:txBody>
          <a:bodyPr/>
          <a:lstStyle/>
          <a:p>
            <a:fld id="{E1434F99-566F-46D6-9EC9-62147FB66013}" type="slidenum">
              <a:rPr lang="en-GB" smtClean="0"/>
              <a:t>7</a:t>
            </a:fld>
            <a:endParaRPr lang="en-GB"/>
          </a:p>
        </p:txBody>
      </p:sp>
    </p:spTree>
    <p:extLst>
      <p:ext uri="{BB962C8B-B14F-4D97-AF65-F5344CB8AC3E}">
        <p14:creationId xmlns:p14="http://schemas.microsoft.com/office/powerpoint/2010/main" val="182264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www.amazon.co.uk/Black-British-Forgotten-David-Olusoga/dp/1447299760</a:t>
            </a:r>
          </a:p>
          <a:p>
            <a:endParaRPr lang="en-GB" dirty="0"/>
          </a:p>
        </p:txBody>
      </p:sp>
      <p:sp>
        <p:nvSpPr>
          <p:cNvPr id="4" name="Slide Number Placeholder 3"/>
          <p:cNvSpPr>
            <a:spLocks noGrp="1"/>
          </p:cNvSpPr>
          <p:nvPr>
            <p:ph type="sldNum" sz="quarter" idx="10"/>
          </p:nvPr>
        </p:nvSpPr>
        <p:spPr/>
        <p:txBody>
          <a:bodyPr/>
          <a:lstStyle/>
          <a:p>
            <a:fld id="{E1434F99-566F-46D6-9EC9-62147FB66013}" type="slidenum">
              <a:rPr lang="en-GB" smtClean="0"/>
              <a:t>8</a:t>
            </a:fld>
            <a:endParaRPr lang="en-GB"/>
          </a:p>
        </p:txBody>
      </p:sp>
    </p:spTree>
    <p:extLst>
      <p:ext uri="{BB962C8B-B14F-4D97-AF65-F5344CB8AC3E}">
        <p14:creationId xmlns:p14="http://schemas.microsoft.com/office/powerpoint/2010/main" val="352840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three paintings and consider the way in which the black servants are portrayed. Students might pick out that they are all looking at their mistress, but none of the women are looking at them. They’re always behind the mistress, and appear as not much more than an accessory. Students should consider what these portraits tell us about attitudes towards Black servants, and how people at the time would see the Black servants as a status symbol.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Louise de </a:t>
            </a:r>
            <a:r>
              <a:rPr lang="en-GB" dirty="0" err="1"/>
              <a:t>Keroualle</a:t>
            </a:r>
            <a:r>
              <a:rPr lang="en-GB" dirty="0"/>
              <a:t>, Duchess of Portsmouth: National Portrait Gallery, www.npg.org.uk/collections/search/use-this-image.php?mkey=mw05102 </a:t>
            </a:r>
          </a:p>
          <a:p>
            <a:pPr marL="0" indent="0">
              <a:buFontTx/>
              <a:buNone/>
            </a:pPr>
            <a:r>
              <a:rPr lang="en-GB" dirty="0"/>
              <a:t>Lady Grace Carteret: National Trust Images, https://artuk.org/discover/artworks/lady-grace-carteret-17131755-countess-of-dysart-with-a-child-lady-frances-tollemache-17381807-and-a-black-servant-cockatoo-and-spaniel-217090</a:t>
            </a:r>
          </a:p>
          <a:p>
            <a:pPr marL="0" indent="0">
              <a:buFontTx/>
              <a:buNone/>
            </a:pPr>
            <a:r>
              <a:rPr lang="en-GB" dirty="0"/>
              <a:t>Elizabeth Murray: National Trust Images, https://artuk.org/discover/artworks/elizabeth-murray-16261698-lady-tollemache-later-countess-of-dysart-and-duchess-of-lauderdale-with-a-black-servant-217126</a:t>
            </a:r>
          </a:p>
        </p:txBody>
      </p:sp>
      <p:sp>
        <p:nvSpPr>
          <p:cNvPr id="4" name="Slide Number Placeholder 3"/>
          <p:cNvSpPr>
            <a:spLocks noGrp="1"/>
          </p:cNvSpPr>
          <p:nvPr>
            <p:ph type="sldNum" sz="quarter" idx="5"/>
          </p:nvPr>
        </p:nvSpPr>
        <p:spPr/>
        <p:txBody>
          <a:bodyPr/>
          <a:lstStyle/>
          <a:p>
            <a:fld id="{E1434F99-566F-46D6-9EC9-62147FB66013}" type="slidenum">
              <a:rPr lang="en-GB" smtClean="0"/>
              <a:t>9</a:t>
            </a:fld>
            <a:endParaRPr lang="en-GB"/>
          </a:p>
        </p:txBody>
      </p:sp>
    </p:spTree>
    <p:extLst>
      <p:ext uri="{BB962C8B-B14F-4D97-AF65-F5344CB8AC3E}">
        <p14:creationId xmlns:p14="http://schemas.microsoft.com/office/powerpoint/2010/main" val="3520968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might be used as a real stretch for groups where appropriate; it is a challenging source and the presence of the Black boy is not the main point of the cartoon. This is part of the point of using it in this lesson – the fact that he’s so casually used as evidence of the woman’s obsession with her appearance and not there as a real person tells us about the attitudes towards using Black pageboys at the time. </a:t>
            </a:r>
          </a:p>
          <a:p>
            <a:endParaRPr lang="en-GB" dirty="0"/>
          </a:p>
          <a:p>
            <a:r>
              <a:rPr lang="en-GB" dirty="0"/>
              <a:t>Image: © The Trustees of the British Museum, www.britishmuseum.org/collection/object/P_1935-0522-1-39%E2%80%8B </a:t>
            </a:r>
            <a:endParaRPr lang="en-GB" dirty="0">
              <a:solidFill>
                <a:srgbClr val="FFFFFF"/>
              </a:solidFill>
              <a:latin typeface="Helvetica Neue"/>
            </a:endParaRPr>
          </a:p>
        </p:txBody>
      </p:sp>
      <p:sp>
        <p:nvSpPr>
          <p:cNvPr id="4" name="Slide Number Placeholder 3"/>
          <p:cNvSpPr>
            <a:spLocks noGrp="1"/>
          </p:cNvSpPr>
          <p:nvPr>
            <p:ph type="sldNum" sz="quarter" idx="5"/>
          </p:nvPr>
        </p:nvSpPr>
        <p:spPr/>
        <p:txBody>
          <a:bodyPr/>
          <a:lstStyle/>
          <a:p>
            <a:fld id="{E1434F99-566F-46D6-9EC9-62147FB66013}" type="slidenum">
              <a:rPr lang="en-GB" smtClean="0"/>
              <a:t>10</a:t>
            </a:fld>
            <a:endParaRPr lang="en-GB"/>
          </a:p>
        </p:txBody>
      </p:sp>
    </p:spTree>
    <p:extLst>
      <p:ext uri="{BB962C8B-B14F-4D97-AF65-F5344CB8AC3E}">
        <p14:creationId xmlns:p14="http://schemas.microsoft.com/office/powerpoint/2010/main" val="1104577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far the lesson has focused on Georgian Britain, rather than Reading – at this point ask students what kind of evidence we might find of the presence of Black people in Reading in the period. Remind them that </a:t>
            </a:r>
            <a:r>
              <a:rPr lang="en-GB" sz="1200" kern="1200" dirty="0" err="1">
                <a:solidFill>
                  <a:schemeClr val="tx1"/>
                </a:solidFill>
                <a:effectLst/>
                <a:latin typeface="+mn-lt"/>
                <a:ea typeface="+mn-ea"/>
                <a:cs typeface="+mn-cs"/>
              </a:rPr>
              <a:t>Olusoga</a:t>
            </a:r>
            <a:r>
              <a:rPr lang="en-GB" sz="1200" kern="1200" dirty="0">
                <a:solidFill>
                  <a:schemeClr val="tx1"/>
                </a:solidFill>
                <a:effectLst/>
                <a:latin typeface="+mn-lt"/>
                <a:ea typeface="+mn-ea"/>
                <a:cs typeface="+mn-cs"/>
              </a:rPr>
              <a:t> called this history ‘concealed’ – discuss why, because Black people in Georgian Britain were mostly in positions of slavery, unfree servitude or poverty, they show up in very few records. </a:t>
            </a:r>
            <a:endParaRPr lang="en-GB" dirty="0"/>
          </a:p>
        </p:txBody>
      </p:sp>
      <p:sp>
        <p:nvSpPr>
          <p:cNvPr id="4" name="Slide Number Placeholder 3"/>
          <p:cNvSpPr>
            <a:spLocks noGrp="1"/>
          </p:cNvSpPr>
          <p:nvPr>
            <p:ph type="sldNum" sz="quarter" idx="5"/>
          </p:nvPr>
        </p:nvSpPr>
        <p:spPr/>
        <p:txBody>
          <a:bodyPr/>
          <a:lstStyle/>
          <a:p>
            <a:fld id="{E1434F99-566F-46D6-9EC9-62147FB66013}" type="slidenum">
              <a:rPr lang="en-GB" smtClean="0"/>
              <a:t>11</a:t>
            </a:fld>
            <a:endParaRPr lang="en-GB"/>
          </a:p>
        </p:txBody>
      </p:sp>
    </p:spTree>
    <p:extLst>
      <p:ext uri="{BB962C8B-B14F-4D97-AF65-F5344CB8AC3E}">
        <p14:creationId xmlns:p14="http://schemas.microsoft.com/office/powerpoint/2010/main" val="657037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B4E889-766E-4270-8829-2021AE111D2C}" type="datetimeFigureOut">
              <a:rPr lang="en-GB" smtClean="0"/>
              <a:t>26/04/2021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3961763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B4E889-766E-4270-8829-2021AE111D2C}" type="datetimeFigureOut">
              <a:rPr lang="en-GB" smtClean="0"/>
              <a:t>26/04/2021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250626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B4E889-766E-4270-8829-2021AE111D2C}" type="datetimeFigureOut">
              <a:rPr lang="en-GB" smtClean="0"/>
              <a:t>26/04/2021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315619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B4E889-766E-4270-8829-2021AE111D2C}" type="datetimeFigureOut">
              <a:rPr lang="en-GB" smtClean="0"/>
              <a:t>26/04/2021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224553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B4E889-766E-4270-8829-2021AE111D2C}" type="datetimeFigureOut">
              <a:rPr lang="en-GB" smtClean="0"/>
              <a:t>26/04/2021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372158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B4E889-766E-4270-8829-2021AE111D2C}" type="datetimeFigureOut">
              <a:rPr lang="en-GB" smtClean="0"/>
              <a:t>26/04/2021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89150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B4E889-766E-4270-8829-2021AE111D2C}" type="datetimeFigureOut">
              <a:rPr lang="en-GB" smtClean="0"/>
              <a:t>26/04/2021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360346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B4E889-766E-4270-8829-2021AE111D2C}" type="datetimeFigureOut">
              <a:rPr lang="en-GB" smtClean="0"/>
              <a:t>26/04/2021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578232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B4E889-766E-4270-8829-2021AE111D2C}" type="datetimeFigureOut">
              <a:rPr lang="en-GB" smtClean="0"/>
              <a:t>26/04/2021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342646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B4E889-766E-4270-8829-2021AE111D2C}" type="datetimeFigureOut">
              <a:rPr lang="en-GB" smtClean="0"/>
              <a:t>26/04/2021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2146813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B4E889-766E-4270-8829-2021AE111D2C}" type="datetimeFigureOut">
              <a:rPr lang="en-GB" smtClean="0"/>
              <a:t>26/04/2021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2D0DCB-71DD-4BF7-AFE3-1889F596DA41}" type="slidenum">
              <a:rPr lang="en-GB" smtClean="0"/>
              <a:t>‹#›</a:t>
            </a:fld>
            <a:endParaRPr lang="en-GB"/>
          </a:p>
        </p:txBody>
      </p:sp>
    </p:spTree>
    <p:extLst>
      <p:ext uri="{BB962C8B-B14F-4D97-AF65-F5344CB8AC3E}">
        <p14:creationId xmlns:p14="http://schemas.microsoft.com/office/powerpoint/2010/main" val="1960610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4E889-766E-4270-8829-2021AE111D2C}" type="datetimeFigureOut">
              <a:rPr lang="en-GB" smtClean="0"/>
              <a:t>26/04/2021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D0DCB-71DD-4BF7-AFE3-1889F596DA41}" type="slidenum">
              <a:rPr lang="en-GB" smtClean="0"/>
              <a:t>‹#›</a:t>
            </a:fld>
            <a:endParaRPr lang="en-GB"/>
          </a:p>
        </p:txBody>
      </p:sp>
    </p:spTree>
    <p:extLst>
      <p:ext uri="{BB962C8B-B14F-4D97-AF65-F5344CB8AC3E}">
        <p14:creationId xmlns:p14="http://schemas.microsoft.com/office/powerpoint/2010/main" val="2428505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baronspubs.com/blackboy/about/"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bbc.co.uk/teach/class-clips-video/history-ks3--gcse-black-people-in-britain-during-the-atlantic-slave-trade-era/zm8nqp3" TargetMode="External"/><Relationship Id="rId5" Type="http://schemas.openxmlformats.org/officeDocument/2006/relationships/image" Target="../media/image6.jpe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539832-F4F9-4E80-84C7-C98B06B74FFC}"/>
              </a:ext>
            </a:extLst>
          </p:cNvPr>
          <p:cNvSpPr>
            <a:spLocks noGrp="1"/>
          </p:cNvSpPr>
          <p:nvPr>
            <p:ph type="title"/>
          </p:nvPr>
        </p:nvSpPr>
        <p:spPr>
          <a:xfrm>
            <a:off x="628650" y="365126"/>
            <a:ext cx="7886700" cy="4363628"/>
          </a:xfrm>
        </p:spPr>
        <p:txBody>
          <a:bodyPr>
            <a:normAutofit/>
          </a:bodyPr>
          <a:lstStyle/>
          <a:p>
            <a:pPr algn="ctr"/>
            <a:r>
              <a:rPr lang="en-GB" b="1" dirty="0">
                <a:solidFill>
                  <a:schemeClr val="bg1"/>
                </a:solidFill>
                <a:latin typeface="+mn-lt"/>
              </a:rPr>
              <a:t>Activities that are less essential to the flow and development of the enquiry are identified by this green background</a:t>
            </a:r>
            <a:endParaRPr lang="en-GB" dirty="0">
              <a:solidFill>
                <a:schemeClr val="bg1"/>
              </a:solidFill>
              <a:latin typeface="+mn-lt"/>
            </a:endParaRPr>
          </a:p>
        </p:txBody>
      </p:sp>
    </p:spTree>
    <p:extLst>
      <p:ext uri="{BB962C8B-B14F-4D97-AF65-F5344CB8AC3E}">
        <p14:creationId xmlns:p14="http://schemas.microsoft.com/office/powerpoint/2010/main" val="18190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 name="Content Placeholder 4" descr="A picture containing dress, standing, group, white&#10;&#10;Description automatically generated">
            <a:extLst>
              <a:ext uri="{FF2B5EF4-FFF2-40B4-BE49-F238E27FC236}">
                <a16:creationId xmlns:a16="http://schemas.microsoft.com/office/drawing/2014/main" id="{BD45692F-7899-4ADF-BB63-41365EB987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811" y="144607"/>
            <a:ext cx="5005895" cy="6440920"/>
          </a:xfrm>
        </p:spPr>
      </p:pic>
      <p:sp>
        <p:nvSpPr>
          <p:cNvPr id="6" name="Rectangle 5">
            <a:extLst>
              <a:ext uri="{FF2B5EF4-FFF2-40B4-BE49-F238E27FC236}">
                <a16:creationId xmlns:a16="http://schemas.microsoft.com/office/drawing/2014/main" id="{942B8DC4-569F-4466-9C82-12636A708ED1}"/>
              </a:ext>
            </a:extLst>
          </p:cNvPr>
          <p:cNvSpPr/>
          <p:nvPr/>
        </p:nvSpPr>
        <p:spPr>
          <a:xfrm>
            <a:off x="5394036" y="365126"/>
            <a:ext cx="3306619" cy="593407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000" b="1" dirty="0"/>
              <a:t>‘Be not </a:t>
            </a:r>
            <a:r>
              <a:rPr lang="en-GB" sz="2000" b="1" dirty="0" err="1"/>
              <a:t>amaz’d</a:t>
            </a:r>
            <a:r>
              <a:rPr lang="en-GB" sz="2000" b="1" dirty="0"/>
              <a:t> Dear Mother, It is indeed your daughter Anne’</a:t>
            </a:r>
          </a:p>
          <a:p>
            <a:pPr algn="ctr"/>
            <a:endParaRPr lang="en-GB" sz="2000" dirty="0"/>
          </a:p>
          <a:p>
            <a:pPr algn="ctr"/>
            <a:r>
              <a:rPr lang="en-GB" sz="2000" dirty="0"/>
              <a:t>This is a satirical (comedy) image created in 1774. It is making fun of a ‘Town Miss’, one of the women who lived independently in Georgian London. The Black page boy in livery and a turban was an accessory that many women saw as essential.</a:t>
            </a:r>
          </a:p>
          <a:p>
            <a:pPr algn="ctr"/>
            <a:endParaRPr lang="en-GB" sz="2000" dirty="0"/>
          </a:p>
          <a:p>
            <a:pPr algn="ctr"/>
            <a:r>
              <a:rPr lang="en-GB" sz="2000" dirty="0"/>
              <a:t>What does this tell us about the status of Black people in Britain in the Georgian period?</a:t>
            </a:r>
          </a:p>
        </p:txBody>
      </p:sp>
    </p:spTree>
    <p:extLst>
      <p:ext uri="{BB962C8B-B14F-4D97-AF65-F5344CB8AC3E}">
        <p14:creationId xmlns:p14="http://schemas.microsoft.com/office/powerpoint/2010/main" val="3606396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7892-11D0-4B69-8558-B89CDEF7DAA1}"/>
              </a:ext>
            </a:extLst>
          </p:cNvPr>
          <p:cNvSpPr>
            <a:spLocks noGrp="1"/>
          </p:cNvSpPr>
          <p:nvPr>
            <p:ph type="title"/>
          </p:nvPr>
        </p:nvSpPr>
        <p:spPr>
          <a:xfrm>
            <a:off x="249382" y="193964"/>
            <a:ext cx="8737600" cy="1505527"/>
          </a:xfrm>
        </p:spPr>
        <p:txBody>
          <a:bodyPr>
            <a:normAutofit/>
          </a:bodyPr>
          <a:lstStyle/>
          <a:p>
            <a:pPr algn="ctr"/>
            <a:r>
              <a:rPr lang="en-GB" sz="4800" b="1" dirty="0">
                <a:solidFill>
                  <a:schemeClr val="bg1"/>
                </a:solidFill>
                <a:latin typeface="+mn-lt"/>
              </a:rPr>
              <a:t>Black people in Reading in the Georgian period</a:t>
            </a:r>
          </a:p>
        </p:txBody>
      </p:sp>
      <p:sp>
        <p:nvSpPr>
          <p:cNvPr id="3" name="Content Placeholder 2">
            <a:extLst>
              <a:ext uri="{FF2B5EF4-FFF2-40B4-BE49-F238E27FC236}">
                <a16:creationId xmlns:a16="http://schemas.microsoft.com/office/drawing/2014/main" id="{DF7E1FB8-EB79-41A5-B58B-7503434C5A5C}"/>
              </a:ext>
            </a:extLst>
          </p:cNvPr>
          <p:cNvSpPr>
            <a:spLocks noGrp="1"/>
          </p:cNvSpPr>
          <p:nvPr>
            <p:ph idx="1"/>
          </p:nvPr>
        </p:nvSpPr>
        <p:spPr>
          <a:xfrm>
            <a:off x="628650" y="1825625"/>
            <a:ext cx="3629314" cy="4351338"/>
          </a:xfrm>
        </p:spPr>
        <p:style>
          <a:lnRef idx="1">
            <a:schemeClr val="accent1"/>
          </a:lnRef>
          <a:fillRef idx="2">
            <a:schemeClr val="accent1"/>
          </a:fillRef>
          <a:effectRef idx="1">
            <a:schemeClr val="accent1"/>
          </a:effectRef>
          <a:fontRef idx="minor">
            <a:schemeClr val="dk1"/>
          </a:fontRef>
        </p:style>
        <p:txBody>
          <a:bodyPr anchor="ctr">
            <a:normAutofit lnSpcReduction="10000"/>
          </a:bodyPr>
          <a:lstStyle/>
          <a:p>
            <a:pPr marL="0" indent="0" algn="ctr">
              <a:buNone/>
            </a:pPr>
            <a:r>
              <a:rPr lang="en-GB" sz="4000" dirty="0"/>
              <a:t>How might we find out whether there were Black people in Reading in the Georgian period?</a:t>
            </a:r>
          </a:p>
        </p:txBody>
      </p:sp>
      <p:sp>
        <p:nvSpPr>
          <p:cNvPr id="4" name="Rectangle 3">
            <a:extLst>
              <a:ext uri="{FF2B5EF4-FFF2-40B4-BE49-F238E27FC236}">
                <a16:creationId xmlns:a16="http://schemas.microsoft.com/office/drawing/2014/main" id="{41F12078-75E1-47F1-AE18-2DB2D198515F}"/>
              </a:ext>
            </a:extLst>
          </p:cNvPr>
          <p:cNvSpPr/>
          <p:nvPr/>
        </p:nvSpPr>
        <p:spPr>
          <a:xfrm>
            <a:off x="4719782" y="1699491"/>
            <a:ext cx="4100945" cy="4830618"/>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GB" i="1" u="sng" dirty="0"/>
              <a:t>Possible sources of evidence about Black people in Reading in the eighteenth century</a:t>
            </a:r>
          </a:p>
        </p:txBody>
      </p:sp>
      <p:sp>
        <p:nvSpPr>
          <p:cNvPr id="5" name="Rectangle 4">
            <a:extLst>
              <a:ext uri="{FF2B5EF4-FFF2-40B4-BE49-F238E27FC236}">
                <a16:creationId xmlns:a16="http://schemas.microsoft.com/office/drawing/2014/main" id="{A0243F0B-C28F-451A-89AD-692C2345C68D}"/>
              </a:ext>
            </a:extLst>
          </p:cNvPr>
          <p:cNvSpPr/>
          <p:nvPr/>
        </p:nvSpPr>
        <p:spPr>
          <a:xfrm>
            <a:off x="3664974" y="5397910"/>
            <a:ext cx="5322008" cy="133472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err="1"/>
              <a:t>Olusoga</a:t>
            </a:r>
            <a:r>
              <a:rPr lang="en-GB" sz="2000" dirty="0"/>
              <a:t> said when talking about the history of Black people in Georgian Britain that ‘much of it is concealed’. Why do you think he said this?</a:t>
            </a:r>
          </a:p>
        </p:txBody>
      </p:sp>
    </p:spTree>
    <p:extLst>
      <p:ext uri="{BB962C8B-B14F-4D97-AF65-F5344CB8AC3E}">
        <p14:creationId xmlns:p14="http://schemas.microsoft.com/office/powerpoint/2010/main" val="235893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DE5E-7A7A-4ADC-BBED-D23D3FA01191}"/>
              </a:ext>
            </a:extLst>
          </p:cNvPr>
          <p:cNvSpPr>
            <a:spLocks noGrp="1"/>
          </p:cNvSpPr>
          <p:nvPr>
            <p:ph type="title"/>
          </p:nvPr>
        </p:nvSpPr>
        <p:spPr>
          <a:xfrm>
            <a:off x="628650" y="365127"/>
            <a:ext cx="4589895" cy="1001856"/>
          </a:xfrm>
        </p:spPr>
        <p:txBody>
          <a:bodyPr>
            <a:noAutofit/>
          </a:bodyPr>
          <a:lstStyle/>
          <a:p>
            <a:pPr algn="ctr"/>
            <a:r>
              <a:rPr lang="en-GB" sz="5400" b="1" dirty="0">
                <a:solidFill>
                  <a:schemeClr val="bg1"/>
                </a:solidFill>
                <a:latin typeface="+mn-lt"/>
              </a:rPr>
              <a:t>Berkshire Records Office</a:t>
            </a:r>
          </a:p>
        </p:txBody>
      </p:sp>
      <p:pic>
        <p:nvPicPr>
          <p:cNvPr id="8" name="Content Placeholder 7" descr="A large white building&#10;&#10;Description automatically generated">
            <a:extLst>
              <a:ext uri="{FF2B5EF4-FFF2-40B4-BE49-F238E27FC236}">
                <a16:creationId xmlns:a16="http://schemas.microsoft.com/office/drawing/2014/main" id="{2AAC9829-A229-4D24-A561-93ADD53CC1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307" y="1730161"/>
            <a:ext cx="5017238" cy="1698839"/>
          </a:xfrm>
        </p:spPr>
      </p:pic>
      <p:pic>
        <p:nvPicPr>
          <p:cNvPr id="11" name="Picture 10">
            <a:extLst>
              <a:ext uri="{FF2B5EF4-FFF2-40B4-BE49-F238E27FC236}">
                <a16:creationId xmlns:a16="http://schemas.microsoft.com/office/drawing/2014/main" id="{E8E1B959-8333-4107-AC60-66792FB56BC8}"/>
              </a:ext>
            </a:extLst>
          </p:cNvPr>
          <p:cNvPicPr>
            <a:picLocks noChangeAspect="1"/>
          </p:cNvPicPr>
          <p:nvPr/>
        </p:nvPicPr>
        <p:blipFill>
          <a:blip r:embed="rId4"/>
          <a:stretch>
            <a:fillRect/>
          </a:stretch>
        </p:blipFill>
        <p:spPr>
          <a:xfrm>
            <a:off x="1937406" y="4156666"/>
            <a:ext cx="3408826" cy="2701334"/>
          </a:xfrm>
          <a:prstGeom prst="rect">
            <a:avLst/>
          </a:prstGeom>
        </p:spPr>
      </p:pic>
      <p:pic>
        <p:nvPicPr>
          <p:cNvPr id="10" name="Picture 9" descr="A wooden box&#10;&#10;Description automatically generated">
            <a:extLst>
              <a:ext uri="{FF2B5EF4-FFF2-40B4-BE49-F238E27FC236}">
                <a16:creationId xmlns:a16="http://schemas.microsoft.com/office/drawing/2014/main" id="{F686043E-B564-4121-BAC3-856CABCE80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41" y="3676318"/>
            <a:ext cx="2764698" cy="1841980"/>
          </a:xfrm>
          <a:prstGeom prst="rect">
            <a:avLst/>
          </a:prstGeom>
        </p:spPr>
      </p:pic>
      <p:sp>
        <p:nvSpPr>
          <p:cNvPr id="3" name="Rectangle 2">
            <a:extLst>
              <a:ext uri="{FF2B5EF4-FFF2-40B4-BE49-F238E27FC236}">
                <a16:creationId xmlns:a16="http://schemas.microsoft.com/office/drawing/2014/main" id="{0FE04CCE-36F6-4FD7-9D7B-67BFC2F2EA1F}"/>
              </a:ext>
            </a:extLst>
          </p:cNvPr>
          <p:cNvSpPr/>
          <p:nvPr/>
        </p:nvSpPr>
        <p:spPr>
          <a:xfrm>
            <a:off x="5501148" y="1730161"/>
            <a:ext cx="3274142" cy="44494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800" dirty="0"/>
              <a:t>The Berkshire Records Office holds the records of births, baptisms, marriages and burials for the different parishes of Berkshire for the last nearly 900 years. </a:t>
            </a:r>
          </a:p>
        </p:txBody>
      </p:sp>
    </p:spTree>
    <p:extLst>
      <p:ext uri="{BB962C8B-B14F-4D97-AF65-F5344CB8AC3E}">
        <p14:creationId xmlns:p14="http://schemas.microsoft.com/office/powerpoint/2010/main" val="1529501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DE5E-7A7A-4ADC-BBED-D23D3FA01191}"/>
              </a:ext>
            </a:extLst>
          </p:cNvPr>
          <p:cNvSpPr>
            <a:spLocks noGrp="1"/>
          </p:cNvSpPr>
          <p:nvPr>
            <p:ph type="title"/>
          </p:nvPr>
        </p:nvSpPr>
        <p:spPr>
          <a:xfrm>
            <a:off x="201307" y="367755"/>
            <a:ext cx="4589895" cy="1001856"/>
          </a:xfrm>
        </p:spPr>
        <p:txBody>
          <a:bodyPr>
            <a:noAutofit/>
          </a:bodyPr>
          <a:lstStyle/>
          <a:p>
            <a:pPr algn="ctr"/>
            <a:r>
              <a:rPr lang="en-GB" sz="5400" b="1" dirty="0">
                <a:solidFill>
                  <a:schemeClr val="bg1"/>
                </a:solidFill>
                <a:latin typeface="+mn-lt"/>
              </a:rPr>
              <a:t>Berkshire Records Office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7095" y="367755"/>
            <a:ext cx="3234515" cy="41566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892" y="1789798"/>
            <a:ext cx="3968723" cy="2972826"/>
          </a:xfrm>
          <a:prstGeom prst="rect">
            <a:avLst/>
          </a:prstGeom>
        </p:spPr>
      </p:pic>
      <p:pic>
        <p:nvPicPr>
          <p:cNvPr id="7" name="Content Placeholder 7" descr="A large white building&#10;&#10;Description automatically generated">
            <a:extLst>
              <a:ext uri="{FF2B5EF4-FFF2-40B4-BE49-F238E27FC236}">
                <a16:creationId xmlns:a16="http://schemas.microsoft.com/office/drawing/2014/main" id="{2AAC9829-A229-4D24-A561-93ADD53CC12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87624" y="4824660"/>
            <a:ext cx="5785981" cy="1959136"/>
          </a:xfrm>
        </p:spPr>
      </p:pic>
    </p:spTree>
    <p:extLst>
      <p:ext uri="{BB962C8B-B14F-4D97-AF65-F5344CB8AC3E}">
        <p14:creationId xmlns:p14="http://schemas.microsoft.com/office/powerpoint/2010/main" val="2158596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DE5E-7A7A-4ADC-BBED-D23D3FA01191}"/>
              </a:ext>
            </a:extLst>
          </p:cNvPr>
          <p:cNvSpPr>
            <a:spLocks noGrp="1"/>
          </p:cNvSpPr>
          <p:nvPr>
            <p:ph type="title"/>
          </p:nvPr>
        </p:nvSpPr>
        <p:spPr>
          <a:xfrm>
            <a:off x="628650" y="365127"/>
            <a:ext cx="4589895" cy="1001856"/>
          </a:xfrm>
        </p:spPr>
        <p:txBody>
          <a:bodyPr>
            <a:noAutofit/>
          </a:bodyPr>
          <a:lstStyle/>
          <a:p>
            <a:pPr algn="ctr"/>
            <a:r>
              <a:rPr lang="en-GB" sz="5400" b="1" dirty="0">
                <a:solidFill>
                  <a:schemeClr val="bg1"/>
                </a:solidFill>
                <a:latin typeface="+mn-lt"/>
              </a:rPr>
              <a:t>Berkshire Records Office</a:t>
            </a:r>
          </a:p>
        </p:txBody>
      </p:sp>
      <p:pic>
        <p:nvPicPr>
          <p:cNvPr id="8" name="Content Placeholder 7" descr="A large white building&#10;&#10;Description automatically generated">
            <a:extLst>
              <a:ext uri="{FF2B5EF4-FFF2-40B4-BE49-F238E27FC236}">
                <a16:creationId xmlns:a16="http://schemas.microsoft.com/office/drawing/2014/main" id="{2AAC9829-A229-4D24-A561-93ADD53CC1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307" y="1730161"/>
            <a:ext cx="5017238" cy="1698839"/>
          </a:xfrm>
        </p:spPr>
      </p:pic>
      <p:pic>
        <p:nvPicPr>
          <p:cNvPr id="11" name="Picture 10">
            <a:extLst>
              <a:ext uri="{FF2B5EF4-FFF2-40B4-BE49-F238E27FC236}">
                <a16:creationId xmlns:a16="http://schemas.microsoft.com/office/drawing/2014/main" id="{E8E1B959-8333-4107-AC60-66792FB56BC8}"/>
              </a:ext>
            </a:extLst>
          </p:cNvPr>
          <p:cNvPicPr>
            <a:picLocks noChangeAspect="1"/>
          </p:cNvPicPr>
          <p:nvPr/>
        </p:nvPicPr>
        <p:blipFill>
          <a:blip r:embed="rId4"/>
          <a:stretch>
            <a:fillRect/>
          </a:stretch>
        </p:blipFill>
        <p:spPr>
          <a:xfrm>
            <a:off x="1937406" y="4156666"/>
            <a:ext cx="3408826" cy="2701334"/>
          </a:xfrm>
          <a:prstGeom prst="rect">
            <a:avLst/>
          </a:prstGeom>
        </p:spPr>
      </p:pic>
      <p:pic>
        <p:nvPicPr>
          <p:cNvPr id="10" name="Picture 9" descr="A wooden box&#10;&#10;Description automatically generated">
            <a:extLst>
              <a:ext uri="{FF2B5EF4-FFF2-40B4-BE49-F238E27FC236}">
                <a16:creationId xmlns:a16="http://schemas.microsoft.com/office/drawing/2014/main" id="{F686043E-B564-4121-BAC3-856CABCE80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41" y="3676318"/>
            <a:ext cx="2764698" cy="1841980"/>
          </a:xfrm>
          <a:prstGeom prst="rect">
            <a:avLst/>
          </a:prstGeom>
        </p:spPr>
      </p:pic>
      <p:sp>
        <p:nvSpPr>
          <p:cNvPr id="3" name="Rectangle 2">
            <a:extLst>
              <a:ext uri="{FF2B5EF4-FFF2-40B4-BE49-F238E27FC236}">
                <a16:creationId xmlns:a16="http://schemas.microsoft.com/office/drawing/2014/main" id="{0FE04CCE-36F6-4FD7-9D7B-67BFC2F2EA1F}"/>
              </a:ext>
            </a:extLst>
          </p:cNvPr>
          <p:cNvSpPr/>
          <p:nvPr/>
        </p:nvSpPr>
        <p:spPr>
          <a:xfrm>
            <a:off x="5501148" y="1730161"/>
            <a:ext cx="3274142" cy="4449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Study the page of the record in your pairs. What do you notice?</a:t>
            </a:r>
          </a:p>
          <a:p>
            <a:pPr algn="ctr"/>
            <a:endParaRPr lang="en-GB" sz="3200" dirty="0"/>
          </a:p>
          <a:p>
            <a:pPr algn="ctr"/>
            <a:r>
              <a:rPr lang="en-GB" sz="3200" dirty="0"/>
              <a:t>How could we use this as evidence about people of African descent?</a:t>
            </a:r>
          </a:p>
        </p:txBody>
      </p:sp>
    </p:spTree>
    <p:extLst>
      <p:ext uri="{BB962C8B-B14F-4D97-AF65-F5344CB8AC3E}">
        <p14:creationId xmlns:p14="http://schemas.microsoft.com/office/powerpoint/2010/main" val="2066153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63" y="1283208"/>
            <a:ext cx="5236464" cy="2145792"/>
          </a:xfrm>
          <a:prstGeom prst="rect">
            <a:avLst/>
          </a:prstGeom>
        </p:spPr>
      </p:pic>
      <p:sp>
        <p:nvSpPr>
          <p:cNvPr id="8" name="TextBox 7"/>
          <p:cNvSpPr txBox="1"/>
          <p:nvPr/>
        </p:nvSpPr>
        <p:spPr>
          <a:xfrm>
            <a:off x="157163" y="3609925"/>
            <a:ext cx="3687800" cy="1938992"/>
          </a:xfrm>
          <a:prstGeom prst="rect">
            <a:avLst/>
          </a:prstGeom>
          <a:noFill/>
        </p:spPr>
        <p:txBody>
          <a:bodyPr wrap="square" rtlCol="0">
            <a:spAutoFit/>
          </a:bodyPr>
          <a:lstStyle/>
          <a:p>
            <a:pPr algn="ctr"/>
            <a:r>
              <a:rPr lang="en-GB" sz="2400" dirty="0">
                <a:solidFill>
                  <a:schemeClr val="bg1"/>
                </a:solidFill>
              </a:rPr>
              <a:t>St Mary, Reading, baptism , 5 September 1773: </a:t>
            </a:r>
            <a:endParaRPr lang="en-US" sz="2400" dirty="0">
              <a:solidFill>
                <a:schemeClr val="bg1"/>
              </a:solidFill>
            </a:endParaRPr>
          </a:p>
          <a:p>
            <a:pPr algn="ctr"/>
            <a:r>
              <a:rPr lang="en-US" sz="2400" dirty="0">
                <a:solidFill>
                  <a:schemeClr val="bg1"/>
                </a:solidFill>
              </a:rPr>
              <a:t>‘Peter William Williams a negro about 12 years of age’</a:t>
            </a:r>
          </a:p>
        </p:txBody>
      </p:sp>
      <p:sp>
        <p:nvSpPr>
          <p:cNvPr id="10" name="TextBox 9"/>
          <p:cNvSpPr txBox="1"/>
          <p:nvPr/>
        </p:nvSpPr>
        <p:spPr>
          <a:xfrm>
            <a:off x="157163" y="185738"/>
            <a:ext cx="4656377" cy="707886"/>
          </a:xfrm>
          <a:prstGeom prst="rect">
            <a:avLst/>
          </a:prstGeom>
          <a:noFill/>
        </p:spPr>
        <p:txBody>
          <a:bodyPr wrap="square" rtlCol="0">
            <a:spAutoFit/>
          </a:bodyPr>
          <a:lstStyle/>
          <a:p>
            <a:r>
              <a:rPr lang="en-US" sz="4000" b="1" dirty="0">
                <a:solidFill>
                  <a:schemeClr val="bg1"/>
                </a:solidFill>
              </a:rPr>
              <a:t>Examples of records</a:t>
            </a:r>
          </a:p>
        </p:txBody>
      </p:sp>
      <p:pic>
        <p:nvPicPr>
          <p:cNvPr id="11" name="Content Placeholder 10" descr="A close up of text on a white background&#10;&#10;Description automatically generated">
            <a:extLst>
              <a:ext uri="{FF2B5EF4-FFF2-40B4-BE49-F238E27FC236}">
                <a16:creationId xmlns:a16="http://schemas.microsoft.com/office/drawing/2014/main" id="{5E2014B1-E4B5-401E-AD85-4D2EDB284378}"/>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210" t="27865" b="16209"/>
          <a:stretch/>
        </p:blipFill>
        <p:spPr>
          <a:xfrm>
            <a:off x="4034923" y="3332956"/>
            <a:ext cx="4951914" cy="2123947"/>
          </a:xfrm>
        </p:spPr>
      </p:pic>
      <p:sp>
        <p:nvSpPr>
          <p:cNvPr id="12" name="TextBox 11">
            <a:extLst>
              <a:ext uri="{FF2B5EF4-FFF2-40B4-BE49-F238E27FC236}">
                <a16:creationId xmlns:a16="http://schemas.microsoft.com/office/drawing/2014/main" id="{8DCF013A-F106-433D-8DC0-23AE35816825}"/>
              </a:ext>
            </a:extLst>
          </p:cNvPr>
          <p:cNvSpPr txBox="1"/>
          <p:nvPr/>
        </p:nvSpPr>
        <p:spPr>
          <a:xfrm>
            <a:off x="5481021" y="1616116"/>
            <a:ext cx="3687800" cy="1569660"/>
          </a:xfrm>
          <a:prstGeom prst="rect">
            <a:avLst/>
          </a:prstGeom>
          <a:noFill/>
        </p:spPr>
        <p:txBody>
          <a:bodyPr wrap="square" rtlCol="0">
            <a:spAutoFit/>
          </a:bodyPr>
          <a:lstStyle/>
          <a:p>
            <a:pPr algn="ctr"/>
            <a:r>
              <a:rPr lang="en-US" sz="2400" dirty="0">
                <a:solidFill>
                  <a:schemeClr val="bg1"/>
                </a:solidFill>
              </a:rPr>
              <a:t>St Mary, Reading, baptism, 1806: </a:t>
            </a:r>
          </a:p>
          <a:p>
            <a:pPr algn="ctr"/>
            <a:r>
              <a:rPr lang="en-US" sz="2400" dirty="0">
                <a:solidFill>
                  <a:schemeClr val="bg1"/>
                </a:solidFill>
              </a:rPr>
              <a:t>‘Catharine James, a negro, about sixteen years of age’</a:t>
            </a:r>
          </a:p>
        </p:txBody>
      </p:sp>
      <p:sp>
        <p:nvSpPr>
          <p:cNvPr id="7" name="Rectangle 6">
            <a:extLst>
              <a:ext uri="{FF2B5EF4-FFF2-40B4-BE49-F238E27FC236}">
                <a16:creationId xmlns:a16="http://schemas.microsoft.com/office/drawing/2014/main" id="{FDDED439-3482-4567-9A9A-29FB2ABBCAB3}"/>
              </a:ext>
            </a:extLst>
          </p:cNvPr>
          <p:cNvSpPr/>
          <p:nvPr/>
        </p:nvSpPr>
        <p:spPr>
          <a:xfrm>
            <a:off x="157163" y="5508523"/>
            <a:ext cx="8706618" cy="1163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3200" dirty="0"/>
              <a:t>What can we learn from these records?</a:t>
            </a:r>
          </a:p>
          <a:p>
            <a:pPr algn="ctr"/>
            <a:r>
              <a:rPr lang="en-GB" sz="3200" dirty="0"/>
              <a:t>What questions could we ask?</a:t>
            </a:r>
          </a:p>
        </p:txBody>
      </p:sp>
    </p:spTree>
    <p:extLst>
      <p:ext uri="{BB962C8B-B14F-4D97-AF65-F5344CB8AC3E}">
        <p14:creationId xmlns:p14="http://schemas.microsoft.com/office/powerpoint/2010/main" val="771852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09C2A0-9155-40D4-B52A-A6B5B5840C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506" y="1222046"/>
            <a:ext cx="3958101" cy="2278906"/>
          </a:xfrm>
          <a:prstGeom prst="rect">
            <a:avLst/>
          </a:prstGeom>
        </p:spPr>
      </p:pic>
      <p:sp>
        <p:nvSpPr>
          <p:cNvPr id="5" name="TextBox 4">
            <a:extLst>
              <a:ext uri="{FF2B5EF4-FFF2-40B4-BE49-F238E27FC236}">
                <a16:creationId xmlns:a16="http://schemas.microsoft.com/office/drawing/2014/main" id="{5E742B27-3127-4ED7-8CB9-7F767AF7275B}"/>
              </a:ext>
            </a:extLst>
          </p:cNvPr>
          <p:cNvSpPr txBox="1"/>
          <p:nvPr/>
        </p:nvSpPr>
        <p:spPr>
          <a:xfrm>
            <a:off x="344917" y="1515344"/>
            <a:ext cx="3982175" cy="1200329"/>
          </a:xfrm>
          <a:prstGeom prst="rect">
            <a:avLst/>
          </a:prstGeom>
          <a:noFill/>
        </p:spPr>
        <p:txBody>
          <a:bodyPr wrap="square" rtlCol="0">
            <a:spAutoFit/>
          </a:bodyPr>
          <a:lstStyle/>
          <a:p>
            <a:pPr algn="ctr"/>
            <a:r>
              <a:rPr lang="en-US" sz="2400" dirty="0">
                <a:solidFill>
                  <a:schemeClr val="bg1"/>
                </a:solidFill>
              </a:rPr>
              <a:t>1779 baptisms:</a:t>
            </a:r>
          </a:p>
          <a:p>
            <a:pPr algn="ctr"/>
            <a:r>
              <a:rPr lang="en-US" sz="2400" dirty="0">
                <a:solidFill>
                  <a:schemeClr val="bg1"/>
                </a:solidFill>
              </a:rPr>
              <a:t>‘</a:t>
            </a:r>
            <a:r>
              <a:rPr lang="en-US" sz="2400" dirty="0" err="1">
                <a:solidFill>
                  <a:schemeClr val="bg1"/>
                </a:solidFill>
              </a:rPr>
              <a:t>Cuffee</a:t>
            </a:r>
            <a:r>
              <a:rPr lang="en-US" sz="2400" dirty="0">
                <a:solidFill>
                  <a:schemeClr val="bg1"/>
                </a:solidFill>
              </a:rPr>
              <a:t>, John a Black was </a:t>
            </a:r>
            <a:r>
              <a:rPr lang="en-US" sz="2400" dirty="0" err="1">
                <a:solidFill>
                  <a:schemeClr val="bg1"/>
                </a:solidFill>
              </a:rPr>
              <a:t>baptised</a:t>
            </a:r>
            <a:r>
              <a:rPr lang="en-US" sz="2400" dirty="0">
                <a:solidFill>
                  <a:schemeClr val="bg1"/>
                </a:solidFill>
              </a:rPr>
              <a:t>’ </a:t>
            </a:r>
          </a:p>
        </p:txBody>
      </p:sp>
      <p:sp>
        <p:nvSpPr>
          <p:cNvPr id="6" name="TextBox 5">
            <a:extLst>
              <a:ext uri="{FF2B5EF4-FFF2-40B4-BE49-F238E27FC236}">
                <a16:creationId xmlns:a16="http://schemas.microsoft.com/office/drawing/2014/main" id="{04A183D6-FD31-4E9E-8E09-BE98DF783CB3}"/>
              </a:ext>
            </a:extLst>
          </p:cNvPr>
          <p:cNvSpPr txBox="1"/>
          <p:nvPr/>
        </p:nvSpPr>
        <p:spPr>
          <a:xfrm>
            <a:off x="157163" y="185738"/>
            <a:ext cx="5519018" cy="707886"/>
          </a:xfrm>
          <a:prstGeom prst="rect">
            <a:avLst/>
          </a:prstGeom>
          <a:noFill/>
        </p:spPr>
        <p:txBody>
          <a:bodyPr wrap="square" rtlCol="0">
            <a:spAutoFit/>
          </a:bodyPr>
          <a:lstStyle/>
          <a:p>
            <a:r>
              <a:rPr lang="en-US" sz="4000" b="1" dirty="0">
                <a:solidFill>
                  <a:schemeClr val="bg1"/>
                </a:solidFill>
              </a:rPr>
              <a:t>Examples of records</a:t>
            </a:r>
          </a:p>
        </p:txBody>
      </p:sp>
      <p:pic>
        <p:nvPicPr>
          <p:cNvPr id="7" name="Picture 6" descr="A close up of text on a white background&#10;&#10;Description automatically generated">
            <a:extLst>
              <a:ext uri="{FF2B5EF4-FFF2-40B4-BE49-F238E27FC236}">
                <a16:creationId xmlns:a16="http://schemas.microsoft.com/office/drawing/2014/main" id="{627E477F-E1C5-49D8-ABC2-B7610E1E60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441" b="20860"/>
          <a:stretch/>
        </p:blipFill>
        <p:spPr>
          <a:xfrm>
            <a:off x="0" y="3336633"/>
            <a:ext cx="4889329" cy="2042477"/>
          </a:xfrm>
          <a:prstGeom prst="rect">
            <a:avLst/>
          </a:prstGeom>
        </p:spPr>
      </p:pic>
      <p:sp>
        <p:nvSpPr>
          <p:cNvPr id="8" name="TextBox 7">
            <a:extLst>
              <a:ext uri="{FF2B5EF4-FFF2-40B4-BE49-F238E27FC236}">
                <a16:creationId xmlns:a16="http://schemas.microsoft.com/office/drawing/2014/main" id="{02B315F4-542C-444B-BF1C-312938FE471F}"/>
              </a:ext>
            </a:extLst>
          </p:cNvPr>
          <p:cNvSpPr txBox="1"/>
          <p:nvPr/>
        </p:nvSpPr>
        <p:spPr>
          <a:xfrm>
            <a:off x="4962086" y="3907515"/>
            <a:ext cx="3982175" cy="1200329"/>
          </a:xfrm>
          <a:prstGeom prst="rect">
            <a:avLst/>
          </a:prstGeom>
          <a:noFill/>
        </p:spPr>
        <p:txBody>
          <a:bodyPr wrap="square" rtlCol="0">
            <a:spAutoFit/>
          </a:bodyPr>
          <a:lstStyle/>
          <a:p>
            <a:pPr algn="ctr"/>
            <a:r>
              <a:rPr lang="en-US" sz="2400" dirty="0">
                <a:solidFill>
                  <a:schemeClr val="bg1"/>
                </a:solidFill>
              </a:rPr>
              <a:t>Deaths:</a:t>
            </a:r>
          </a:p>
          <a:p>
            <a:pPr algn="ctr"/>
            <a:r>
              <a:rPr lang="en-US" sz="2400" dirty="0">
                <a:solidFill>
                  <a:schemeClr val="bg1"/>
                </a:solidFill>
              </a:rPr>
              <a:t>‘John </a:t>
            </a:r>
            <a:r>
              <a:rPr lang="en-US" sz="2400" dirty="0" err="1">
                <a:solidFill>
                  <a:schemeClr val="bg1"/>
                </a:solidFill>
              </a:rPr>
              <a:t>Cuffee</a:t>
            </a:r>
            <a:r>
              <a:rPr lang="en-US" sz="2400" dirty="0">
                <a:solidFill>
                  <a:schemeClr val="bg1"/>
                </a:solidFill>
              </a:rPr>
              <a:t>, a black, was buried August 13th 1782’  </a:t>
            </a:r>
          </a:p>
        </p:txBody>
      </p:sp>
      <p:sp>
        <p:nvSpPr>
          <p:cNvPr id="9" name="Rectangle 8">
            <a:extLst>
              <a:ext uri="{FF2B5EF4-FFF2-40B4-BE49-F238E27FC236}">
                <a16:creationId xmlns:a16="http://schemas.microsoft.com/office/drawing/2014/main" id="{4E6045FA-3808-450C-80BD-0356BFFEC24C}"/>
              </a:ext>
            </a:extLst>
          </p:cNvPr>
          <p:cNvSpPr/>
          <p:nvPr/>
        </p:nvSpPr>
        <p:spPr>
          <a:xfrm>
            <a:off x="157163" y="5508523"/>
            <a:ext cx="8706618" cy="1163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3200" dirty="0"/>
              <a:t>What can we learn from these records?</a:t>
            </a:r>
          </a:p>
          <a:p>
            <a:pPr algn="ctr"/>
            <a:r>
              <a:rPr lang="en-GB" sz="3200" dirty="0"/>
              <a:t>What questions could we ask?</a:t>
            </a:r>
          </a:p>
        </p:txBody>
      </p:sp>
    </p:spTree>
    <p:extLst>
      <p:ext uri="{BB962C8B-B14F-4D97-AF65-F5344CB8AC3E}">
        <p14:creationId xmlns:p14="http://schemas.microsoft.com/office/powerpoint/2010/main" val="1680537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a piece of paper&#10;&#10;Description automatically generated">
            <a:extLst>
              <a:ext uri="{FF2B5EF4-FFF2-40B4-BE49-F238E27FC236}">
                <a16:creationId xmlns:a16="http://schemas.microsoft.com/office/drawing/2014/main" id="{B30DB343-6A70-4618-9DAE-88FD9B6B8DF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12" r="93319"/>
          <a:stretch/>
        </p:blipFill>
        <p:spPr>
          <a:xfrm rot="5400000">
            <a:off x="2218667" y="2151170"/>
            <a:ext cx="339217" cy="4058799"/>
          </a:xfrm>
        </p:spPr>
      </p:pic>
      <p:sp>
        <p:nvSpPr>
          <p:cNvPr id="8" name="TextBox 7">
            <a:extLst>
              <a:ext uri="{FF2B5EF4-FFF2-40B4-BE49-F238E27FC236}">
                <a16:creationId xmlns:a16="http://schemas.microsoft.com/office/drawing/2014/main" id="{E6212F8C-A4E2-4734-89A7-BBF65E461ABA}"/>
              </a:ext>
            </a:extLst>
          </p:cNvPr>
          <p:cNvSpPr txBox="1"/>
          <p:nvPr/>
        </p:nvSpPr>
        <p:spPr>
          <a:xfrm>
            <a:off x="157163" y="185738"/>
            <a:ext cx="4932422" cy="707886"/>
          </a:xfrm>
          <a:prstGeom prst="rect">
            <a:avLst/>
          </a:prstGeom>
          <a:noFill/>
        </p:spPr>
        <p:txBody>
          <a:bodyPr wrap="square" rtlCol="0">
            <a:spAutoFit/>
          </a:bodyPr>
          <a:lstStyle/>
          <a:p>
            <a:r>
              <a:rPr lang="en-US" sz="4000" b="1" dirty="0">
                <a:solidFill>
                  <a:schemeClr val="bg1"/>
                </a:solidFill>
              </a:rPr>
              <a:t>Examples of records</a:t>
            </a:r>
          </a:p>
        </p:txBody>
      </p:sp>
      <p:pic>
        <p:nvPicPr>
          <p:cNvPr id="11" name="Content Placeholder 9" descr="A close up of a piece of paper&#10;&#10;Description automatically generated">
            <a:extLst>
              <a:ext uri="{FF2B5EF4-FFF2-40B4-BE49-F238E27FC236}">
                <a16:creationId xmlns:a16="http://schemas.microsoft.com/office/drawing/2014/main" id="{DC0A7577-A8A0-4804-88A7-173BF5CF06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425"/>
          <a:stretch/>
        </p:blipFill>
        <p:spPr>
          <a:xfrm rot="5400000">
            <a:off x="1633279" y="3059231"/>
            <a:ext cx="1482008" cy="4030816"/>
          </a:xfrm>
          <a:prstGeom prst="rect">
            <a:avLst/>
          </a:prstGeom>
        </p:spPr>
      </p:pic>
      <p:sp>
        <p:nvSpPr>
          <p:cNvPr id="12" name="TextBox 11">
            <a:extLst>
              <a:ext uri="{FF2B5EF4-FFF2-40B4-BE49-F238E27FC236}">
                <a16:creationId xmlns:a16="http://schemas.microsoft.com/office/drawing/2014/main" id="{90F6B439-840A-40DA-8331-8F1D0437FDBB}"/>
              </a:ext>
            </a:extLst>
          </p:cNvPr>
          <p:cNvSpPr txBox="1"/>
          <p:nvPr/>
        </p:nvSpPr>
        <p:spPr>
          <a:xfrm>
            <a:off x="4572001" y="4083813"/>
            <a:ext cx="3886200" cy="1569660"/>
          </a:xfrm>
          <a:prstGeom prst="rect">
            <a:avLst/>
          </a:prstGeom>
          <a:noFill/>
        </p:spPr>
        <p:txBody>
          <a:bodyPr wrap="square" rtlCol="0">
            <a:spAutoFit/>
          </a:bodyPr>
          <a:lstStyle/>
          <a:p>
            <a:pPr algn="ctr"/>
            <a:r>
              <a:rPr lang="en-US" sz="2400" dirty="0" err="1">
                <a:solidFill>
                  <a:schemeClr val="bg1"/>
                </a:solidFill>
              </a:rPr>
              <a:t>Thatcham</a:t>
            </a:r>
            <a:r>
              <a:rPr lang="en-US" sz="2400" dirty="0">
                <a:solidFill>
                  <a:schemeClr val="bg1"/>
                </a:solidFill>
              </a:rPr>
              <a:t>, burial, 14 October 1771:</a:t>
            </a:r>
          </a:p>
          <a:p>
            <a:pPr algn="ctr"/>
            <a:r>
              <a:rPr lang="en-US" sz="2400" dirty="0">
                <a:solidFill>
                  <a:schemeClr val="bg1"/>
                </a:solidFill>
              </a:rPr>
              <a:t>‘Thomas a negro servant to Richard </a:t>
            </a:r>
            <a:r>
              <a:rPr lang="en-US" sz="2400" dirty="0" err="1">
                <a:solidFill>
                  <a:schemeClr val="bg1"/>
                </a:solidFill>
              </a:rPr>
              <a:t>Ottley</a:t>
            </a:r>
            <a:r>
              <a:rPr lang="en-US" sz="2400" dirty="0">
                <a:solidFill>
                  <a:schemeClr val="bg1"/>
                </a:solidFill>
              </a:rPr>
              <a:t> Esq.’</a:t>
            </a:r>
          </a:p>
        </p:txBody>
      </p:sp>
      <p:pic>
        <p:nvPicPr>
          <p:cNvPr id="16" name="Picture 15" descr="A flock of black text&#10;&#10;Description automatically generated">
            <a:extLst>
              <a:ext uri="{FF2B5EF4-FFF2-40B4-BE49-F238E27FC236}">
                <a16:creationId xmlns:a16="http://schemas.microsoft.com/office/drawing/2014/main" id="{40622259-DF07-4097-A726-05C725ABB4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893"/>
          <a:stretch/>
        </p:blipFill>
        <p:spPr>
          <a:xfrm>
            <a:off x="4705979" y="1265387"/>
            <a:ext cx="4079146" cy="2267194"/>
          </a:xfrm>
          <a:prstGeom prst="rect">
            <a:avLst/>
          </a:prstGeom>
        </p:spPr>
      </p:pic>
      <p:sp>
        <p:nvSpPr>
          <p:cNvPr id="17" name="TextBox 16">
            <a:extLst>
              <a:ext uri="{FF2B5EF4-FFF2-40B4-BE49-F238E27FC236}">
                <a16:creationId xmlns:a16="http://schemas.microsoft.com/office/drawing/2014/main" id="{DBF9CD06-F128-474C-ACAF-82C0942357CB}"/>
              </a:ext>
            </a:extLst>
          </p:cNvPr>
          <p:cNvSpPr txBox="1"/>
          <p:nvPr/>
        </p:nvSpPr>
        <p:spPr>
          <a:xfrm>
            <a:off x="358875" y="1554869"/>
            <a:ext cx="4466013" cy="1938992"/>
          </a:xfrm>
          <a:prstGeom prst="rect">
            <a:avLst/>
          </a:prstGeom>
          <a:noFill/>
        </p:spPr>
        <p:txBody>
          <a:bodyPr wrap="square" rtlCol="0">
            <a:spAutoFit/>
          </a:bodyPr>
          <a:lstStyle/>
          <a:p>
            <a:pPr algn="ctr"/>
            <a:r>
              <a:rPr lang="en-US" sz="2400" dirty="0" err="1">
                <a:solidFill>
                  <a:schemeClr val="bg1"/>
                </a:solidFill>
              </a:rPr>
              <a:t>Sunninghill</a:t>
            </a:r>
            <a:r>
              <a:rPr lang="en-US" sz="2400" dirty="0">
                <a:solidFill>
                  <a:schemeClr val="bg1"/>
                </a:solidFill>
              </a:rPr>
              <a:t>, baptism, May 1755:</a:t>
            </a:r>
          </a:p>
          <a:p>
            <a:pPr algn="ctr"/>
            <a:r>
              <a:rPr lang="en-US" sz="2400" dirty="0">
                <a:solidFill>
                  <a:schemeClr val="bg1"/>
                </a:solidFill>
              </a:rPr>
              <a:t>‘William Diego, a negro boy about four years and a half old, belonging to William </a:t>
            </a:r>
            <a:r>
              <a:rPr lang="en-US" sz="2400" dirty="0" err="1">
                <a:solidFill>
                  <a:schemeClr val="bg1"/>
                </a:solidFill>
              </a:rPr>
              <a:t>Dottin</a:t>
            </a:r>
            <a:r>
              <a:rPr lang="en-US" sz="2400" dirty="0">
                <a:solidFill>
                  <a:schemeClr val="bg1"/>
                </a:solidFill>
              </a:rPr>
              <a:t> </a:t>
            </a:r>
            <a:r>
              <a:rPr lang="en-US" sz="2400" dirty="0" err="1">
                <a:solidFill>
                  <a:schemeClr val="bg1"/>
                </a:solidFill>
              </a:rPr>
              <a:t>Battyn</a:t>
            </a:r>
            <a:r>
              <a:rPr lang="en-US" sz="2400" dirty="0">
                <a:solidFill>
                  <a:schemeClr val="bg1"/>
                </a:solidFill>
              </a:rPr>
              <a:t> Esq. was </a:t>
            </a:r>
            <a:r>
              <a:rPr lang="en-US" sz="2400" dirty="0" err="1">
                <a:solidFill>
                  <a:schemeClr val="bg1"/>
                </a:solidFill>
              </a:rPr>
              <a:t>baptised</a:t>
            </a:r>
            <a:r>
              <a:rPr lang="en-US" sz="2400" dirty="0">
                <a:solidFill>
                  <a:schemeClr val="bg1"/>
                </a:solidFill>
              </a:rPr>
              <a:t>’</a:t>
            </a:r>
          </a:p>
        </p:txBody>
      </p:sp>
      <p:sp>
        <p:nvSpPr>
          <p:cNvPr id="9" name="Rectangle 8">
            <a:extLst>
              <a:ext uri="{FF2B5EF4-FFF2-40B4-BE49-F238E27FC236}">
                <a16:creationId xmlns:a16="http://schemas.microsoft.com/office/drawing/2014/main" id="{C0B68056-C95E-4B06-9D13-7E61771D7DE1}"/>
              </a:ext>
            </a:extLst>
          </p:cNvPr>
          <p:cNvSpPr/>
          <p:nvPr/>
        </p:nvSpPr>
        <p:spPr>
          <a:xfrm>
            <a:off x="157163" y="5694261"/>
            <a:ext cx="8706618" cy="1163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3200" dirty="0"/>
              <a:t>What can we learn from these records?</a:t>
            </a:r>
          </a:p>
          <a:p>
            <a:pPr algn="ctr"/>
            <a:r>
              <a:rPr lang="en-GB" sz="3200" dirty="0"/>
              <a:t>What questions could we ask?</a:t>
            </a:r>
          </a:p>
        </p:txBody>
      </p:sp>
    </p:spTree>
    <p:extLst>
      <p:ext uri="{BB962C8B-B14F-4D97-AF65-F5344CB8AC3E}">
        <p14:creationId xmlns:p14="http://schemas.microsoft.com/office/powerpoint/2010/main" val="2092036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DE5E-7A7A-4ADC-BBED-D23D3FA01191}"/>
              </a:ext>
            </a:extLst>
          </p:cNvPr>
          <p:cNvSpPr>
            <a:spLocks noGrp="1"/>
          </p:cNvSpPr>
          <p:nvPr>
            <p:ph type="title"/>
          </p:nvPr>
        </p:nvSpPr>
        <p:spPr>
          <a:xfrm>
            <a:off x="331837" y="365127"/>
            <a:ext cx="4589895" cy="1001856"/>
          </a:xfrm>
        </p:spPr>
        <p:txBody>
          <a:bodyPr>
            <a:noAutofit/>
          </a:bodyPr>
          <a:lstStyle/>
          <a:p>
            <a:pPr algn="ctr"/>
            <a:r>
              <a:rPr lang="en-GB" sz="5400" b="1" dirty="0">
                <a:solidFill>
                  <a:schemeClr val="bg1"/>
                </a:solidFill>
                <a:latin typeface="+mn-lt"/>
              </a:rPr>
              <a:t>Berkshire Records Office</a:t>
            </a:r>
          </a:p>
        </p:txBody>
      </p:sp>
      <p:sp>
        <p:nvSpPr>
          <p:cNvPr id="3" name="Content Placeholder 2">
            <a:extLst>
              <a:ext uri="{FF2B5EF4-FFF2-40B4-BE49-F238E27FC236}">
                <a16:creationId xmlns:a16="http://schemas.microsoft.com/office/drawing/2014/main" id="{9E2D5701-28AF-4F2A-8EAB-AD66285766D2}"/>
              </a:ext>
            </a:extLst>
          </p:cNvPr>
          <p:cNvSpPr>
            <a:spLocks noGrp="1"/>
          </p:cNvSpPr>
          <p:nvPr>
            <p:ph idx="1"/>
          </p:nvPr>
        </p:nvSpPr>
        <p:spPr>
          <a:xfrm>
            <a:off x="223241" y="1918916"/>
            <a:ext cx="4506876" cy="4351338"/>
          </a:xfrm>
        </p:spPr>
        <p:style>
          <a:lnRef idx="1">
            <a:schemeClr val="accent1"/>
          </a:lnRef>
          <a:fillRef idx="2">
            <a:schemeClr val="accent1"/>
          </a:fillRef>
          <a:effectRef idx="1">
            <a:schemeClr val="accent1"/>
          </a:effectRef>
          <a:fontRef idx="minor">
            <a:schemeClr val="dk1"/>
          </a:fontRef>
        </p:style>
        <p:txBody>
          <a:bodyPr>
            <a:normAutofit fontScale="92500"/>
          </a:bodyPr>
          <a:lstStyle/>
          <a:p>
            <a:r>
              <a:rPr lang="en-GB" dirty="0"/>
              <a:t>Read through the list of records from the Berkshire Records Office that we have looked at. </a:t>
            </a:r>
          </a:p>
          <a:p>
            <a:r>
              <a:rPr lang="en-GB" dirty="0"/>
              <a:t>There were many who argued that if you were Christian you could not be a slave.</a:t>
            </a:r>
          </a:p>
          <a:p>
            <a:r>
              <a:rPr lang="en-GB" dirty="0"/>
              <a:t>What do these records tell us about Black people in Reading in the eighteenth century?</a:t>
            </a:r>
          </a:p>
        </p:txBody>
      </p:sp>
      <p:sp>
        <p:nvSpPr>
          <p:cNvPr id="5" name="Rectangle: Rounded Corners 4">
            <a:extLst>
              <a:ext uri="{FF2B5EF4-FFF2-40B4-BE49-F238E27FC236}">
                <a16:creationId xmlns:a16="http://schemas.microsoft.com/office/drawing/2014/main" id="{6D2A8CD9-5480-4B41-B485-3EFD7BCF727F}"/>
              </a:ext>
            </a:extLst>
          </p:cNvPr>
          <p:cNvSpPr/>
          <p:nvPr/>
        </p:nvSpPr>
        <p:spPr>
          <a:xfrm>
            <a:off x="4921732" y="176980"/>
            <a:ext cx="4291781" cy="650403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000" dirty="0">
                <a:solidFill>
                  <a:schemeClr val="tx1"/>
                </a:solidFill>
              </a:rPr>
              <a:t>St Mary, Reading, baptism, 1806: ‘Catharine James, a negro, about sixteen years of age’</a:t>
            </a:r>
          </a:p>
          <a:p>
            <a:pPr marL="285750" indent="-285750">
              <a:buFont typeface="Arial" panose="020B0604020202020204" pitchFamily="34" charset="0"/>
              <a:buChar char="•"/>
            </a:pPr>
            <a:r>
              <a:rPr lang="en-GB" sz="2000" dirty="0">
                <a:solidFill>
                  <a:schemeClr val="tx1"/>
                </a:solidFill>
              </a:rPr>
              <a:t>St Mary, Reading, baptism , 5 September 1773: ‘Peter William Williams a negro about 12 years of age’</a:t>
            </a:r>
          </a:p>
          <a:p>
            <a:pPr marL="285750" indent="-285750">
              <a:buFont typeface="Arial" panose="020B0604020202020204" pitchFamily="34" charset="0"/>
              <a:buChar char="•"/>
            </a:pPr>
            <a:r>
              <a:rPr lang="en-GB" sz="2000" dirty="0">
                <a:solidFill>
                  <a:schemeClr val="tx1"/>
                </a:solidFill>
              </a:rPr>
              <a:t>1779 baptisms: ‘</a:t>
            </a:r>
            <a:r>
              <a:rPr lang="en-GB" sz="2000" dirty="0" err="1">
                <a:solidFill>
                  <a:schemeClr val="tx1"/>
                </a:solidFill>
              </a:rPr>
              <a:t>Cuffee</a:t>
            </a:r>
            <a:r>
              <a:rPr lang="en-GB" sz="2000" dirty="0">
                <a:solidFill>
                  <a:schemeClr val="tx1"/>
                </a:solidFill>
              </a:rPr>
              <a:t>, John a Black was baptised’ </a:t>
            </a:r>
          </a:p>
          <a:p>
            <a:pPr marL="285750" indent="-285750">
              <a:buFont typeface="Arial" panose="020B0604020202020204" pitchFamily="34" charset="0"/>
              <a:buChar char="•"/>
            </a:pPr>
            <a:r>
              <a:rPr lang="en-GB" sz="2000" dirty="0">
                <a:solidFill>
                  <a:schemeClr val="tx1"/>
                </a:solidFill>
              </a:rPr>
              <a:t>Deaths: ‘John </a:t>
            </a:r>
            <a:r>
              <a:rPr lang="en-GB" sz="2000" dirty="0" err="1">
                <a:solidFill>
                  <a:schemeClr val="tx1"/>
                </a:solidFill>
              </a:rPr>
              <a:t>Cuffee</a:t>
            </a:r>
            <a:r>
              <a:rPr lang="en-GB" sz="2000" dirty="0">
                <a:solidFill>
                  <a:schemeClr val="tx1"/>
                </a:solidFill>
              </a:rPr>
              <a:t>, a black, was buried August 13th 1782’ </a:t>
            </a:r>
          </a:p>
          <a:p>
            <a:pPr marL="285750" indent="-285750">
              <a:buFont typeface="Arial" panose="020B0604020202020204" pitchFamily="34" charset="0"/>
              <a:buChar char="•"/>
            </a:pPr>
            <a:r>
              <a:rPr lang="en-GB" sz="2000" dirty="0" err="1">
                <a:solidFill>
                  <a:schemeClr val="tx1"/>
                </a:solidFill>
              </a:rPr>
              <a:t>Sunninghill</a:t>
            </a:r>
            <a:r>
              <a:rPr lang="en-GB" sz="2000" dirty="0">
                <a:solidFill>
                  <a:schemeClr val="tx1"/>
                </a:solidFill>
              </a:rPr>
              <a:t>, baptism, May 1755: ‘William Diego, a negro boy about four years and a half old, belonging to William </a:t>
            </a:r>
            <a:r>
              <a:rPr lang="en-GB" sz="2000" dirty="0" err="1">
                <a:solidFill>
                  <a:schemeClr val="tx1"/>
                </a:solidFill>
              </a:rPr>
              <a:t>Dottin</a:t>
            </a:r>
            <a:r>
              <a:rPr lang="en-GB" sz="2000" dirty="0">
                <a:solidFill>
                  <a:schemeClr val="tx1"/>
                </a:solidFill>
              </a:rPr>
              <a:t> </a:t>
            </a:r>
            <a:r>
              <a:rPr lang="en-GB" sz="2000" dirty="0" err="1">
                <a:solidFill>
                  <a:schemeClr val="tx1"/>
                </a:solidFill>
              </a:rPr>
              <a:t>Battyn</a:t>
            </a:r>
            <a:r>
              <a:rPr lang="en-GB" sz="2000" dirty="0">
                <a:solidFill>
                  <a:schemeClr val="tx1"/>
                </a:solidFill>
              </a:rPr>
              <a:t> </a:t>
            </a:r>
            <a:r>
              <a:rPr lang="en-GB" sz="2000" dirty="0" err="1">
                <a:solidFill>
                  <a:schemeClr val="tx1"/>
                </a:solidFill>
              </a:rPr>
              <a:t>Esq.</a:t>
            </a:r>
            <a:r>
              <a:rPr lang="en-GB" sz="2000" dirty="0">
                <a:solidFill>
                  <a:schemeClr val="tx1"/>
                </a:solidFill>
              </a:rPr>
              <a:t> was baptised’</a:t>
            </a:r>
          </a:p>
          <a:p>
            <a:pPr marL="285750" indent="-285750">
              <a:buFont typeface="Arial" panose="020B0604020202020204" pitchFamily="34" charset="0"/>
              <a:buChar char="•"/>
            </a:pPr>
            <a:r>
              <a:rPr lang="en-GB" sz="2000" dirty="0">
                <a:solidFill>
                  <a:schemeClr val="tx1"/>
                </a:solidFill>
              </a:rPr>
              <a:t>Thatcham, burial, 14 October 1771: ‘Thomas a negro servant to Richard </a:t>
            </a:r>
            <a:r>
              <a:rPr lang="en-GB" sz="2000" dirty="0" err="1">
                <a:solidFill>
                  <a:schemeClr val="tx1"/>
                </a:solidFill>
              </a:rPr>
              <a:t>Ottley</a:t>
            </a:r>
            <a:r>
              <a:rPr lang="en-GB" sz="2000" dirty="0">
                <a:solidFill>
                  <a:schemeClr val="tx1"/>
                </a:solidFill>
              </a:rPr>
              <a:t> </a:t>
            </a:r>
            <a:r>
              <a:rPr lang="en-GB" sz="2000" dirty="0" err="1">
                <a:solidFill>
                  <a:schemeClr val="tx1"/>
                </a:solidFill>
              </a:rPr>
              <a:t>Esq.</a:t>
            </a:r>
            <a:r>
              <a:rPr lang="en-GB" sz="2000" dirty="0">
                <a:solidFill>
                  <a:schemeClr val="tx1"/>
                </a:solidFill>
              </a:rPr>
              <a:t>’</a:t>
            </a:r>
          </a:p>
        </p:txBody>
      </p:sp>
    </p:spTree>
    <p:extLst>
      <p:ext uri="{BB962C8B-B14F-4D97-AF65-F5344CB8AC3E}">
        <p14:creationId xmlns:p14="http://schemas.microsoft.com/office/powerpoint/2010/main" val="1492142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DE5E-7A7A-4ADC-BBED-D23D3FA01191}"/>
              </a:ext>
            </a:extLst>
          </p:cNvPr>
          <p:cNvSpPr>
            <a:spLocks noGrp="1"/>
          </p:cNvSpPr>
          <p:nvPr>
            <p:ph type="title"/>
          </p:nvPr>
        </p:nvSpPr>
        <p:spPr>
          <a:xfrm>
            <a:off x="331837" y="330622"/>
            <a:ext cx="4589895" cy="1001856"/>
          </a:xfrm>
        </p:spPr>
        <p:txBody>
          <a:bodyPr>
            <a:noAutofit/>
          </a:bodyPr>
          <a:lstStyle/>
          <a:p>
            <a:pPr algn="ctr"/>
            <a:r>
              <a:rPr lang="en-GB" sz="5400" b="1" dirty="0">
                <a:solidFill>
                  <a:schemeClr val="bg1"/>
                </a:solidFill>
                <a:latin typeface="+mn-lt"/>
              </a:rPr>
              <a:t>Berkshire Records Office</a:t>
            </a:r>
          </a:p>
        </p:txBody>
      </p:sp>
      <p:sp>
        <p:nvSpPr>
          <p:cNvPr id="3" name="Content Placeholder 2">
            <a:extLst>
              <a:ext uri="{FF2B5EF4-FFF2-40B4-BE49-F238E27FC236}">
                <a16:creationId xmlns:a16="http://schemas.microsoft.com/office/drawing/2014/main" id="{9E2D5701-28AF-4F2A-8EAB-AD66285766D2}"/>
              </a:ext>
            </a:extLst>
          </p:cNvPr>
          <p:cNvSpPr>
            <a:spLocks noGrp="1"/>
          </p:cNvSpPr>
          <p:nvPr>
            <p:ph idx="1"/>
          </p:nvPr>
        </p:nvSpPr>
        <p:spPr>
          <a:xfrm>
            <a:off x="87095" y="1491831"/>
            <a:ext cx="4983044" cy="2054880"/>
          </a:xfrm>
        </p:spPr>
        <p:style>
          <a:lnRef idx="1">
            <a:schemeClr val="accent1"/>
          </a:lnRef>
          <a:fillRef idx="2">
            <a:schemeClr val="accent1"/>
          </a:fillRef>
          <a:effectRef idx="1">
            <a:schemeClr val="accent1"/>
          </a:effectRef>
          <a:fontRef idx="minor">
            <a:schemeClr val="dk1"/>
          </a:fontRef>
        </p:style>
        <p:txBody>
          <a:bodyPr>
            <a:normAutofit fontScale="92500"/>
          </a:bodyPr>
          <a:lstStyle/>
          <a:p>
            <a:r>
              <a:rPr lang="en-GB" sz="2000" dirty="0"/>
              <a:t>Read through the list of records from the Berkshire Records Office.</a:t>
            </a:r>
          </a:p>
          <a:p>
            <a:r>
              <a:rPr lang="en-GB" sz="2000" dirty="0"/>
              <a:t>There were many who argued that if you were Christian you could not be a slave.</a:t>
            </a:r>
          </a:p>
          <a:p>
            <a:r>
              <a:rPr lang="en-GB" sz="2000" dirty="0"/>
              <a:t>What do these records tell us about Black people in Reading in the eighteenth century?</a:t>
            </a:r>
          </a:p>
        </p:txBody>
      </p:sp>
      <p:sp>
        <p:nvSpPr>
          <p:cNvPr id="5" name="Rectangle 4"/>
          <p:cNvSpPr/>
          <p:nvPr/>
        </p:nvSpPr>
        <p:spPr>
          <a:xfrm>
            <a:off x="87095" y="3584719"/>
            <a:ext cx="4983044" cy="301621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900" b="1" dirty="0">
                <a:solidFill>
                  <a:schemeClr val="tx1"/>
                </a:solidFill>
              </a:rPr>
              <a:t>There were people of African descent in Reading in the eighteenth century</a:t>
            </a:r>
          </a:p>
          <a:p>
            <a:pPr marL="342900" indent="-342900">
              <a:buFont typeface="Arial" panose="020B0604020202020204" pitchFamily="34" charset="0"/>
              <a:buChar char="•"/>
            </a:pPr>
            <a:r>
              <a:rPr lang="en-US" sz="1900" dirty="0">
                <a:solidFill>
                  <a:schemeClr val="tx1"/>
                </a:solidFill>
              </a:rPr>
              <a:t>Presence of people of African descent</a:t>
            </a:r>
          </a:p>
          <a:p>
            <a:pPr marL="342900" indent="-342900">
              <a:buFont typeface="Arial" panose="020B0604020202020204" pitchFamily="34" charset="0"/>
              <a:buChar char="•"/>
            </a:pPr>
            <a:r>
              <a:rPr lang="en-US" sz="1900" dirty="0">
                <a:solidFill>
                  <a:schemeClr val="tx1"/>
                </a:solidFill>
              </a:rPr>
              <a:t>Seen as a novelty, would have been relatively few people of African descent in Reading in the eighteenth century</a:t>
            </a:r>
          </a:p>
          <a:p>
            <a:pPr marL="342900" indent="-342900">
              <a:buFont typeface="Arial" panose="020B0604020202020204" pitchFamily="34" charset="0"/>
              <a:buChar char="•"/>
            </a:pPr>
            <a:r>
              <a:rPr lang="en-US" sz="1900" dirty="0">
                <a:solidFill>
                  <a:schemeClr val="tx1"/>
                </a:solidFill>
              </a:rPr>
              <a:t>Starting to be accepted – they were being </a:t>
            </a:r>
            <a:r>
              <a:rPr lang="en-US" sz="1900" dirty="0" err="1">
                <a:solidFill>
                  <a:schemeClr val="tx1"/>
                </a:solidFill>
              </a:rPr>
              <a:t>baptised</a:t>
            </a:r>
            <a:endParaRPr lang="en-GB" sz="1900" dirty="0">
              <a:solidFill>
                <a:schemeClr val="tx1"/>
              </a:solidFill>
            </a:endParaRPr>
          </a:p>
          <a:p>
            <a:pPr marL="342900" indent="-342900">
              <a:buFont typeface="Arial" panose="020B0604020202020204" pitchFamily="34" charset="0"/>
              <a:buChar char="•"/>
            </a:pPr>
            <a:r>
              <a:rPr lang="en-US" sz="1900" dirty="0">
                <a:solidFill>
                  <a:schemeClr val="tx1"/>
                </a:solidFill>
              </a:rPr>
              <a:t>Many worked as or were children of servants</a:t>
            </a:r>
          </a:p>
          <a:p>
            <a:pPr marL="342900" indent="-342900">
              <a:buFont typeface="Arial" panose="020B0604020202020204" pitchFamily="34" charset="0"/>
              <a:buChar char="•"/>
            </a:pPr>
            <a:r>
              <a:rPr lang="en-US" sz="1900" dirty="0">
                <a:solidFill>
                  <a:schemeClr val="tx1"/>
                </a:solidFill>
              </a:rPr>
              <a:t>Several were unfree</a:t>
            </a:r>
          </a:p>
        </p:txBody>
      </p:sp>
      <p:sp>
        <p:nvSpPr>
          <p:cNvPr id="6" name="Rectangle: Rounded Corners 5">
            <a:extLst>
              <a:ext uri="{FF2B5EF4-FFF2-40B4-BE49-F238E27FC236}">
                <a16:creationId xmlns:a16="http://schemas.microsoft.com/office/drawing/2014/main" id="{83FDEEC5-7C09-4836-BB14-CD1E4CFD24EC}"/>
              </a:ext>
            </a:extLst>
          </p:cNvPr>
          <p:cNvSpPr/>
          <p:nvPr/>
        </p:nvSpPr>
        <p:spPr>
          <a:xfrm>
            <a:off x="4921732" y="176980"/>
            <a:ext cx="4291781" cy="650403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000" dirty="0">
                <a:solidFill>
                  <a:schemeClr val="tx1"/>
                </a:solidFill>
              </a:rPr>
              <a:t>St Mary, Reading, baptism, 1806: ‘Catharine James, a negro, about sixteen years of age’</a:t>
            </a:r>
          </a:p>
          <a:p>
            <a:pPr marL="285750" indent="-285750">
              <a:buFont typeface="Arial" panose="020B0604020202020204" pitchFamily="34" charset="0"/>
              <a:buChar char="•"/>
            </a:pPr>
            <a:r>
              <a:rPr lang="en-GB" sz="2000" dirty="0">
                <a:solidFill>
                  <a:schemeClr val="tx1"/>
                </a:solidFill>
              </a:rPr>
              <a:t>St Mary, Reading, baptism , 5 September 1773: ‘Peter William Williams a negro about 12 years of age’</a:t>
            </a:r>
          </a:p>
          <a:p>
            <a:pPr marL="285750" indent="-285750">
              <a:buFont typeface="Arial" panose="020B0604020202020204" pitchFamily="34" charset="0"/>
              <a:buChar char="•"/>
            </a:pPr>
            <a:r>
              <a:rPr lang="en-GB" sz="2000" dirty="0">
                <a:solidFill>
                  <a:schemeClr val="tx1"/>
                </a:solidFill>
              </a:rPr>
              <a:t>1779 baptisms: ‘</a:t>
            </a:r>
            <a:r>
              <a:rPr lang="en-GB" sz="2000" dirty="0" err="1">
                <a:solidFill>
                  <a:schemeClr val="tx1"/>
                </a:solidFill>
              </a:rPr>
              <a:t>Cuffee</a:t>
            </a:r>
            <a:r>
              <a:rPr lang="en-GB" sz="2000" dirty="0">
                <a:solidFill>
                  <a:schemeClr val="tx1"/>
                </a:solidFill>
              </a:rPr>
              <a:t>, John a Black was baptised’ </a:t>
            </a:r>
          </a:p>
          <a:p>
            <a:pPr marL="285750" indent="-285750">
              <a:buFont typeface="Arial" panose="020B0604020202020204" pitchFamily="34" charset="0"/>
              <a:buChar char="•"/>
            </a:pPr>
            <a:r>
              <a:rPr lang="en-GB" sz="2000" dirty="0">
                <a:solidFill>
                  <a:schemeClr val="tx1"/>
                </a:solidFill>
              </a:rPr>
              <a:t>Deaths: ‘John </a:t>
            </a:r>
            <a:r>
              <a:rPr lang="en-GB" sz="2000" dirty="0" err="1">
                <a:solidFill>
                  <a:schemeClr val="tx1"/>
                </a:solidFill>
              </a:rPr>
              <a:t>Cuffee</a:t>
            </a:r>
            <a:r>
              <a:rPr lang="en-GB" sz="2000" dirty="0">
                <a:solidFill>
                  <a:schemeClr val="tx1"/>
                </a:solidFill>
              </a:rPr>
              <a:t>, a black, was buried August 13th 1782’ </a:t>
            </a:r>
          </a:p>
          <a:p>
            <a:pPr marL="285750" indent="-285750">
              <a:buFont typeface="Arial" panose="020B0604020202020204" pitchFamily="34" charset="0"/>
              <a:buChar char="•"/>
            </a:pPr>
            <a:r>
              <a:rPr lang="en-GB" sz="2000" dirty="0" err="1">
                <a:solidFill>
                  <a:schemeClr val="tx1"/>
                </a:solidFill>
              </a:rPr>
              <a:t>Sunninghill</a:t>
            </a:r>
            <a:r>
              <a:rPr lang="en-GB" sz="2000" dirty="0">
                <a:solidFill>
                  <a:schemeClr val="tx1"/>
                </a:solidFill>
              </a:rPr>
              <a:t>, baptism, May 1755: ‘William Diego, a negro boy about four years and a half old, belonging to William </a:t>
            </a:r>
            <a:r>
              <a:rPr lang="en-GB" sz="2000" dirty="0" err="1">
                <a:solidFill>
                  <a:schemeClr val="tx1"/>
                </a:solidFill>
              </a:rPr>
              <a:t>Dottin</a:t>
            </a:r>
            <a:r>
              <a:rPr lang="en-GB" sz="2000" dirty="0">
                <a:solidFill>
                  <a:schemeClr val="tx1"/>
                </a:solidFill>
              </a:rPr>
              <a:t> </a:t>
            </a:r>
            <a:r>
              <a:rPr lang="en-GB" sz="2000" dirty="0" err="1">
                <a:solidFill>
                  <a:schemeClr val="tx1"/>
                </a:solidFill>
              </a:rPr>
              <a:t>Battyn</a:t>
            </a:r>
            <a:r>
              <a:rPr lang="en-GB" sz="2000" dirty="0">
                <a:solidFill>
                  <a:schemeClr val="tx1"/>
                </a:solidFill>
              </a:rPr>
              <a:t> </a:t>
            </a:r>
            <a:r>
              <a:rPr lang="en-GB" sz="2000" dirty="0" err="1">
                <a:solidFill>
                  <a:schemeClr val="tx1"/>
                </a:solidFill>
              </a:rPr>
              <a:t>Esq.</a:t>
            </a:r>
            <a:r>
              <a:rPr lang="en-GB" sz="2000" dirty="0">
                <a:solidFill>
                  <a:schemeClr val="tx1"/>
                </a:solidFill>
              </a:rPr>
              <a:t> was baptised’</a:t>
            </a:r>
          </a:p>
          <a:p>
            <a:pPr marL="285750" indent="-285750">
              <a:buFont typeface="Arial" panose="020B0604020202020204" pitchFamily="34" charset="0"/>
              <a:buChar char="•"/>
            </a:pPr>
            <a:r>
              <a:rPr lang="en-GB" sz="2000" dirty="0">
                <a:solidFill>
                  <a:schemeClr val="tx1"/>
                </a:solidFill>
              </a:rPr>
              <a:t>Thatcham, burial, 14 October 1771: ‘Thomas a negro servant to Richard </a:t>
            </a:r>
            <a:r>
              <a:rPr lang="en-GB" sz="2000" dirty="0" err="1">
                <a:solidFill>
                  <a:schemeClr val="tx1"/>
                </a:solidFill>
              </a:rPr>
              <a:t>Ottley</a:t>
            </a:r>
            <a:r>
              <a:rPr lang="en-GB" sz="2000" dirty="0">
                <a:solidFill>
                  <a:schemeClr val="tx1"/>
                </a:solidFill>
              </a:rPr>
              <a:t> </a:t>
            </a:r>
            <a:r>
              <a:rPr lang="en-GB" sz="2000" dirty="0" err="1">
                <a:solidFill>
                  <a:schemeClr val="tx1"/>
                </a:solidFill>
              </a:rPr>
              <a:t>Esq.</a:t>
            </a:r>
            <a:r>
              <a:rPr lang="en-GB" sz="2000" dirty="0">
                <a:solidFill>
                  <a:schemeClr val="tx1"/>
                </a:solidFill>
              </a:rPr>
              <a:t>’</a:t>
            </a:r>
          </a:p>
        </p:txBody>
      </p:sp>
    </p:spTree>
    <p:extLst>
      <p:ext uri="{BB962C8B-B14F-4D97-AF65-F5344CB8AC3E}">
        <p14:creationId xmlns:p14="http://schemas.microsoft.com/office/powerpoint/2010/main" val="222274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3EE5E8E9-7036-4DE4-92F6-FE17B6049B5A}"/>
              </a:ext>
            </a:extLst>
          </p:cNvPr>
          <p:cNvSpPr/>
          <p:nvPr/>
        </p:nvSpPr>
        <p:spPr>
          <a:xfrm>
            <a:off x="186069" y="866072"/>
            <a:ext cx="8771861" cy="4646427"/>
          </a:xfrm>
          <a:prstGeom prst="cloud">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GB" sz="4400" dirty="0"/>
              <a:t>How should Reading recognise its connections to the history of people of African descent?</a:t>
            </a:r>
          </a:p>
        </p:txBody>
      </p:sp>
      <p:pic>
        <p:nvPicPr>
          <p:cNvPr id="5" name="Content Placeholder 8" descr="A building with graffiti on the side of a road&#10;&#10;Description automatically generated">
            <a:extLst>
              <a:ext uri="{FF2B5EF4-FFF2-40B4-BE49-F238E27FC236}">
                <a16:creationId xmlns:a16="http://schemas.microsoft.com/office/drawing/2014/main" id="{AF8B7B31-B107-4D0F-BBDC-690DA64055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780" b="29614"/>
          <a:stretch/>
        </p:blipFill>
        <p:spPr>
          <a:xfrm>
            <a:off x="3218342" y="5096318"/>
            <a:ext cx="5925657" cy="1761682"/>
          </a:xfrm>
          <a:prstGeom prst="rect">
            <a:avLst/>
          </a:prstGeom>
        </p:spPr>
      </p:pic>
      <p:sp>
        <p:nvSpPr>
          <p:cNvPr id="2" name="Title 1">
            <a:extLst>
              <a:ext uri="{FF2B5EF4-FFF2-40B4-BE49-F238E27FC236}">
                <a16:creationId xmlns:a16="http://schemas.microsoft.com/office/drawing/2014/main" id="{3A8786A4-56AD-49AC-9056-5A086E1CEF7E}"/>
              </a:ext>
            </a:extLst>
          </p:cNvPr>
          <p:cNvSpPr>
            <a:spLocks noGrp="1"/>
          </p:cNvSpPr>
          <p:nvPr>
            <p:ph type="title"/>
          </p:nvPr>
        </p:nvSpPr>
        <p:spPr>
          <a:xfrm>
            <a:off x="0" y="48329"/>
            <a:ext cx="7886700" cy="1325563"/>
          </a:xfrm>
        </p:spPr>
        <p:txBody>
          <a:bodyPr>
            <a:normAutofit/>
          </a:bodyPr>
          <a:lstStyle/>
          <a:p>
            <a:r>
              <a:rPr lang="en-GB" sz="6000" b="1" dirty="0">
                <a:solidFill>
                  <a:schemeClr val="bg1"/>
                </a:solidFill>
                <a:latin typeface="+mn-lt"/>
              </a:rPr>
              <a:t>Our enquiry:</a:t>
            </a:r>
          </a:p>
        </p:txBody>
      </p:sp>
    </p:spTree>
    <p:extLst>
      <p:ext uri="{BB962C8B-B14F-4D97-AF65-F5344CB8AC3E}">
        <p14:creationId xmlns:p14="http://schemas.microsoft.com/office/powerpoint/2010/main" val="2636474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AA00-C6BC-4C59-82E5-F1CF6193DE0D}"/>
              </a:ext>
            </a:extLst>
          </p:cNvPr>
          <p:cNvSpPr>
            <a:spLocks noGrp="1"/>
          </p:cNvSpPr>
          <p:nvPr>
            <p:ph type="title"/>
          </p:nvPr>
        </p:nvSpPr>
        <p:spPr>
          <a:xfrm>
            <a:off x="628650" y="365126"/>
            <a:ext cx="3804805" cy="2048465"/>
          </a:xfrm>
        </p:spPr>
        <p:txBody>
          <a:bodyPr>
            <a:normAutofit/>
          </a:bodyPr>
          <a:lstStyle/>
          <a:p>
            <a:pPr algn="ctr"/>
            <a:r>
              <a:rPr lang="en-GB" sz="6600" b="1" dirty="0">
                <a:solidFill>
                  <a:schemeClr val="bg1"/>
                </a:solidFill>
                <a:latin typeface="+mn-lt"/>
              </a:rPr>
              <a:t>The Black Boy pub</a:t>
            </a:r>
          </a:p>
        </p:txBody>
      </p:sp>
      <p:pic>
        <p:nvPicPr>
          <p:cNvPr id="5" name="Content Placeholder 4" descr="A house that has a sign on the side of a road&#10;&#10;Description automatically generated">
            <a:extLst>
              <a:ext uri="{FF2B5EF4-FFF2-40B4-BE49-F238E27FC236}">
                <a16:creationId xmlns:a16="http://schemas.microsoft.com/office/drawing/2014/main" id="{F85F430B-FECB-44D5-9544-CBC9FAC11B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023577"/>
            <a:ext cx="5118121" cy="3834423"/>
          </a:xfrm>
        </p:spPr>
      </p:pic>
      <p:pic>
        <p:nvPicPr>
          <p:cNvPr id="7" name="Picture 6" descr="A picture containing object, clock, photo, sitting&#10;&#10;Description automatically generated">
            <a:extLst>
              <a:ext uri="{FF2B5EF4-FFF2-40B4-BE49-F238E27FC236}">
                <a16:creationId xmlns:a16="http://schemas.microsoft.com/office/drawing/2014/main" id="{4021D434-775A-4949-8845-0AF905806859}"/>
              </a:ext>
            </a:extLst>
          </p:cNvPr>
          <p:cNvPicPr>
            <a:picLocks noChangeAspect="1"/>
          </p:cNvPicPr>
          <p:nvPr/>
        </p:nvPicPr>
        <p:blipFill rotWithShape="1">
          <a:blip r:embed="rId4">
            <a:extLst>
              <a:ext uri="{28A0092B-C50C-407E-A947-70E740481C1C}">
                <a14:useLocalDpi xmlns:a14="http://schemas.microsoft.com/office/drawing/2010/main" val="0"/>
              </a:ext>
            </a:extLst>
          </a:blip>
          <a:srcRect l="17396" r="18588"/>
          <a:stretch/>
        </p:blipFill>
        <p:spPr>
          <a:xfrm>
            <a:off x="4710546" y="0"/>
            <a:ext cx="4433454" cy="5188439"/>
          </a:xfrm>
          <a:prstGeom prst="rect">
            <a:avLst/>
          </a:prstGeom>
        </p:spPr>
      </p:pic>
    </p:spTree>
    <p:extLst>
      <p:ext uri="{BB962C8B-B14F-4D97-AF65-F5344CB8AC3E}">
        <p14:creationId xmlns:p14="http://schemas.microsoft.com/office/powerpoint/2010/main" val="195708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16BDB-8CF9-49C9-806B-2AB0757E7B2E}"/>
              </a:ext>
            </a:extLst>
          </p:cNvPr>
          <p:cNvPicPr>
            <a:picLocks noChangeAspect="1"/>
          </p:cNvPicPr>
          <p:nvPr/>
        </p:nvPicPr>
        <p:blipFill>
          <a:blip r:embed="rId3"/>
          <a:stretch>
            <a:fillRect/>
          </a:stretch>
        </p:blipFill>
        <p:spPr>
          <a:xfrm>
            <a:off x="-23907" y="0"/>
            <a:ext cx="4404403" cy="4351338"/>
          </a:xfrm>
          <a:prstGeom prst="rect">
            <a:avLst/>
          </a:prstGeom>
        </p:spPr>
      </p:pic>
      <p:pic>
        <p:nvPicPr>
          <p:cNvPr id="5" name="Picture 4">
            <a:extLst>
              <a:ext uri="{FF2B5EF4-FFF2-40B4-BE49-F238E27FC236}">
                <a16:creationId xmlns:a16="http://schemas.microsoft.com/office/drawing/2014/main" id="{5DDEAF0E-8117-4A3F-8ECE-B54FDD8AFCA8}"/>
              </a:ext>
            </a:extLst>
          </p:cNvPr>
          <p:cNvPicPr>
            <a:picLocks noChangeAspect="1"/>
          </p:cNvPicPr>
          <p:nvPr/>
        </p:nvPicPr>
        <p:blipFill>
          <a:blip r:embed="rId4"/>
          <a:stretch>
            <a:fillRect/>
          </a:stretch>
        </p:blipFill>
        <p:spPr>
          <a:xfrm>
            <a:off x="3727938" y="1228466"/>
            <a:ext cx="5416062" cy="5629533"/>
          </a:xfrm>
          <a:prstGeom prst="rect">
            <a:avLst/>
          </a:prstGeom>
        </p:spPr>
      </p:pic>
      <p:sp>
        <p:nvSpPr>
          <p:cNvPr id="6" name="Oval 5">
            <a:extLst>
              <a:ext uri="{FF2B5EF4-FFF2-40B4-BE49-F238E27FC236}">
                <a16:creationId xmlns:a16="http://schemas.microsoft.com/office/drawing/2014/main" id="{048923C8-B708-4271-A839-A78427D678D2}"/>
              </a:ext>
            </a:extLst>
          </p:cNvPr>
          <p:cNvSpPr/>
          <p:nvPr/>
        </p:nvSpPr>
        <p:spPr>
          <a:xfrm>
            <a:off x="1584251" y="606056"/>
            <a:ext cx="1690577" cy="155235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0B41DE5-FC13-49BF-A69E-C3945D83B9EA}"/>
              </a:ext>
            </a:extLst>
          </p:cNvPr>
          <p:cNvSpPr/>
          <p:nvPr/>
        </p:nvSpPr>
        <p:spPr>
          <a:xfrm>
            <a:off x="6723321" y="5305647"/>
            <a:ext cx="1690577" cy="155235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2653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4138DA-43E1-4CDD-B957-16CD00624C0B}"/>
              </a:ext>
            </a:extLst>
          </p:cNvPr>
          <p:cNvPicPr>
            <a:picLocks noChangeAspect="1"/>
          </p:cNvPicPr>
          <p:nvPr/>
        </p:nvPicPr>
        <p:blipFill>
          <a:blip r:embed="rId3"/>
          <a:stretch>
            <a:fillRect/>
          </a:stretch>
        </p:blipFill>
        <p:spPr>
          <a:xfrm>
            <a:off x="0" y="-47978"/>
            <a:ext cx="9144000" cy="3363435"/>
          </a:xfrm>
          <a:prstGeom prst="rect">
            <a:avLst/>
          </a:prstGeom>
        </p:spPr>
      </p:pic>
      <p:pic>
        <p:nvPicPr>
          <p:cNvPr id="7" name="Picture 6">
            <a:extLst>
              <a:ext uri="{FF2B5EF4-FFF2-40B4-BE49-F238E27FC236}">
                <a16:creationId xmlns:a16="http://schemas.microsoft.com/office/drawing/2014/main" id="{F01F2DAC-F17E-4B23-B07B-8F1AA3640277}"/>
              </a:ext>
            </a:extLst>
          </p:cNvPr>
          <p:cNvPicPr>
            <a:picLocks noChangeAspect="1"/>
          </p:cNvPicPr>
          <p:nvPr/>
        </p:nvPicPr>
        <p:blipFill rotWithShape="1">
          <a:blip r:embed="rId4"/>
          <a:srcRect r="9942" b="9707"/>
          <a:stretch/>
        </p:blipFill>
        <p:spPr>
          <a:xfrm>
            <a:off x="0" y="3022600"/>
            <a:ext cx="4899378" cy="3005667"/>
          </a:xfrm>
          <a:prstGeom prst="rect">
            <a:avLst/>
          </a:prstGeom>
        </p:spPr>
      </p:pic>
      <p:pic>
        <p:nvPicPr>
          <p:cNvPr id="9" name="Picture 8">
            <a:extLst>
              <a:ext uri="{FF2B5EF4-FFF2-40B4-BE49-F238E27FC236}">
                <a16:creationId xmlns:a16="http://schemas.microsoft.com/office/drawing/2014/main" id="{F9329DE7-EE59-422A-BE47-BD31789A0980}"/>
              </a:ext>
            </a:extLst>
          </p:cNvPr>
          <p:cNvPicPr>
            <a:picLocks noChangeAspect="1"/>
          </p:cNvPicPr>
          <p:nvPr/>
        </p:nvPicPr>
        <p:blipFill rotWithShape="1">
          <a:blip r:embed="rId5"/>
          <a:srcRect l="4197" t="30960" r="53580" b="24098"/>
          <a:stretch/>
        </p:blipFill>
        <p:spPr>
          <a:xfrm>
            <a:off x="4834608" y="3312025"/>
            <a:ext cx="4309392" cy="2580165"/>
          </a:xfrm>
          <a:prstGeom prst="rect">
            <a:avLst/>
          </a:prstGeom>
        </p:spPr>
      </p:pic>
      <p:sp>
        <p:nvSpPr>
          <p:cNvPr id="11" name="TextBox 10">
            <a:extLst>
              <a:ext uri="{FF2B5EF4-FFF2-40B4-BE49-F238E27FC236}">
                <a16:creationId xmlns:a16="http://schemas.microsoft.com/office/drawing/2014/main" id="{A8BBE33D-DAE1-49D9-954F-33CCE68174F6}"/>
              </a:ext>
            </a:extLst>
          </p:cNvPr>
          <p:cNvSpPr txBox="1"/>
          <p:nvPr/>
        </p:nvSpPr>
        <p:spPr>
          <a:xfrm>
            <a:off x="4114800" y="5888757"/>
            <a:ext cx="502920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r>
              <a:rPr lang="en-GB" dirty="0">
                <a:hlinkClick r:id="rId6"/>
              </a:rPr>
              <a:t>www.baronspubs.com/blackboy/about</a:t>
            </a:r>
            <a:endParaRPr lang="en-GB" dirty="0"/>
          </a:p>
        </p:txBody>
      </p:sp>
    </p:spTree>
    <p:extLst>
      <p:ext uri="{BB962C8B-B14F-4D97-AF65-F5344CB8AC3E}">
        <p14:creationId xmlns:p14="http://schemas.microsoft.com/office/powerpoint/2010/main" val="1391046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3C7AB-A471-4B5F-B2C7-42E44185398C}"/>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80E7277B-86DB-4979-AA28-A0E4C2730D40}"/>
              </a:ext>
            </a:extLst>
          </p:cNvPr>
          <p:cNvPicPr>
            <a:picLocks noChangeAspect="1"/>
          </p:cNvPicPr>
          <p:nvPr/>
        </p:nvPicPr>
        <p:blipFill>
          <a:blip r:embed="rId3"/>
          <a:stretch>
            <a:fillRect/>
          </a:stretch>
        </p:blipFill>
        <p:spPr>
          <a:xfrm>
            <a:off x="0" y="-47978"/>
            <a:ext cx="9144000" cy="3363435"/>
          </a:xfrm>
          <a:prstGeom prst="rect">
            <a:avLst/>
          </a:prstGeom>
        </p:spPr>
      </p:pic>
      <p:sp>
        <p:nvSpPr>
          <p:cNvPr id="5" name="Rectangle 4">
            <a:extLst>
              <a:ext uri="{FF2B5EF4-FFF2-40B4-BE49-F238E27FC236}">
                <a16:creationId xmlns:a16="http://schemas.microsoft.com/office/drawing/2014/main" id="{7E9AD9E2-42C4-49CD-ACAF-4C5A647B62E7}"/>
              </a:ext>
            </a:extLst>
          </p:cNvPr>
          <p:cNvSpPr/>
          <p:nvPr/>
        </p:nvSpPr>
        <p:spPr>
          <a:xfrm>
            <a:off x="0" y="3064316"/>
            <a:ext cx="4673600" cy="265812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800" dirty="0"/>
              <a:t>Should the Black Boy pub’s website acknowledge the possibility that their name came from a Black pageboy in Reading?</a:t>
            </a:r>
          </a:p>
        </p:txBody>
      </p:sp>
      <p:pic>
        <p:nvPicPr>
          <p:cNvPr id="6" name="Content Placeholder 4" descr="A house that has a sign on the side of a road&#10;&#10;Description automatically generated">
            <a:extLst>
              <a:ext uri="{FF2B5EF4-FFF2-40B4-BE49-F238E27FC236}">
                <a16:creationId xmlns:a16="http://schemas.microsoft.com/office/drawing/2014/main" id="{91733C6A-0838-407B-BE88-F728B154F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774" y="3542544"/>
            <a:ext cx="4479791" cy="3356195"/>
          </a:xfrm>
          <a:prstGeom prst="rect">
            <a:avLst/>
          </a:prstGeom>
        </p:spPr>
      </p:pic>
    </p:spTree>
    <p:extLst>
      <p:ext uri="{BB962C8B-B14F-4D97-AF65-F5344CB8AC3E}">
        <p14:creationId xmlns:p14="http://schemas.microsoft.com/office/powerpoint/2010/main" val="2958218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87811" y="699226"/>
            <a:ext cx="4014400" cy="5976995"/>
          </a:xfrm>
          <a:prstGeom prst="rect">
            <a:avLst/>
          </a:prstGeom>
        </p:spPr>
      </p:pic>
      <p:pic>
        <p:nvPicPr>
          <p:cNvPr id="8" name="Picture 7"/>
          <p:cNvPicPr>
            <a:picLocks noChangeAspect="1"/>
          </p:cNvPicPr>
          <p:nvPr/>
        </p:nvPicPr>
        <p:blipFill>
          <a:blip r:embed="rId4"/>
          <a:stretch>
            <a:fillRect/>
          </a:stretch>
        </p:blipFill>
        <p:spPr>
          <a:xfrm>
            <a:off x="560943" y="214484"/>
            <a:ext cx="3505200" cy="5057775"/>
          </a:xfrm>
          <a:prstGeom prst="rect">
            <a:avLst/>
          </a:prstGeom>
        </p:spPr>
      </p:pic>
    </p:spTree>
    <p:extLst>
      <p:ext uri="{BB962C8B-B14F-4D97-AF65-F5344CB8AC3E}">
        <p14:creationId xmlns:p14="http://schemas.microsoft.com/office/powerpoint/2010/main" val="2296091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C0A02-051F-494E-9F15-EC2FD2883468}"/>
              </a:ext>
            </a:extLst>
          </p:cNvPr>
          <p:cNvPicPr>
            <a:picLocks noChangeAspect="1"/>
          </p:cNvPicPr>
          <p:nvPr/>
        </p:nvPicPr>
        <p:blipFill>
          <a:blip r:embed="rId3"/>
          <a:stretch>
            <a:fillRect/>
          </a:stretch>
        </p:blipFill>
        <p:spPr>
          <a:xfrm>
            <a:off x="0" y="497366"/>
            <a:ext cx="9144000" cy="3363435"/>
          </a:xfrm>
          <a:prstGeom prst="rect">
            <a:avLst/>
          </a:prstGeom>
        </p:spPr>
      </p:pic>
      <p:sp>
        <p:nvSpPr>
          <p:cNvPr id="5" name="Rectangle 4">
            <a:extLst>
              <a:ext uri="{FF2B5EF4-FFF2-40B4-BE49-F238E27FC236}">
                <a16:creationId xmlns:a16="http://schemas.microsoft.com/office/drawing/2014/main" id="{7E9AD9E2-42C4-49CD-ACAF-4C5A647B62E7}"/>
              </a:ext>
            </a:extLst>
          </p:cNvPr>
          <p:cNvSpPr/>
          <p:nvPr/>
        </p:nvSpPr>
        <p:spPr>
          <a:xfrm>
            <a:off x="2104571" y="0"/>
            <a:ext cx="7039429" cy="169068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800" dirty="0"/>
              <a:t>Write the text for an email to the owners of the pub, explaining whether you think that they should add the possible origin of the pub name to their website.</a:t>
            </a:r>
          </a:p>
        </p:txBody>
      </p:sp>
      <p:sp>
        <p:nvSpPr>
          <p:cNvPr id="6" name="Rectangle 5"/>
          <p:cNvSpPr/>
          <p:nvPr/>
        </p:nvSpPr>
        <p:spPr>
          <a:xfrm>
            <a:off x="0" y="3860801"/>
            <a:ext cx="9144000" cy="299719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GB" sz="2200" dirty="0">
                <a:solidFill>
                  <a:schemeClr val="tx1"/>
                </a:solidFill>
              </a:rPr>
              <a:t>Dear Sir/Madam</a:t>
            </a:r>
          </a:p>
          <a:p>
            <a:r>
              <a:rPr lang="en-GB" sz="2200" dirty="0">
                <a:solidFill>
                  <a:schemeClr val="tx1"/>
                </a:solidFill>
              </a:rPr>
              <a:t>We have been researching the impact of the transatlantic slave trade on Reading, and believe that there’s a chance that the history about your pub name may not be accurate.</a:t>
            </a:r>
          </a:p>
          <a:p>
            <a:r>
              <a:rPr lang="en-GB" sz="2200" dirty="0">
                <a:solidFill>
                  <a:schemeClr val="tx1"/>
                </a:solidFill>
              </a:rPr>
              <a:t>The name ‘Black Boy’ is likely to refer to…</a:t>
            </a:r>
          </a:p>
          <a:p>
            <a:r>
              <a:rPr lang="en-GB" sz="2200" dirty="0">
                <a:solidFill>
                  <a:schemeClr val="tx1"/>
                </a:solidFill>
              </a:rPr>
              <a:t>For example, we know that…</a:t>
            </a:r>
          </a:p>
          <a:p>
            <a:r>
              <a:rPr lang="en-GB" sz="2200" dirty="0">
                <a:solidFill>
                  <a:schemeClr val="tx1"/>
                </a:solidFill>
              </a:rPr>
              <a:t>Therefore, I feel that you should amend the information about your pub to say…</a:t>
            </a:r>
          </a:p>
          <a:p>
            <a:r>
              <a:rPr lang="en-GB" sz="2200" dirty="0">
                <a:solidFill>
                  <a:schemeClr val="tx1"/>
                </a:solidFill>
              </a:rPr>
              <a:t>Thank you for considering my email. Kind regards… </a:t>
            </a:r>
          </a:p>
        </p:txBody>
      </p:sp>
    </p:spTree>
    <p:extLst>
      <p:ext uri="{BB962C8B-B14F-4D97-AF65-F5344CB8AC3E}">
        <p14:creationId xmlns:p14="http://schemas.microsoft.com/office/powerpoint/2010/main" val="1226490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BE397-D6FE-4FE6-A6D3-984171F82F5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ADB364-F630-4A5C-AA0E-4D1D2B47170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EFCF516-5287-462E-B222-0D5D7CAAE3A1}"/>
              </a:ext>
            </a:extLst>
          </p:cNvPr>
          <p:cNvPicPr>
            <a:picLocks noChangeAspect="1"/>
          </p:cNvPicPr>
          <p:nvPr/>
        </p:nvPicPr>
        <p:blipFill rotWithShape="1">
          <a:blip r:embed="rId3"/>
          <a:srcRect l="18272" t="18827" r="20864" b="11098"/>
          <a:stretch/>
        </p:blipFill>
        <p:spPr>
          <a:xfrm>
            <a:off x="0" y="0"/>
            <a:ext cx="7878852" cy="5102578"/>
          </a:xfrm>
          <a:prstGeom prst="rect">
            <a:avLst/>
          </a:prstGeom>
        </p:spPr>
      </p:pic>
      <p:sp>
        <p:nvSpPr>
          <p:cNvPr id="6" name="Rectangle 5">
            <a:extLst>
              <a:ext uri="{FF2B5EF4-FFF2-40B4-BE49-F238E27FC236}">
                <a16:creationId xmlns:a16="http://schemas.microsoft.com/office/drawing/2014/main" id="{6980723C-D902-4166-A587-3998A6B73D9B}"/>
              </a:ext>
            </a:extLst>
          </p:cNvPr>
          <p:cNvSpPr/>
          <p:nvPr/>
        </p:nvSpPr>
        <p:spPr>
          <a:xfrm>
            <a:off x="5271911" y="1264356"/>
            <a:ext cx="3702756" cy="546382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3600" dirty="0"/>
              <a:t>Do we think that the Black Boy pub should change its name?</a:t>
            </a:r>
          </a:p>
          <a:p>
            <a:pPr algn="ctr"/>
            <a:endParaRPr lang="en-GB" sz="3600" dirty="0"/>
          </a:p>
          <a:p>
            <a:pPr algn="ctr"/>
            <a:r>
              <a:rPr lang="en-GB" sz="3600" dirty="0"/>
              <a:t>What are the arguments for and against? </a:t>
            </a:r>
          </a:p>
        </p:txBody>
      </p:sp>
      <p:sp>
        <p:nvSpPr>
          <p:cNvPr id="7" name="Rectangle 6">
            <a:extLst>
              <a:ext uri="{FF2B5EF4-FFF2-40B4-BE49-F238E27FC236}">
                <a16:creationId xmlns:a16="http://schemas.microsoft.com/office/drawing/2014/main" id="{8C80EBEF-D024-424F-9476-D938B3EF52A3}"/>
              </a:ext>
            </a:extLst>
          </p:cNvPr>
          <p:cNvSpPr/>
          <p:nvPr/>
        </p:nvSpPr>
        <p:spPr>
          <a:xfrm>
            <a:off x="628650" y="3273778"/>
            <a:ext cx="1990372" cy="85795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E582C7C-CB2B-4A84-813D-D846288FC925}"/>
              </a:ext>
            </a:extLst>
          </p:cNvPr>
          <p:cNvSpPr txBox="1"/>
          <p:nvPr/>
        </p:nvSpPr>
        <p:spPr>
          <a:xfrm>
            <a:off x="16934" y="5102578"/>
            <a:ext cx="4611510" cy="923330"/>
          </a:xfrm>
          <a:prstGeom prst="rect">
            <a:avLst/>
          </a:prstGeom>
          <a:solidFill>
            <a:schemeClr val="bg1"/>
          </a:solidFill>
          <a:ln>
            <a:solidFill>
              <a:schemeClr val="bg1"/>
            </a:solidFill>
          </a:ln>
        </p:spPr>
        <p:txBody>
          <a:bodyPr wrap="square">
            <a:spAutoFit/>
          </a:bodyPr>
          <a:lstStyle/>
          <a:p>
            <a:r>
              <a:rPr lang="en-GB" dirty="0"/>
              <a:t>www.readingchronicle.co.uk/news/19025504.shinfield-pub-black-boy-change-name-due-racist-connotations-said</a:t>
            </a:r>
          </a:p>
        </p:txBody>
      </p:sp>
    </p:spTree>
    <p:extLst>
      <p:ext uri="{BB962C8B-B14F-4D97-AF65-F5344CB8AC3E}">
        <p14:creationId xmlns:p14="http://schemas.microsoft.com/office/powerpoint/2010/main" val="122896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9C5A-1C1E-4A6D-AFE4-2FAA5C888724}"/>
              </a:ext>
            </a:extLst>
          </p:cNvPr>
          <p:cNvSpPr>
            <a:spLocks noGrp="1"/>
          </p:cNvSpPr>
          <p:nvPr>
            <p:ph type="title"/>
          </p:nvPr>
        </p:nvSpPr>
        <p:spPr>
          <a:xfrm>
            <a:off x="628650" y="365126"/>
            <a:ext cx="7886700" cy="1601897"/>
          </a:xfrm>
        </p:spPr>
        <p:txBody>
          <a:bodyPr>
            <a:normAutofit fontScale="90000"/>
          </a:bodyPr>
          <a:lstStyle/>
          <a:p>
            <a:pPr algn="ctr"/>
            <a:r>
              <a:rPr lang="en-GB" b="1" dirty="0">
                <a:solidFill>
                  <a:schemeClr val="bg1"/>
                </a:solidFill>
                <a:latin typeface="+mn-lt"/>
              </a:rPr>
              <a:t>How should we remember eighteenth-century people of African descent in Reading? </a:t>
            </a:r>
          </a:p>
        </p:txBody>
      </p:sp>
      <p:sp>
        <p:nvSpPr>
          <p:cNvPr id="6" name="Rectangle 5">
            <a:extLst>
              <a:ext uri="{FF2B5EF4-FFF2-40B4-BE49-F238E27FC236}">
                <a16:creationId xmlns:a16="http://schemas.microsoft.com/office/drawing/2014/main" id="{3E563276-F932-4AB9-BB3E-C39D604E9737}"/>
              </a:ext>
            </a:extLst>
          </p:cNvPr>
          <p:cNvSpPr/>
          <p:nvPr/>
        </p:nvSpPr>
        <p:spPr>
          <a:xfrm>
            <a:off x="4912242" y="2505940"/>
            <a:ext cx="3888859" cy="34443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3200" dirty="0"/>
              <a:t>Should places connected with people of African descent in Reading acknowledge the links to this ‘forgotten’ history?</a:t>
            </a:r>
          </a:p>
        </p:txBody>
      </p:sp>
      <p:sp>
        <p:nvSpPr>
          <p:cNvPr id="7" name="Content Placeholder 2">
            <a:extLst>
              <a:ext uri="{FF2B5EF4-FFF2-40B4-BE49-F238E27FC236}">
                <a16:creationId xmlns:a16="http://schemas.microsoft.com/office/drawing/2014/main" id="{0AA452D9-2E0A-4654-B80C-0B80CC12999A}"/>
              </a:ext>
            </a:extLst>
          </p:cNvPr>
          <p:cNvSpPr txBox="1">
            <a:spLocks/>
          </p:cNvSpPr>
          <p:nvPr/>
        </p:nvSpPr>
        <p:spPr>
          <a:xfrm>
            <a:off x="683141" y="2190307"/>
            <a:ext cx="3888859" cy="388033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sz="3200" b="1" dirty="0"/>
              <a:t>Lesson aim</a:t>
            </a:r>
          </a:p>
          <a:p>
            <a:pPr marL="0" indent="0" algn="ctr">
              <a:buFont typeface="Arial" panose="020B0604020202020204" pitchFamily="34" charset="0"/>
              <a:buNone/>
            </a:pPr>
            <a:r>
              <a:rPr lang="en-GB" sz="3200" dirty="0"/>
              <a:t>To identify what evidence tells us about the status and role of people of African descent in Georgian Britain, and to judge how we should remember and acknowledge this history today</a:t>
            </a:r>
          </a:p>
        </p:txBody>
      </p:sp>
    </p:spTree>
    <p:extLst>
      <p:ext uri="{BB962C8B-B14F-4D97-AF65-F5344CB8AC3E}">
        <p14:creationId xmlns:p14="http://schemas.microsoft.com/office/powerpoint/2010/main" val="389225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6104164" cy="3421373"/>
          </a:xfrm>
          <a:prstGeom prst="rect">
            <a:avLst/>
          </a:prstGeom>
        </p:spPr>
      </p:pic>
      <p:sp>
        <p:nvSpPr>
          <p:cNvPr id="5" name="Rectangle 4"/>
          <p:cNvSpPr/>
          <p:nvPr/>
        </p:nvSpPr>
        <p:spPr>
          <a:xfrm>
            <a:off x="6204857" y="511629"/>
            <a:ext cx="2667000" cy="1752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a:t>Homework</a:t>
            </a:r>
            <a:endParaRPr lang="en-GB" sz="4000" b="1" dirty="0"/>
          </a:p>
        </p:txBody>
      </p:sp>
      <p:sp>
        <p:nvSpPr>
          <p:cNvPr id="6" name="Rectangle 5"/>
          <p:cNvSpPr/>
          <p:nvPr/>
        </p:nvSpPr>
        <p:spPr>
          <a:xfrm>
            <a:off x="163286" y="3341914"/>
            <a:ext cx="8839200" cy="33310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This is to help you start to draw together your ideas so that you’ve got them ready for our outcome at the end of the topic. </a:t>
            </a:r>
          </a:p>
          <a:p>
            <a:pPr algn="ctr"/>
            <a:endParaRPr lang="en-US" sz="2000" dirty="0"/>
          </a:p>
          <a:p>
            <a:pPr algn="ctr"/>
            <a:r>
              <a:rPr lang="en-US" sz="2000" dirty="0"/>
              <a:t>On the top half, you’re using the images to help you to identify the key events and stages in the development of the transatlantic slave trade and its legacy in Britain; some of the later ones we haven’t done yet and we will add later. You can go up to the 1860s.</a:t>
            </a:r>
          </a:p>
          <a:p>
            <a:pPr algn="ctr"/>
            <a:endParaRPr lang="en-US" sz="2000" dirty="0"/>
          </a:p>
          <a:p>
            <a:pPr algn="ctr"/>
            <a:r>
              <a:rPr lang="en-US" sz="2000" dirty="0"/>
              <a:t>On the bottom half, you are going to add what we learn about the connections of this history to Reading.</a:t>
            </a:r>
            <a:endParaRPr lang="en-GB" sz="2000" dirty="0"/>
          </a:p>
        </p:txBody>
      </p:sp>
    </p:spTree>
    <p:extLst>
      <p:ext uri="{BB962C8B-B14F-4D97-AF65-F5344CB8AC3E}">
        <p14:creationId xmlns:p14="http://schemas.microsoft.com/office/powerpoint/2010/main" val="164950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descr="A building with graffiti on the side of a road&#10;&#10;Description automatically generated">
            <a:extLst>
              <a:ext uri="{FF2B5EF4-FFF2-40B4-BE49-F238E27FC236}">
                <a16:creationId xmlns:a16="http://schemas.microsoft.com/office/drawing/2014/main" id="{AF8B7B31-B107-4D0F-BBDC-690DA64055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780" b="29614"/>
          <a:stretch/>
        </p:blipFill>
        <p:spPr>
          <a:xfrm>
            <a:off x="3218342" y="5096318"/>
            <a:ext cx="5925657" cy="1761682"/>
          </a:xfrm>
          <a:prstGeom prst="rect">
            <a:avLst/>
          </a:prstGeom>
        </p:spPr>
      </p:pic>
      <p:sp>
        <p:nvSpPr>
          <p:cNvPr id="2" name="Title 1">
            <a:extLst>
              <a:ext uri="{FF2B5EF4-FFF2-40B4-BE49-F238E27FC236}">
                <a16:creationId xmlns:a16="http://schemas.microsoft.com/office/drawing/2014/main" id="{3A8786A4-56AD-49AC-9056-5A086E1CEF7E}"/>
              </a:ext>
            </a:extLst>
          </p:cNvPr>
          <p:cNvSpPr>
            <a:spLocks noGrp="1"/>
          </p:cNvSpPr>
          <p:nvPr>
            <p:ph type="title"/>
          </p:nvPr>
        </p:nvSpPr>
        <p:spPr>
          <a:xfrm>
            <a:off x="0" y="48329"/>
            <a:ext cx="7886700" cy="1325563"/>
          </a:xfrm>
        </p:spPr>
        <p:txBody>
          <a:bodyPr>
            <a:normAutofit/>
          </a:bodyPr>
          <a:lstStyle/>
          <a:p>
            <a:r>
              <a:rPr lang="en-GB" sz="6000" b="1" dirty="0">
                <a:solidFill>
                  <a:schemeClr val="bg1"/>
                </a:solidFill>
                <a:latin typeface="+mn-lt"/>
              </a:rPr>
              <a:t>Our enquiry</a:t>
            </a:r>
          </a:p>
        </p:txBody>
      </p:sp>
      <p:sp>
        <p:nvSpPr>
          <p:cNvPr id="4" name="Cloud 3">
            <a:extLst>
              <a:ext uri="{FF2B5EF4-FFF2-40B4-BE49-F238E27FC236}">
                <a16:creationId xmlns:a16="http://schemas.microsoft.com/office/drawing/2014/main" id="{3EE5E8E9-7036-4DE4-92F6-FE17B6049B5A}"/>
              </a:ext>
            </a:extLst>
          </p:cNvPr>
          <p:cNvSpPr/>
          <p:nvPr/>
        </p:nvSpPr>
        <p:spPr>
          <a:xfrm>
            <a:off x="186069" y="866072"/>
            <a:ext cx="8771861" cy="4646427"/>
          </a:xfrm>
          <a:prstGeom prst="cloud">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4400" dirty="0"/>
              <a:t>How should Reading recognise its connections to the history of people of African descent?</a:t>
            </a:r>
          </a:p>
        </p:txBody>
      </p:sp>
    </p:spTree>
    <p:extLst>
      <p:ext uri="{BB962C8B-B14F-4D97-AF65-F5344CB8AC3E}">
        <p14:creationId xmlns:p14="http://schemas.microsoft.com/office/powerpoint/2010/main" val="3131061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building with graffiti on the side of a road&#10;&#10;Description automatically generated">
            <a:extLst>
              <a:ext uri="{FF2B5EF4-FFF2-40B4-BE49-F238E27FC236}">
                <a16:creationId xmlns:a16="http://schemas.microsoft.com/office/drawing/2014/main" id="{6A9CED44-4F2E-4FFC-822B-2B6B9CA07BC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86326"/>
            <a:ext cx="7414196" cy="4941455"/>
          </a:xfrm>
        </p:spPr>
      </p:pic>
      <p:sp>
        <p:nvSpPr>
          <p:cNvPr id="3" name="Cloud 2">
            <a:extLst>
              <a:ext uri="{FF2B5EF4-FFF2-40B4-BE49-F238E27FC236}">
                <a16:creationId xmlns:a16="http://schemas.microsoft.com/office/drawing/2014/main" id="{49B95E61-6043-4532-8698-34B2BEF26B94}"/>
              </a:ext>
            </a:extLst>
          </p:cNvPr>
          <p:cNvSpPr/>
          <p:nvPr/>
        </p:nvSpPr>
        <p:spPr>
          <a:xfrm>
            <a:off x="0" y="-1"/>
            <a:ext cx="4655127" cy="1782619"/>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400" dirty="0"/>
              <a:t>‘It's a bright spark of life in Reading’s townscape’</a:t>
            </a:r>
          </a:p>
        </p:txBody>
      </p:sp>
      <p:sp>
        <p:nvSpPr>
          <p:cNvPr id="4" name="Rectangle 3">
            <a:extLst>
              <a:ext uri="{FF2B5EF4-FFF2-40B4-BE49-F238E27FC236}">
                <a16:creationId xmlns:a16="http://schemas.microsoft.com/office/drawing/2014/main" id="{6D8A17DD-14B9-47E5-9B77-10E3D81175C0}"/>
              </a:ext>
            </a:extLst>
          </p:cNvPr>
          <p:cNvSpPr/>
          <p:nvPr/>
        </p:nvSpPr>
        <p:spPr>
          <a:xfrm>
            <a:off x="914400" y="5227781"/>
            <a:ext cx="8146209" cy="150641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3200" dirty="0"/>
              <a:t>Think back to the last lesson: why do people care about this mural being preserved? Remember that it’s cost the council £1 million. </a:t>
            </a:r>
          </a:p>
        </p:txBody>
      </p:sp>
    </p:spTree>
    <p:extLst>
      <p:ext uri="{BB962C8B-B14F-4D97-AF65-F5344CB8AC3E}">
        <p14:creationId xmlns:p14="http://schemas.microsoft.com/office/powerpoint/2010/main" val="1510988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9C5A-1C1E-4A6D-AFE4-2FAA5C888724}"/>
              </a:ext>
            </a:extLst>
          </p:cNvPr>
          <p:cNvSpPr>
            <a:spLocks noGrp="1"/>
          </p:cNvSpPr>
          <p:nvPr>
            <p:ph type="title"/>
          </p:nvPr>
        </p:nvSpPr>
        <p:spPr>
          <a:xfrm>
            <a:off x="628650" y="365126"/>
            <a:ext cx="7886700" cy="1601897"/>
          </a:xfrm>
        </p:spPr>
        <p:txBody>
          <a:bodyPr>
            <a:normAutofit fontScale="90000"/>
          </a:bodyPr>
          <a:lstStyle/>
          <a:p>
            <a:pPr algn="ctr"/>
            <a:r>
              <a:rPr lang="en-GB" b="1" dirty="0">
                <a:solidFill>
                  <a:schemeClr val="bg1"/>
                </a:solidFill>
                <a:latin typeface="+mn-lt"/>
              </a:rPr>
              <a:t>How should we remember people of African descent in eighteenth-century Reading? </a:t>
            </a:r>
          </a:p>
        </p:txBody>
      </p:sp>
      <p:sp>
        <p:nvSpPr>
          <p:cNvPr id="3" name="Content Placeholder 2">
            <a:extLst>
              <a:ext uri="{FF2B5EF4-FFF2-40B4-BE49-F238E27FC236}">
                <a16:creationId xmlns:a16="http://schemas.microsoft.com/office/drawing/2014/main" id="{5A1FC476-85EA-45C2-89FC-8963FD0101AB}"/>
              </a:ext>
            </a:extLst>
          </p:cNvPr>
          <p:cNvSpPr>
            <a:spLocks noGrp="1"/>
          </p:cNvSpPr>
          <p:nvPr>
            <p:ph idx="1"/>
          </p:nvPr>
        </p:nvSpPr>
        <p:spPr>
          <a:xfrm>
            <a:off x="683141" y="2190307"/>
            <a:ext cx="3888859" cy="3880330"/>
          </a:xfrm>
        </p:spPr>
        <p:style>
          <a:lnRef idx="2">
            <a:schemeClr val="dk1"/>
          </a:lnRef>
          <a:fillRef idx="1">
            <a:schemeClr val="lt1"/>
          </a:fillRef>
          <a:effectRef idx="0">
            <a:schemeClr val="dk1"/>
          </a:effectRef>
          <a:fontRef idx="minor">
            <a:schemeClr val="dk1"/>
          </a:fontRef>
        </p:style>
        <p:txBody>
          <a:bodyPr anchor="ctr">
            <a:normAutofit fontScale="92500" lnSpcReduction="20000"/>
          </a:bodyPr>
          <a:lstStyle/>
          <a:p>
            <a:pPr marL="0" indent="0" algn="ctr">
              <a:buNone/>
            </a:pPr>
            <a:r>
              <a:rPr lang="en-GB" sz="3200" b="1" dirty="0"/>
              <a:t>Lesson aim</a:t>
            </a:r>
          </a:p>
          <a:p>
            <a:pPr marL="0" indent="0" algn="ctr">
              <a:buNone/>
            </a:pPr>
            <a:r>
              <a:rPr lang="en-GB" sz="3200" dirty="0"/>
              <a:t>To identify what evidence tells us about the status and role of people of African descent in Georgian Britain, and to judge how we should remember and acknowledge this history today</a:t>
            </a:r>
          </a:p>
        </p:txBody>
      </p:sp>
      <p:sp>
        <p:nvSpPr>
          <p:cNvPr id="5" name="Rectangle 4">
            <a:extLst>
              <a:ext uri="{FF2B5EF4-FFF2-40B4-BE49-F238E27FC236}">
                <a16:creationId xmlns:a16="http://schemas.microsoft.com/office/drawing/2014/main" id="{1439A4FC-33A3-4D75-B586-A39E548D6BDD}"/>
              </a:ext>
            </a:extLst>
          </p:cNvPr>
          <p:cNvSpPr/>
          <p:nvPr/>
        </p:nvSpPr>
        <p:spPr>
          <a:xfrm>
            <a:off x="4884997" y="2182194"/>
            <a:ext cx="2369243" cy="380059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3200" b="1" dirty="0"/>
              <a:t>Scholarship reading </a:t>
            </a:r>
          </a:p>
          <a:p>
            <a:pPr algn="ctr"/>
            <a:r>
              <a:rPr lang="en-GB" sz="3200" dirty="0"/>
              <a:t>Start reading through the extract from </a:t>
            </a:r>
            <a:r>
              <a:rPr lang="en-GB" sz="3200" i="1" dirty="0"/>
              <a:t>Black and British</a:t>
            </a:r>
          </a:p>
        </p:txBody>
      </p:sp>
      <p:pic>
        <p:nvPicPr>
          <p:cNvPr id="6" name="Picture 4" descr="Image result for david olusoga black and british">
            <a:extLst>
              <a:ext uri="{FF2B5EF4-FFF2-40B4-BE49-F238E27FC236}">
                <a16:creationId xmlns:a16="http://schemas.microsoft.com/office/drawing/2014/main" id="{EEFE61AE-2428-4180-85B2-D1E94E5FD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526" y="3802862"/>
            <a:ext cx="2011680" cy="305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25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382C-C8D7-44F6-8286-4A2CC0A2E226}"/>
              </a:ext>
            </a:extLst>
          </p:cNvPr>
          <p:cNvSpPr>
            <a:spLocks noGrp="1"/>
          </p:cNvSpPr>
          <p:nvPr>
            <p:ph type="title"/>
          </p:nvPr>
        </p:nvSpPr>
        <p:spPr>
          <a:xfrm>
            <a:off x="120770" y="0"/>
            <a:ext cx="8893921" cy="1325563"/>
          </a:xfrm>
        </p:spPr>
        <p:txBody>
          <a:bodyPr>
            <a:normAutofit/>
          </a:bodyPr>
          <a:lstStyle/>
          <a:p>
            <a:pPr algn="ctr"/>
            <a:r>
              <a:rPr lang="en-GB" b="1" dirty="0">
                <a:solidFill>
                  <a:schemeClr val="bg1"/>
                </a:solidFill>
                <a:latin typeface="+mn-lt"/>
              </a:rPr>
              <a:t>Black Britons in the Georgian period</a:t>
            </a:r>
          </a:p>
        </p:txBody>
      </p:sp>
      <p:sp>
        <p:nvSpPr>
          <p:cNvPr id="3" name="Content Placeholder 2">
            <a:extLst>
              <a:ext uri="{FF2B5EF4-FFF2-40B4-BE49-F238E27FC236}">
                <a16:creationId xmlns:a16="http://schemas.microsoft.com/office/drawing/2014/main" id="{3071E32F-BD0E-41C4-8721-6F72443ADC07}"/>
              </a:ext>
            </a:extLst>
          </p:cNvPr>
          <p:cNvSpPr>
            <a:spLocks noGrp="1"/>
          </p:cNvSpPr>
          <p:nvPr>
            <p:ph idx="1"/>
          </p:nvPr>
        </p:nvSpPr>
        <p:spPr>
          <a:xfrm>
            <a:off x="221674" y="1432071"/>
            <a:ext cx="5043054" cy="5245820"/>
          </a:xfrm>
        </p:spPr>
        <p:style>
          <a:lnRef idx="2">
            <a:schemeClr val="dk1"/>
          </a:lnRef>
          <a:fillRef idx="1">
            <a:schemeClr val="lt1"/>
          </a:fillRef>
          <a:effectRef idx="0">
            <a:schemeClr val="dk1"/>
          </a:effectRef>
          <a:fontRef idx="minor">
            <a:schemeClr val="dk1"/>
          </a:fontRef>
        </p:style>
        <p:txBody>
          <a:bodyPr anchor="ctr">
            <a:normAutofit fontScale="92500" lnSpcReduction="20000"/>
          </a:bodyPr>
          <a:lstStyle/>
          <a:p>
            <a:pPr marL="0" indent="0">
              <a:buNone/>
            </a:pPr>
            <a:r>
              <a:rPr lang="en-GB" sz="2400" dirty="0"/>
              <a:t>The picture is mixed and much of it is concealed. What we can say is that most black Georgians lived lives of </a:t>
            </a:r>
            <a:r>
              <a:rPr lang="en-GB" sz="2400" b="1" dirty="0"/>
              <a:t>constrained</a:t>
            </a:r>
            <a:r>
              <a:rPr lang="en-GB" sz="2400" dirty="0"/>
              <a:t> unfreedom as slaves or low-ranking servants. Some were brutally treated by men and women who regarded them as their property and as the law was unclear on the issue they were able to make their claim real through physical force and violence. Black Britons who rejected that </a:t>
            </a:r>
            <a:r>
              <a:rPr lang="en-GB" sz="2400" b="1" dirty="0"/>
              <a:t>predicament</a:t>
            </a:r>
            <a:r>
              <a:rPr lang="en-GB" sz="2400" dirty="0"/>
              <a:t> fell into another one, and struggled </a:t>
            </a:r>
            <a:r>
              <a:rPr lang="en-GB" sz="2400" b="1" dirty="0"/>
              <a:t>destitute</a:t>
            </a:r>
            <a:r>
              <a:rPr lang="en-GB" sz="2400" dirty="0"/>
              <a:t> on the streets, where many lived off charity or crime, their names turning up in the records of the courts. The lives of the most fortunate were characterized by some degree of social mobility, with opportunities for learning and engaging in a religious life. Those who had the time and the security to look beyond their own needs were politically active and culturally productive.</a:t>
            </a:r>
          </a:p>
        </p:txBody>
      </p:sp>
      <p:pic>
        <p:nvPicPr>
          <p:cNvPr id="1026" name="Picture 2" descr="Image result for david olusoga">
            <a:extLst>
              <a:ext uri="{FF2B5EF4-FFF2-40B4-BE49-F238E27FC236}">
                <a16:creationId xmlns:a16="http://schemas.microsoft.com/office/drawing/2014/main" id="{52880141-23C2-4B36-86A5-FEB2224C1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103444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avid olusoga black and british">
            <a:extLst>
              <a:ext uri="{FF2B5EF4-FFF2-40B4-BE49-F238E27FC236}">
                <a16:creationId xmlns:a16="http://schemas.microsoft.com/office/drawing/2014/main" id="{65A0B2D3-2BDD-4AC3-A69D-F853B2C6C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098" y="1301751"/>
            <a:ext cx="2473902" cy="37516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2F1978-5DFD-4499-AD63-9EDD47E38AA1}"/>
              </a:ext>
            </a:extLst>
          </p:cNvPr>
          <p:cNvSpPr/>
          <p:nvPr/>
        </p:nvSpPr>
        <p:spPr>
          <a:xfrm>
            <a:off x="5163127" y="5053383"/>
            <a:ext cx="3851564" cy="16981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800" dirty="0"/>
              <a:t>Constrained: restricted</a:t>
            </a:r>
          </a:p>
          <a:p>
            <a:pPr algn="ctr"/>
            <a:r>
              <a:rPr lang="en-GB" sz="2800" dirty="0"/>
              <a:t>Predicament: problem</a:t>
            </a:r>
          </a:p>
          <a:p>
            <a:pPr algn="ctr"/>
            <a:r>
              <a:rPr lang="en-GB" sz="2800" dirty="0"/>
              <a:t>Destitute: with nothing</a:t>
            </a:r>
          </a:p>
        </p:txBody>
      </p:sp>
    </p:spTree>
    <p:extLst>
      <p:ext uri="{BB962C8B-B14F-4D97-AF65-F5344CB8AC3E}">
        <p14:creationId xmlns:p14="http://schemas.microsoft.com/office/powerpoint/2010/main" val="3065806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382C-C8D7-44F6-8286-4A2CC0A2E226}"/>
              </a:ext>
            </a:extLst>
          </p:cNvPr>
          <p:cNvSpPr>
            <a:spLocks noGrp="1"/>
          </p:cNvSpPr>
          <p:nvPr>
            <p:ph type="title"/>
          </p:nvPr>
        </p:nvSpPr>
        <p:spPr>
          <a:xfrm>
            <a:off x="342321" y="106508"/>
            <a:ext cx="8672369" cy="1325563"/>
          </a:xfrm>
        </p:spPr>
        <p:txBody>
          <a:bodyPr>
            <a:normAutofit/>
          </a:bodyPr>
          <a:lstStyle/>
          <a:p>
            <a:pPr algn="ctr"/>
            <a:r>
              <a:rPr lang="en-GB" b="1" dirty="0">
                <a:solidFill>
                  <a:schemeClr val="bg1"/>
                </a:solidFill>
                <a:latin typeface="+mn-lt"/>
              </a:rPr>
              <a:t>Black Britons in the Georgian period</a:t>
            </a:r>
          </a:p>
        </p:txBody>
      </p:sp>
      <p:sp>
        <p:nvSpPr>
          <p:cNvPr id="3" name="Content Placeholder 2">
            <a:extLst>
              <a:ext uri="{FF2B5EF4-FFF2-40B4-BE49-F238E27FC236}">
                <a16:creationId xmlns:a16="http://schemas.microsoft.com/office/drawing/2014/main" id="{3071E32F-BD0E-41C4-8721-6F72443ADC07}"/>
              </a:ext>
            </a:extLst>
          </p:cNvPr>
          <p:cNvSpPr>
            <a:spLocks noGrp="1"/>
          </p:cNvSpPr>
          <p:nvPr>
            <p:ph idx="1"/>
          </p:nvPr>
        </p:nvSpPr>
        <p:spPr>
          <a:xfrm>
            <a:off x="221674" y="1432071"/>
            <a:ext cx="5043054" cy="5245820"/>
          </a:xfrm>
        </p:spPr>
        <p:style>
          <a:lnRef idx="2">
            <a:schemeClr val="dk1"/>
          </a:lnRef>
          <a:fillRef idx="1">
            <a:schemeClr val="lt1"/>
          </a:fillRef>
          <a:effectRef idx="0">
            <a:schemeClr val="dk1"/>
          </a:effectRef>
          <a:fontRef idx="minor">
            <a:schemeClr val="dk1"/>
          </a:fontRef>
        </p:style>
        <p:txBody>
          <a:bodyPr anchor="ctr">
            <a:normAutofit fontScale="92500" lnSpcReduction="20000"/>
          </a:bodyPr>
          <a:lstStyle/>
          <a:p>
            <a:pPr marL="0" indent="0">
              <a:buNone/>
            </a:pPr>
            <a:r>
              <a:rPr lang="en-GB" sz="2400" dirty="0"/>
              <a:t>The picture is mixed and much of it is concealed. What we can say is that most black Georgians lived lives of </a:t>
            </a:r>
            <a:r>
              <a:rPr lang="en-GB" sz="2400" b="1" dirty="0"/>
              <a:t>constrained</a:t>
            </a:r>
            <a:r>
              <a:rPr lang="en-GB" sz="2400" dirty="0"/>
              <a:t> unfreedom as slaves or low-ranking servants. Some were brutally treated by men and women who regarded them as their property and as the law was unclear on the issue they were able to make their claim real through physical force and violence. Black Britons who rejected that </a:t>
            </a:r>
            <a:r>
              <a:rPr lang="en-GB" sz="2400" b="1" dirty="0"/>
              <a:t>predicament</a:t>
            </a:r>
            <a:r>
              <a:rPr lang="en-GB" sz="2400" dirty="0"/>
              <a:t> fell into another one, and struggled </a:t>
            </a:r>
            <a:r>
              <a:rPr lang="en-GB" sz="2400" b="1" dirty="0"/>
              <a:t>destitute</a:t>
            </a:r>
            <a:r>
              <a:rPr lang="en-GB" sz="2400" dirty="0"/>
              <a:t> on the streets, where many lived off charity or crime, their names turning up in the records of the courts. The lives of the most fortunate were characterized by some degree of social mobility, with opportunities for learning and engaging in a religious life. Those who had the time and the security to look beyond their own needs were politically active and culturally productive.</a:t>
            </a:r>
          </a:p>
        </p:txBody>
      </p:sp>
      <p:sp>
        <p:nvSpPr>
          <p:cNvPr id="4" name="Rectangle 3">
            <a:extLst>
              <a:ext uri="{FF2B5EF4-FFF2-40B4-BE49-F238E27FC236}">
                <a16:creationId xmlns:a16="http://schemas.microsoft.com/office/drawing/2014/main" id="{DE2F1978-5DFD-4499-AD63-9EDD47E38AA1}"/>
              </a:ext>
            </a:extLst>
          </p:cNvPr>
          <p:cNvSpPr/>
          <p:nvPr/>
        </p:nvSpPr>
        <p:spPr>
          <a:xfrm>
            <a:off x="5163127" y="5053383"/>
            <a:ext cx="3851564" cy="16981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800" dirty="0"/>
              <a:t>Constrained: restricted</a:t>
            </a:r>
          </a:p>
          <a:p>
            <a:pPr algn="ctr"/>
            <a:r>
              <a:rPr lang="en-GB" sz="2800" dirty="0"/>
              <a:t>Predicament: problem</a:t>
            </a:r>
          </a:p>
          <a:p>
            <a:pPr algn="ctr"/>
            <a:r>
              <a:rPr lang="en-GB" sz="2800" dirty="0"/>
              <a:t>Destitute: with nothing</a:t>
            </a:r>
          </a:p>
        </p:txBody>
      </p:sp>
      <p:sp>
        <p:nvSpPr>
          <p:cNvPr id="5" name="Rectangle 4">
            <a:extLst>
              <a:ext uri="{FF2B5EF4-FFF2-40B4-BE49-F238E27FC236}">
                <a16:creationId xmlns:a16="http://schemas.microsoft.com/office/drawing/2014/main" id="{A0EE1E9A-3758-4FBB-9D85-ABD0CAAFA3BF}"/>
              </a:ext>
            </a:extLst>
          </p:cNvPr>
          <p:cNvSpPr/>
          <p:nvPr/>
        </p:nvSpPr>
        <p:spPr>
          <a:xfrm>
            <a:off x="5375564" y="1256145"/>
            <a:ext cx="3546762" cy="36853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100" dirty="0"/>
              <a:t>What can we learn from </a:t>
            </a:r>
            <a:r>
              <a:rPr lang="en-GB" sz="2100" dirty="0" err="1"/>
              <a:t>Olusoga</a:t>
            </a:r>
            <a:r>
              <a:rPr lang="en-GB" sz="2100" dirty="0"/>
              <a:t> about the status of people of African descent in Britain in the Georgian period?</a:t>
            </a:r>
          </a:p>
          <a:p>
            <a:pPr marL="342900" indent="-342900">
              <a:buFont typeface="+mj-lt"/>
              <a:buAutoNum type="arabicPeriod"/>
            </a:pPr>
            <a:r>
              <a:rPr lang="en-GB" sz="2100" dirty="0"/>
              <a:t>What difficulties did they face?</a:t>
            </a:r>
          </a:p>
          <a:p>
            <a:pPr marL="342900" indent="-342900">
              <a:buFont typeface="+mj-lt"/>
              <a:buAutoNum type="arabicPeriod"/>
            </a:pPr>
            <a:r>
              <a:rPr lang="en-GB" sz="2100" dirty="0"/>
              <a:t>What happened to most of those who weren’t slaves?</a:t>
            </a:r>
          </a:p>
          <a:p>
            <a:pPr marL="342900" indent="-342900">
              <a:buFont typeface="+mj-lt"/>
              <a:buAutoNum type="arabicPeriod"/>
            </a:pPr>
            <a:r>
              <a:rPr lang="en-GB" sz="2100" dirty="0"/>
              <a:t>What did some manage to achieve?</a:t>
            </a:r>
          </a:p>
        </p:txBody>
      </p:sp>
    </p:spTree>
    <p:extLst>
      <p:ext uri="{BB962C8B-B14F-4D97-AF65-F5344CB8AC3E}">
        <p14:creationId xmlns:p14="http://schemas.microsoft.com/office/powerpoint/2010/main" val="273967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9C5A-1C1E-4A6D-AFE4-2FAA5C888724}"/>
              </a:ext>
            </a:extLst>
          </p:cNvPr>
          <p:cNvSpPr>
            <a:spLocks noGrp="1"/>
          </p:cNvSpPr>
          <p:nvPr>
            <p:ph type="title"/>
          </p:nvPr>
        </p:nvSpPr>
        <p:spPr>
          <a:xfrm>
            <a:off x="628650" y="365126"/>
            <a:ext cx="7886700" cy="1601897"/>
          </a:xfrm>
        </p:spPr>
        <p:txBody>
          <a:bodyPr>
            <a:normAutofit fontScale="90000"/>
          </a:bodyPr>
          <a:lstStyle/>
          <a:p>
            <a:pPr algn="ctr"/>
            <a:r>
              <a:rPr lang="en-GB" b="1" dirty="0">
                <a:solidFill>
                  <a:schemeClr val="bg1"/>
                </a:solidFill>
                <a:latin typeface="+mn-lt"/>
              </a:rPr>
              <a:t>How should we remember people of African descent in eighteenth- century Reading? </a:t>
            </a:r>
          </a:p>
        </p:txBody>
      </p:sp>
      <p:sp>
        <p:nvSpPr>
          <p:cNvPr id="3" name="Content Placeholder 2">
            <a:extLst>
              <a:ext uri="{FF2B5EF4-FFF2-40B4-BE49-F238E27FC236}">
                <a16:creationId xmlns:a16="http://schemas.microsoft.com/office/drawing/2014/main" id="{5A1FC476-85EA-45C2-89FC-8963FD0101AB}"/>
              </a:ext>
            </a:extLst>
          </p:cNvPr>
          <p:cNvSpPr>
            <a:spLocks noGrp="1"/>
          </p:cNvSpPr>
          <p:nvPr>
            <p:ph idx="1"/>
          </p:nvPr>
        </p:nvSpPr>
        <p:spPr>
          <a:xfrm>
            <a:off x="197879" y="2520462"/>
            <a:ext cx="3888859" cy="3880330"/>
          </a:xfrm>
        </p:spPr>
        <p:style>
          <a:lnRef idx="2">
            <a:schemeClr val="dk1"/>
          </a:lnRef>
          <a:fillRef idx="1">
            <a:schemeClr val="lt1"/>
          </a:fillRef>
          <a:effectRef idx="0">
            <a:schemeClr val="dk1"/>
          </a:effectRef>
          <a:fontRef idx="minor">
            <a:schemeClr val="dk1"/>
          </a:fontRef>
        </p:style>
        <p:txBody>
          <a:bodyPr anchor="ctr">
            <a:normAutofit fontScale="92500" lnSpcReduction="20000"/>
          </a:bodyPr>
          <a:lstStyle/>
          <a:p>
            <a:pPr marL="0" indent="0" algn="ctr">
              <a:buNone/>
            </a:pPr>
            <a:r>
              <a:rPr lang="en-GB" sz="3200" b="1" dirty="0"/>
              <a:t>Lesson aim</a:t>
            </a:r>
          </a:p>
          <a:p>
            <a:pPr marL="0" indent="0" algn="ctr">
              <a:buNone/>
            </a:pPr>
            <a:r>
              <a:rPr lang="en-GB" sz="3200" dirty="0"/>
              <a:t>To identify what evidence tells us about the status and role of people of African descent in Georgian Britain, and to judge how we should remember and acknowledge this history today</a:t>
            </a:r>
          </a:p>
        </p:txBody>
      </p:sp>
      <p:sp>
        <p:nvSpPr>
          <p:cNvPr id="5" name="Rectangle 4">
            <a:extLst>
              <a:ext uri="{FF2B5EF4-FFF2-40B4-BE49-F238E27FC236}">
                <a16:creationId xmlns:a16="http://schemas.microsoft.com/office/drawing/2014/main" id="{1439A4FC-33A3-4D75-B586-A39E548D6BDD}"/>
              </a:ext>
            </a:extLst>
          </p:cNvPr>
          <p:cNvSpPr/>
          <p:nvPr/>
        </p:nvSpPr>
        <p:spPr>
          <a:xfrm>
            <a:off x="4153989" y="2182194"/>
            <a:ext cx="2978331" cy="45756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a:t>David </a:t>
            </a:r>
            <a:r>
              <a:rPr lang="en-GB" sz="2000" dirty="0" err="1"/>
              <a:t>Olusoga</a:t>
            </a:r>
            <a:r>
              <a:rPr lang="en-GB" sz="2000" dirty="0"/>
              <a:t> says that for the Georgian period: </a:t>
            </a:r>
          </a:p>
          <a:p>
            <a:pPr algn="ctr"/>
            <a:endParaRPr lang="en-GB" sz="2000" dirty="0"/>
          </a:p>
          <a:p>
            <a:pPr algn="ctr"/>
            <a:r>
              <a:rPr lang="en-GB" sz="2000" i="1" dirty="0"/>
              <a:t>‘The picture is mixed and much of it is concealed. What we can say is that most black Georgians lived lives of </a:t>
            </a:r>
            <a:r>
              <a:rPr lang="en-GB" sz="2000" b="1" i="1" dirty="0"/>
              <a:t>constrained</a:t>
            </a:r>
            <a:r>
              <a:rPr lang="en-GB" sz="2000" i="1" dirty="0"/>
              <a:t> unfreedom as slaves or low-ranking servants.’</a:t>
            </a:r>
          </a:p>
          <a:p>
            <a:pPr algn="ctr"/>
            <a:endParaRPr lang="en-GB" sz="2000" dirty="0"/>
          </a:p>
          <a:p>
            <a:pPr algn="ctr"/>
            <a:r>
              <a:rPr lang="en-GB" sz="2000" dirty="0"/>
              <a:t>What do you think this means?</a:t>
            </a:r>
          </a:p>
        </p:txBody>
      </p:sp>
      <p:pic>
        <p:nvPicPr>
          <p:cNvPr id="6" name="Picture 4" descr="Image result for david olusoga black and british">
            <a:extLst>
              <a:ext uri="{FF2B5EF4-FFF2-40B4-BE49-F238E27FC236}">
                <a16:creationId xmlns:a16="http://schemas.microsoft.com/office/drawing/2014/main" id="{EEFE61AE-2428-4180-85B2-D1E94E5FD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20" y="3807320"/>
            <a:ext cx="2011680" cy="305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863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EFB6FB-E756-4F52-8D12-FDCEB91F3976}"/>
              </a:ext>
            </a:extLst>
          </p:cNvPr>
          <p:cNvSpPr/>
          <p:nvPr/>
        </p:nvSpPr>
        <p:spPr>
          <a:xfrm>
            <a:off x="1460862" y="1281928"/>
            <a:ext cx="6222275"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sz="2400" dirty="0"/>
              <a:t>David </a:t>
            </a:r>
            <a:r>
              <a:rPr lang="en-GB" sz="2400" dirty="0" err="1"/>
              <a:t>Olusoga</a:t>
            </a:r>
            <a:r>
              <a:rPr lang="en-GB" sz="2400" dirty="0"/>
              <a:t> says that for the Georgian period: </a:t>
            </a:r>
          </a:p>
          <a:p>
            <a:pPr algn="ctr"/>
            <a:endParaRPr lang="en-GB" sz="2400" dirty="0"/>
          </a:p>
          <a:p>
            <a:pPr algn="ctr"/>
            <a:r>
              <a:rPr lang="en-GB" sz="2400" i="1" dirty="0"/>
              <a:t>‘The picture is mixed and </a:t>
            </a:r>
            <a:r>
              <a:rPr lang="en-GB" sz="2400" b="1" i="1" dirty="0"/>
              <a:t>much of it is concealed</a:t>
            </a:r>
            <a:r>
              <a:rPr lang="en-GB" sz="2400" i="1" dirty="0"/>
              <a:t>. What we can say is that most black Georgians lived lives of </a:t>
            </a:r>
            <a:r>
              <a:rPr lang="en-GB" sz="2400" b="1" i="1" dirty="0"/>
              <a:t>constrained </a:t>
            </a:r>
            <a:r>
              <a:rPr lang="en-GB" sz="2400" b="1" i="1" dirty="0" err="1"/>
              <a:t>unfreedom</a:t>
            </a:r>
            <a:r>
              <a:rPr lang="en-GB" sz="2400" b="1" i="1" dirty="0"/>
              <a:t> </a:t>
            </a:r>
            <a:r>
              <a:rPr lang="en-GB" sz="2400" i="1" dirty="0"/>
              <a:t>as slaves or low-ranking servants.’</a:t>
            </a:r>
          </a:p>
          <a:p>
            <a:pPr algn="ctr"/>
            <a:endParaRPr lang="en-GB" sz="2400" dirty="0"/>
          </a:p>
          <a:p>
            <a:pPr algn="ctr"/>
            <a:r>
              <a:rPr lang="en-GB" sz="2400" dirty="0"/>
              <a:t>What do you think this means?</a:t>
            </a:r>
          </a:p>
        </p:txBody>
      </p:sp>
      <p:pic>
        <p:nvPicPr>
          <p:cNvPr id="5" name="Picture 4" descr="Image result for david olusoga black and british">
            <a:extLst>
              <a:ext uri="{FF2B5EF4-FFF2-40B4-BE49-F238E27FC236}">
                <a16:creationId xmlns:a16="http://schemas.microsoft.com/office/drawing/2014/main" id="{60E63EBD-9FD6-4728-866E-FD1BEE0A7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20" y="3722463"/>
            <a:ext cx="2011680" cy="30506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E923FC9-D39C-46C8-BE50-16EEDD9E3CBF}"/>
              </a:ext>
            </a:extLst>
          </p:cNvPr>
          <p:cNvSpPr/>
          <p:nvPr/>
        </p:nvSpPr>
        <p:spPr>
          <a:xfrm>
            <a:off x="198227" y="5988733"/>
            <a:ext cx="4461028"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n-GB" sz="3600" dirty="0"/>
              <a:t>Constrained: restricted</a:t>
            </a:r>
          </a:p>
        </p:txBody>
      </p:sp>
      <p:sp>
        <p:nvSpPr>
          <p:cNvPr id="7" name="Rectangle 6">
            <a:extLst>
              <a:ext uri="{FF2B5EF4-FFF2-40B4-BE49-F238E27FC236}">
                <a16:creationId xmlns:a16="http://schemas.microsoft.com/office/drawing/2014/main" id="{9B1102A9-2AD8-4332-9C30-78F3717C6082}"/>
              </a:ext>
            </a:extLst>
          </p:cNvPr>
          <p:cNvSpPr/>
          <p:nvPr/>
        </p:nvSpPr>
        <p:spPr>
          <a:xfrm>
            <a:off x="4328160" y="84857"/>
            <a:ext cx="4671022" cy="82954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dirty="0"/>
              <a:t>It’s difficult to know about the lives of Black Georgians</a:t>
            </a:r>
          </a:p>
        </p:txBody>
      </p:sp>
      <p:cxnSp>
        <p:nvCxnSpPr>
          <p:cNvPr id="9" name="Straight Arrow Connector 8">
            <a:extLst>
              <a:ext uri="{FF2B5EF4-FFF2-40B4-BE49-F238E27FC236}">
                <a16:creationId xmlns:a16="http://schemas.microsoft.com/office/drawing/2014/main" id="{6B995E85-E9C8-44FE-A4E6-DABBA23FB3B8}"/>
              </a:ext>
            </a:extLst>
          </p:cNvPr>
          <p:cNvCxnSpPr/>
          <p:nvPr/>
        </p:nvCxnSpPr>
        <p:spPr>
          <a:xfrm flipH="1">
            <a:off x="6673645" y="914400"/>
            <a:ext cx="730045" cy="1165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Rectangle 9">
            <a:extLst>
              <a:ext uri="{FF2B5EF4-FFF2-40B4-BE49-F238E27FC236}">
                <a16:creationId xmlns:a16="http://schemas.microsoft.com/office/drawing/2014/main" id="{FDC405E5-79A8-4A53-8714-27F2FB7668E9}"/>
              </a:ext>
            </a:extLst>
          </p:cNvPr>
          <p:cNvSpPr/>
          <p:nvPr/>
        </p:nvSpPr>
        <p:spPr>
          <a:xfrm>
            <a:off x="380509" y="4418260"/>
            <a:ext cx="4671022" cy="115781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dirty="0"/>
              <a:t>They’re not all  technically slaves, but they’re not free to do what they want</a:t>
            </a:r>
          </a:p>
        </p:txBody>
      </p:sp>
      <p:cxnSp>
        <p:nvCxnSpPr>
          <p:cNvPr id="11" name="Straight Arrow Connector 10">
            <a:extLst>
              <a:ext uri="{FF2B5EF4-FFF2-40B4-BE49-F238E27FC236}">
                <a16:creationId xmlns:a16="http://schemas.microsoft.com/office/drawing/2014/main" id="{BF726E47-60EC-448A-B25A-4E15725F0485}"/>
              </a:ext>
            </a:extLst>
          </p:cNvPr>
          <p:cNvCxnSpPr>
            <a:cxnSpLocks/>
          </p:cNvCxnSpPr>
          <p:nvPr/>
        </p:nvCxnSpPr>
        <p:spPr>
          <a:xfrm flipV="1">
            <a:off x="4483510" y="3094768"/>
            <a:ext cx="988142" cy="12341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482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am House © National Trust">
            <a:extLst>
              <a:ext uri="{FF2B5EF4-FFF2-40B4-BE49-F238E27FC236}">
                <a16:creationId xmlns:a16="http://schemas.microsoft.com/office/drawing/2014/main" id="{49FED3AC-F86E-41C4-B5FC-B2287CDC7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440" y="0"/>
            <a:ext cx="333756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descr="A picture containing person, indoor, sitting, child&#10;&#10;Description automatically generated">
            <a:extLst>
              <a:ext uri="{FF2B5EF4-FFF2-40B4-BE49-F238E27FC236}">
                <a16:creationId xmlns:a16="http://schemas.microsoft.com/office/drawing/2014/main" id="{090ECEB6-4E5D-474F-A43C-ACEC65569B6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2658794" cy="3429000"/>
          </a:xfrm>
        </p:spPr>
      </p:pic>
      <p:sp>
        <p:nvSpPr>
          <p:cNvPr id="10" name="Rectangle 9">
            <a:extLst>
              <a:ext uri="{FF2B5EF4-FFF2-40B4-BE49-F238E27FC236}">
                <a16:creationId xmlns:a16="http://schemas.microsoft.com/office/drawing/2014/main" id="{9C54700B-31B4-42CC-AF8C-B0447E2DB098}"/>
              </a:ext>
            </a:extLst>
          </p:cNvPr>
          <p:cNvSpPr/>
          <p:nvPr/>
        </p:nvSpPr>
        <p:spPr>
          <a:xfrm>
            <a:off x="0" y="3385906"/>
            <a:ext cx="2658794" cy="7943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Louise de </a:t>
            </a:r>
            <a:r>
              <a:rPr lang="en-GB" dirty="0" err="1"/>
              <a:t>Keroualle</a:t>
            </a:r>
            <a:r>
              <a:rPr lang="en-GB" dirty="0"/>
              <a:t>, Duchess of Portsmouth, with a Black servant</a:t>
            </a:r>
          </a:p>
        </p:txBody>
      </p:sp>
      <p:pic>
        <p:nvPicPr>
          <p:cNvPr id="2050" name="Picture 2" descr="Ham House © National Trust">
            <a:extLst>
              <a:ext uri="{FF2B5EF4-FFF2-40B4-BE49-F238E27FC236}">
                <a16:creationId xmlns:a16="http://schemas.microsoft.com/office/drawing/2014/main" id="{054B78C9-7777-4509-89C2-D7FEA49FB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795" y="14566"/>
            <a:ext cx="3147646" cy="339674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CBC6ACF-8F7F-4A59-AA50-7A46FCD540D3}"/>
              </a:ext>
            </a:extLst>
          </p:cNvPr>
          <p:cNvSpPr/>
          <p:nvPr/>
        </p:nvSpPr>
        <p:spPr>
          <a:xfrm>
            <a:off x="2633737" y="3385907"/>
            <a:ext cx="3232051" cy="127763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a:t>Lady Grace Carteret, Countess of Dysart, with a child, possibly Lady Frances </a:t>
            </a:r>
            <a:r>
              <a:rPr lang="en-GB" dirty="0" err="1"/>
              <a:t>Tollemache</a:t>
            </a:r>
            <a:r>
              <a:rPr lang="en-GB" dirty="0"/>
              <a:t>, and a Black servant</a:t>
            </a:r>
          </a:p>
        </p:txBody>
      </p:sp>
      <p:sp>
        <p:nvSpPr>
          <p:cNvPr id="17" name="Rectangle 16">
            <a:extLst>
              <a:ext uri="{FF2B5EF4-FFF2-40B4-BE49-F238E27FC236}">
                <a16:creationId xmlns:a16="http://schemas.microsoft.com/office/drawing/2014/main" id="{F430B8BB-92D0-4AFC-8742-16CBCCD69258}"/>
              </a:ext>
            </a:extLst>
          </p:cNvPr>
          <p:cNvSpPr/>
          <p:nvPr/>
        </p:nvSpPr>
        <p:spPr>
          <a:xfrm>
            <a:off x="5859194" y="3385906"/>
            <a:ext cx="3232051" cy="89901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Elizabeth Murray, Lady </a:t>
            </a:r>
            <a:r>
              <a:rPr lang="en-GB" dirty="0" err="1"/>
              <a:t>Tollemache</a:t>
            </a:r>
            <a:r>
              <a:rPr lang="en-GB" dirty="0"/>
              <a:t>, with a Black servant</a:t>
            </a:r>
          </a:p>
        </p:txBody>
      </p:sp>
      <p:sp>
        <p:nvSpPr>
          <p:cNvPr id="13" name="Rectangle 12">
            <a:extLst>
              <a:ext uri="{FF2B5EF4-FFF2-40B4-BE49-F238E27FC236}">
                <a16:creationId xmlns:a16="http://schemas.microsoft.com/office/drawing/2014/main" id="{414CF4BB-27D8-43F0-836C-BC54B2CA301B}"/>
              </a:ext>
            </a:extLst>
          </p:cNvPr>
          <p:cNvSpPr/>
          <p:nvPr/>
        </p:nvSpPr>
        <p:spPr>
          <a:xfrm>
            <a:off x="0" y="4594848"/>
            <a:ext cx="9144000" cy="17140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b="1" dirty="0"/>
              <a:t>Study the images carefully</a:t>
            </a:r>
          </a:p>
          <a:p>
            <a:pPr marL="342900" indent="-342900">
              <a:buAutoNum type="arabicPeriod"/>
            </a:pPr>
            <a:r>
              <a:rPr lang="en-GB" sz="2400" dirty="0"/>
              <a:t>What are the key features of the portraits?</a:t>
            </a:r>
          </a:p>
          <a:p>
            <a:pPr marL="342900" indent="-342900">
              <a:buAutoNum type="arabicPeriod"/>
            </a:pPr>
            <a:r>
              <a:rPr lang="en-GB" sz="2400" dirty="0"/>
              <a:t>What message about the women are they are trying to convey?</a:t>
            </a:r>
          </a:p>
          <a:p>
            <a:pPr marL="342900" indent="-342900">
              <a:buAutoNum type="arabicPeriod"/>
            </a:pPr>
            <a:r>
              <a:rPr lang="en-GB" sz="2400" dirty="0"/>
              <a:t>How would these portraits be viewed at the time they were painted? </a:t>
            </a:r>
          </a:p>
        </p:txBody>
      </p:sp>
      <p:sp>
        <p:nvSpPr>
          <p:cNvPr id="2" name="Rectangle 1">
            <a:extLst>
              <a:ext uri="{FF2B5EF4-FFF2-40B4-BE49-F238E27FC236}">
                <a16:creationId xmlns:a16="http://schemas.microsoft.com/office/drawing/2014/main" id="{A64997ED-3ECF-481D-B547-DD7B356B28EA}"/>
              </a:ext>
            </a:extLst>
          </p:cNvPr>
          <p:cNvSpPr/>
          <p:nvPr/>
        </p:nvSpPr>
        <p:spPr>
          <a:xfrm>
            <a:off x="5638" y="6225436"/>
            <a:ext cx="913836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dirty="0">
                <a:hlinkClick r:id="rId6"/>
              </a:rPr>
              <a:t>www.bbc.co.uk/teach/class-clips-video/history-ks3--gcse-black-people-in-britain-during-the-atlantic-slave-trade-era/zm8nqp3</a:t>
            </a:r>
            <a:endParaRPr lang="en-GB" dirty="0"/>
          </a:p>
        </p:txBody>
      </p:sp>
    </p:spTree>
    <p:extLst>
      <p:ext uri="{BB962C8B-B14F-4D97-AF65-F5344CB8AC3E}">
        <p14:creationId xmlns:p14="http://schemas.microsoft.com/office/powerpoint/2010/main" val="4252203706"/>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4084</Words>
  <Application>Microsoft Office PowerPoint</Application>
  <PresentationFormat>On-screen Show (4:3)</PresentationFormat>
  <Paragraphs>215</Paragraphs>
  <Slides>29</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Helvetica Neue</vt:lpstr>
      <vt:lpstr>Office Theme</vt:lpstr>
      <vt:lpstr>Activities that are less essential to the flow and development of the enquiry are identified by this green background</vt:lpstr>
      <vt:lpstr>Our enquiry:</vt:lpstr>
      <vt:lpstr>PowerPoint Presentation</vt:lpstr>
      <vt:lpstr>How should we remember people of African descent in eighteenth-century Reading? </vt:lpstr>
      <vt:lpstr>Black Britons in the Georgian period</vt:lpstr>
      <vt:lpstr>Black Britons in the Georgian period</vt:lpstr>
      <vt:lpstr>How should we remember people of African descent in eighteenth- century Reading? </vt:lpstr>
      <vt:lpstr>PowerPoint Presentation</vt:lpstr>
      <vt:lpstr>PowerPoint Presentation</vt:lpstr>
      <vt:lpstr>PowerPoint Presentation</vt:lpstr>
      <vt:lpstr>Black people in Reading in the Georgian period</vt:lpstr>
      <vt:lpstr>Berkshire Records Office</vt:lpstr>
      <vt:lpstr>Berkshire Records Office</vt:lpstr>
      <vt:lpstr>Berkshire Records Office</vt:lpstr>
      <vt:lpstr>PowerPoint Presentation</vt:lpstr>
      <vt:lpstr>PowerPoint Presentation</vt:lpstr>
      <vt:lpstr>PowerPoint Presentation</vt:lpstr>
      <vt:lpstr>Berkshire Records Office</vt:lpstr>
      <vt:lpstr>Berkshire Records Office</vt:lpstr>
      <vt:lpstr>The Black Boy pub</vt:lpstr>
      <vt:lpstr>PowerPoint Presentation</vt:lpstr>
      <vt:lpstr>PowerPoint Presentation</vt:lpstr>
      <vt:lpstr>PowerPoint Presentation</vt:lpstr>
      <vt:lpstr>PowerPoint Presentation</vt:lpstr>
      <vt:lpstr>PowerPoint Presentation</vt:lpstr>
      <vt:lpstr>PowerPoint Presentation</vt:lpstr>
      <vt:lpstr>How should we remember eighteenth-century people of African descent in Reading? </vt:lpstr>
      <vt:lpstr>PowerPoint Presentation</vt:lpstr>
      <vt:lpstr>Our enquiry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Canning</dc:creator>
  <cp:lastModifiedBy>FoolProofs</cp:lastModifiedBy>
  <cp:revision>116</cp:revision>
  <cp:lastPrinted>2019-10-23T15:04:32Z</cp:lastPrinted>
  <dcterms:created xsi:type="dcterms:W3CDTF">2019-09-28T08:47:24Z</dcterms:created>
  <dcterms:modified xsi:type="dcterms:W3CDTF">2021-04-26T17:16:43Z</dcterms:modified>
</cp:coreProperties>
</file>