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4" autoAdjust="0"/>
    <p:restoredTop sz="94660"/>
  </p:normalViewPr>
  <p:slideViewPr>
    <p:cSldViewPr snapToGrid="0">
      <p:cViewPr>
        <p:scale>
          <a:sx n="76" d="100"/>
          <a:sy n="76" d="100"/>
        </p:scale>
        <p:origin x="-30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96317-C768-4368-8339-57EA53940A86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5179D-8D69-470D-B228-BB06FB3D41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566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Images: </a:t>
            </a:r>
            <a:r>
              <a:rPr lang="en-GB" dirty="0" smtClean="0"/>
              <a:t>thenounproject.com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5179D-8D69-470D-B228-BB06FB3D413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3198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Images: </a:t>
            </a:r>
            <a:r>
              <a:rPr lang="en-GB" dirty="0" smtClean="0"/>
              <a:t>thenounproject.com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55179D-8D69-470D-B228-BB06FB3D413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1733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BD18-9827-4981-A5A2-CD9EF3744C8C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0B89-ADAF-4BF9-BC75-93B5CDCA1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113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BD18-9827-4981-A5A2-CD9EF3744C8C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0B89-ADAF-4BF9-BC75-93B5CDCA1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69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BD18-9827-4981-A5A2-CD9EF3744C8C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0B89-ADAF-4BF9-BC75-93B5CDCA1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01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BD18-9827-4981-A5A2-CD9EF3744C8C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0B89-ADAF-4BF9-BC75-93B5CDCA1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31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BD18-9827-4981-A5A2-CD9EF3744C8C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0B89-ADAF-4BF9-BC75-93B5CDCA1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7482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BD18-9827-4981-A5A2-CD9EF3744C8C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0B89-ADAF-4BF9-BC75-93B5CDCA1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883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BD18-9827-4981-A5A2-CD9EF3744C8C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0B89-ADAF-4BF9-BC75-93B5CDCA1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46770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BD18-9827-4981-A5A2-CD9EF3744C8C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0B89-ADAF-4BF9-BC75-93B5CDCA1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785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BD18-9827-4981-A5A2-CD9EF3744C8C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0B89-ADAF-4BF9-BC75-93B5CDCA1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692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BD18-9827-4981-A5A2-CD9EF3744C8C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0B89-ADAF-4BF9-BC75-93B5CDCA1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868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65BD18-9827-4981-A5A2-CD9EF3744C8C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C0B89-ADAF-4BF9-BC75-93B5CDCA1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75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65BD18-9827-4981-A5A2-CD9EF3744C8C}" type="datetimeFigureOut">
              <a:rPr lang="en-GB" smtClean="0"/>
              <a:t>23/09/2020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C0B89-ADAF-4BF9-BC75-93B5CDCA1E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887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16200000">
            <a:off x="-1409417" y="1784287"/>
            <a:ext cx="3134826" cy="3165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History </a:t>
            </a:r>
            <a:r>
              <a:rPr lang="en-GB" dirty="0" smtClean="0">
                <a:solidFill>
                  <a:schemeClr val="bg1"/>
                </a:solidFill>
              </a:rPr>
              <a:t>of transatlantic </a:t>
            </a:r>
            <a:r>
              <a:rPr lang="en-GB" dirty="0" smtClean="0">
                <a:solidFill>
                  <a:schemeClr val="bg1"/>
                </a:solidFill>
              </a:rPr>
              <a:t>slavery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How should Reading recognise its connections to the history of people of African descent?</a:t>
            </a:r>
            <a:endParaRPr lang="en-GB" sz="24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0" y="3509963"/>
            <a:ext cx="12192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16200000">
            <a:off x="-1515756" y="5025720"/>
            <a:ext cx="3348038" cy="31652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Reading’s slave links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8155" y="3509961"/>
            <a:ext cx="12071684" cy="339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1660    1680    1700    1720    1740    1760    1780    1800    1820    1840    1860    1880    1900    1920    1940    1960    1980   2000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clrChange>
              <a:clrFrom>
                <a:srgbClr val="FFFBFF"/>
              </a:clrFrom>
              <a:clrTo>
                <a:srgbClr val="FFFB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16259" y="1942549"/>
            <a:ext cx="810377" cy="7248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clrChange>
              <a:clrFrom>
                <a:srgbClr val="FFFBFF"/>
              </a:clrFrom>
              <a:clrTo>
                <a:srgbClr val="FFFB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80503" y="1654311"/>
            <a:ext cx="620325" cy="72484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clrChange>
              <a:clrFrom>
                <a:srgbClr val="FFFBFF"/>
              </a:clrFrom>
              <a:clrTo>
                <a:srgbClr val="FFFB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368987" y="1961764"/>
            <a:ext cx="491771" cy="601247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clrChange>
              <a:clrFrom>
                <a:srgbClr val="FFFBFF"/>
              </a:clrFrom>
              <a:clrTo>
                <a:srgbClr val="FFFB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35903" y="2151255"/>
            <a:ext cx="681877" cy="68565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clrChange>
              <a:clrFrom>
                <a:srgbClr val="FFFBFF"/>
              </a:clrFrom>
              <a:clrTo>
                <a:srgbClr val="FFFB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659463" y="1343424"/>
            <a:ext cx="573349" cy="62177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clrChange>
              <a:clrFrom>
                <a:srgbClr val="FFFBFF"/>
              </a:clrFrom>
              <a:clrTo>
                <a:srgbClr val="FFFB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072583" y="2494082"/>
            <a:ext cx="645883" cy="674378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9">
            <a:clrChange>
              <a:clrFrom>
                <a:srgbClr val="FFFBFF"/>
              </a:clrFrom>
              <a:clrTo>
                <a:srgbClr val="FFFB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45951" y="2160743"/>
            <a:ext cx="582946" cy="401373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10">
            <a:clrChange>
              <a:clrFrom>
                <a:srgbClr val="FFFBFF"/>
              </a:clrFrom>
              <a:clrTo>
                <a:srgbClr val="FFFB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708173" y="1384035"/>
            <a:ext cx="543391" cy="52656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11">
            <a:clrChange>
              <a:clrFrom>
                <a:srgbClr val="FFFBFF"/>
              </a:clrFrom>
              <a:clrTo>
                <a:srgbClr val="FFFB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214090" y="1718174"/>
            <a:ext cx="726485" cy="566008"/>
          </a:xfrm>
          <a:prstGeom prst="rect">
            <a:avLst/>
          </a:prstGeom>
        </p:spPr>
      </p:pic>
      <p:cxnSp>
        <p:nvCxnSpPr>
          <p:cNvPr id="20" name="Straight Arrow Connector 19"/>
          <p:cNvCxnSpPr>
            <a:stCxn id="18" idx="3"/>
          </p:cNvCxnSpPr>
          <p:nvPr/>
        </p:nvCxnSpPr>
        <p:spPr>
          <a:xfrm>
            <a:off x="7940575" y="2001178"/>
            <a:ext cx="4127099" cy="52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/>
        </p:nvPicPr>
        <p:blipFill>
          <a:blip r:embed="rId12">
            <a:clrChange>
              <a:clrFrom>
                <a:srgbClr val="FFFBFF"/>
              </a:clrFrom>
              <a:clrTo>
                <a:srgbClr val="FFFB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531643" y="2281026"/>
            <a:ext cx="504074" cy="7085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3">
            <a:clrChange>
              <a:clrFrom>
                <a:srgbClr val="FFFBFF"/>
              </a:clrFrom>
              <a:clrTo>
                <a:srgbClr val="FFFB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438664" y="2612640"/>
            <a:ext cx="607704" cy="408361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4">
            <a:clrChange>
              <a:clrFrom>
                <a:srgbClr val="FFFBFF"/>
              </a:clrFrom>
              <a:clrTo>
                <a:srgbClr val="FFFB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027964" y="2075686"/>
            <a:ext cx="613865" cy="682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47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16200000">
            <a:off x="-1409417" y="1784287"/>
            <a:ext cx="3134826" cy="31652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History of </a:t>
            </a:r>
            <a:r>
              <a:rPr lang="en-GB" dirty="0" smtClean="0">
                <a:solidFill>
                  <a:schemeClr val="bg1"/>
                </a:solidFill>
              </a:rPr>
              <a:t>transatlantic </a:t>
            </a:r>
            <a:r>
              <a:rPr lang="en-GB" dirty="0" smtClean="0">
                <a:solidFill>
                  <a:schemeClr val="bg1"/>
                </a:solidFill>
              </a:rPr>
              <a:t>slavery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How should Reading recognise its connections to the history of people of African descent?</a:t>
            </a:r>
            <a:endParaRPr lang="en-GB" sz="2400" b="1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0" y="3509963"/>
            <a:ext cx="1219200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 rot="16200000">
            <a:off x="-1515756" y="5025720"/>
            <a:ext cx="3348038" cy="31652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Reading’s slave links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18155" y="3509961"/>
            <a:ext cx="12071684" cy="33902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1660    1680    1700    1720    1740    1760    1780    1800    1820    1840    1860    1880    1900    1920    1940    1960    1980   2000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4445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88</Words>
  <Application>Microsoft Office PowerPoint</Application>
  <PresentationFormat>Custom</PresentationFormat>
  <Paragraphs>12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Little Heath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P Canning</dc:creator>
  <cp:lastModifiedBy>Foolproofs</cp:lastModifiedBy>
  <cp:revision>11</cp:revision>
  <cp:lastPrinted>2019-11-13T15:47:11Z</cp:lastPrinted>
  <dcterms:created xsi:type="dcterms:W3CDTF">2019-11-12T19:51:48Z</dcterms:created>
  <dcterms:modified xsi:type="dcterms:W3CDTF">2020-09-23T15:39:28Z</dcterms:modified>
</cp:coreProperties>
</file>