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262" r:id="rId3"/>
    <p:sldId id="258" r:id="rId4"/>
    <p:sldId id="263" r:id="rId5"/>
    <p:sldId id="264" r:id="rId6"/>
    <p:sldId id="274" r:id="rId7"/>
    <p:sldId id="261" r:id="rId8"/>
    <p:sldId id="260" r:id="rId9"/>
    <p:sldId id="275" r:id="rId10"/>
    <p:sldId id="267" r:id="rId11"/>
    <p:sldId id="270" r:id="rId12"/>
    <p:sldId id="271" r:id="rId13"/>
    <p:sldId id="269" r:id="rId14"/>
    <p:sldId id="272" r:id="rId15"/>
    <p:sldId id="268" r:id="rId16"/>
    <p:sldId id="257" r:id="rId17"/>
    <p:sldId id="273"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olProofs" initials="FP" lastIdx="3" clrIdx="0">
    <p:extLst>
      <p:ext uri="{19B8F6BF-5375-455C-9EA6-DF929625EA0E}">
        <p15:presenceInfo xmlns:p15="http://schemas.microsoft.com/office/powerpoint/2012/main" userId="FoolProofs" providerId="None"/>
      </p:ext>
    </p:extLst>
  </p:cmAuthor>
  <p:cmAuthor id="2" name="Ms P Canning" initials="MPC" lastIdx="3" clrIdx="1">
    <p:extLst>
      <p:ext uri="{19B8F6BF-5375-455C-9EA6-DF929625EA0E}">
        <p15:presenceInfo xmlns:p15="http://schemas.microsoft.com/office/powerpoint/2012/main" userId="Ms P Canning" providerId="None"/>
      </p:ext>
    </p:extLst>
  </p:cmAuthor>
  <p:cmAuthor id="3" name="vicki@fool-proofs.co.uk" initials="vi" lastIdx="1" clrIdx="2">
    <p:extLst>
      <p:ext uri="{19B8F6BF-5375-455C-9EA6-DF929625EA0E}">
        <p15:presenceInfo xmlns:p15="http://schemas.microsoft.com/office/powerpoint/2012/main" userId="S::urn:spo:guest#vicki@fool-proofs.co.uk::"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888F4-90B7-4962-95EF-E55A18BBE88E}" v="3" dt="2021-05-24T14:43:32.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fool-proofs.co.uk" userId="S::urn:spo:guest#vicki@fool-proofs.co.uk::" providerId="AD" clId="Web-{97FE8DD6-0736-61A6-A822-98F388C249D5}"/>
    <pc:docChg chg="modSld">
      <pc:chgData name="vicki@fool-proofs.co.uk" userId="S::urn:spo:guest#vicki@fool-proofs.co.uk::" providerId="AD" clId="Web-{97FE8DD6-0736-61A6-A822-98F388C249D5}" dt="2021-04-27T09:38:24.911" v="22"/>
      <pc:docMkLst>
        <pc:docMk/>
      </pc:docMkLst>
      <pc:sldChg chg="modNotes">
        <pc:chgData name="vicki@fool-proofs.co.uk" userId="S::urn:spo:guest#vicki@fool-proofs.co.uk::" providerId="AD" clId="Web-{97FE8DD6-0736-61A6-A822-98F388C249D5}" dt="2021-04-27T09:38:12.817" v="16"/>
        <pc:sldMkLst>
          <pc:docMk/>
          <pc:sldMk cId="114025067" sldId="260"/>
        </pc:sldMkLst>
      </pc:sldChg>
      <pc:sldChg chg="modNotes">
        <pc:chgData name="vicki@fool-proofs.co.uk" userId="S::urn:spo:guest#vicki@fool-proofs.co.uk::" providerId="AD" clId="Web-{97FE8DD6-0736-61A6-A822-98F388C249D5}" dt="2021-04-27T09:37:30.939" v="3"/>
        <pc:sldMkLst>
          <pc:docMk/>
          <pc:sldMk cId="2235300746" sldId="262"/>
        </pc:sldMkLst>
      </pc:sldChg>
      <pc:sldChg chg="modNotes">
        <pc:chgData name="vicki@fool-proofs.co.uk" userId="S::urn:spo:guest#vicki@fool-proofs.co.uk::" providerId="AD" clId="Web-{97FE8DD6-0736-61A6-A822-98F388C249D5}" dt="2021-04-27T09:37:46.440" v="10"/>
        <pc:sldMkLst>
          <pc:docMk/>
          <pc:sldMk cId="1650222938" sldId="263"/>
        </pc:sldMkLst>
      </pc:sldChg>
      <pc:sldChg chg="modNotes">
        <pc:chgData name="vicki@fool-proofs.co.uk" userId="S::urn:spo:guest#vicki@fool-proofs.co.uk::" providerId="AD" clId="Web-{97FE8DD6-0736-61A6-A822-98F388C249D5}" dt="2021-04-27T09:38:24.911" v="22"/>
        <pc:sldMkLst>
          <pc:docMk/>
          <pc:sldMk cId="2636474024" sldId="265"/>
        </pc:sldMkLst>
      </pc:sldChg>
    </pc:docChg>
  </pc:docChgLst>
  <pc:docChgLst>
    <pc:chgData name="vicki@fool-proofs.co.uk" userId="S::urn:spo:guest#vicki@fool-proofs.co.uk::" providerId="AD" clId="Web-{CF534466-B3D4-7A6A-8A9F-BD198B619302}"/>
    <pc:docChg chg="modSld">
      <pc:chgData name="vicki@fool-proofs.co.uk" userId="S::urn:spo:guest#vicki@fool-proofs.co.uk::" providerId="AD" clId="Web-{CF534466-B3D4-7A6A-8A9F-BD198B619302}" dt="2021-04-26T14:06:28.495" v="36"/>
      <pc:docMkLst>
        <pc:docMk/>
      </pc:docMkLst>
      <pc:sldChg chg="addCm modNotes">
        <pc:chgData name="vicki@fool-proofs.co.uk" userId="S::urn:spo:guest#vicki@fool-proofs.co.uk::" providerId="AD" clId="Web-{CF534466-B3D4-7A6A-8A9F-BD198B619302}" dt="2021-04-26T14:02:26.629" v="16"/>
        <pc:sldMkLst>
          <pc:docMk/>
          <pc:sldMk cId="2235300746" sldId="262"/>
        </pc:sldMkLst>
      </pc:sldChg>
      <pc:sldChg chg="delSp modSp">
        <pc:chgData name="vicki@fool-proofs.co.uk" userId="S::urn:spo:guest#vicki@fool-proofs.co.uk::" providerId="AD" clId="Web-{CF534466-B3D4-7A6A-8A9F-BD198B619302}" dt="2021-04-26T14:06:07.994" v="35"/>
        <pc:sldMkLst>
          <pc:docMk/>
          <pc:sldMk cId="4022620039" sldId="268"/>
        </pc:sldMkLst>
        <pc:spChg chg="del">
          <ac:chgData name="vicki@fool-proofs.co.uk" userId="S::urn:spo:guest#vicki@fool-proofs.co.uk::" providerId="AD" clId="Web-{CF534466-B3D4-7A6A-8A9F-BD198B619302}" dt="2021-04-26T14:06:07.994" v="35"/>
          <ac:spMkLst>
            <pc:docMk/>
            <pc:sldMk cId="4022620039" sldId="268"/>
            <ac:spMk id="2" creationId="{FD0CF60A-A7DC-4469-B9E8-F8E061C0AFEF}"/>
          </ac:spMkLst>
        </pc:spChg>
        <pc:picChg chg="ord">
          <ac:chgData name="vicki@fool-proofs.co.uk" userId="S::urn:spo:guest#vicki@fool-proofs.co.uk::" providerId="AD" clId="Web-{CF534466-B3D4-7A6A-8A9F-BD198B619302}" dt="2021-04-26T14:05:59.275" v="34"/>
          <ac:picMkLst>
            <pc:docMk/>
            <pc:sldMk cId="4022620039" sldId="268"/>
            <ac:picMk id="5" creationId="{51641C35-0DF8-4BC5-AFB2-45015F096BE2}"/>
          </ac:picMkLst>
        </pc:picChg>
      </pc:sldChg>
      <pc:sldChg chg="addSp delSp modSp">
        <pc:chgData name="vicki@fool-proofs.co.uk" userId="S::urn:spo:guest#vicki@fool-proofs.co.uk::" providerId="AD" clId="Web-{CF534466-B3D4-7A6A-8A9F-BD198B619302}" dt="2021-04-26T14:05:09.962" v="30"/>
        <pc:sldMkLst>
          <pc:docMk/>
          <pc:sldMk cId="100551237" sldId="270"/>
        </pc:sldMkLst>
        <pc:spChg chg="del">
          <ac:chgData name="vicki@fool-proofs.co.uk" userId="S::urn:spo:guest#vicki@fool-proofs.co.uk::" providerId="AD" clId="Web-{CF534466-B3D4-7A6A-8A9F-BD198B619302}" dt="2021-04-26T14:05:08.727" v="29"/>
          <ac:spMkLst>
            <pc:docMk/>
            <pc:sldMk cId="100551237" sldId="270"/>
            <ac:spMk id="2" creationId="{97B6CF05-552E-44F9-A7AB-178679BFC632}"/>
          </ac:spMkLst>
        </pc:spChg>
        <pc:spChg chg="del">
          <ac:chgData name="vicki@fool-proofs.co.uk" userId="S::urn:spo:guest#vicki@fool-proofs.co.uk::" providerId="AD" clId="Web-{CF534466-B3D4-7A6A-8A9F-BD198B619302}" dt="2021-04-26T14:05:09.962" v="30"/>
          <ac:spMkLst>
            <pc:docMk/>
            <pc:sldMk cId="100551237" sldId="270"/>
            <ac:spMk id="3" creationId="{249B9B2B-EC12-40D7-876F-206F7BEDD54F}"/>
          </ac:spMkLst>
        </pc:spChg>
        <pc:picChg chg="add del ord">
          <ac:chgData name="vicki@fool-proofs.co.uk" userId="S::urn:spo:guest#vicki@fool-proofs.co.uk::" providerId="AD" clId="Web-{CF534466-B3D4-7A6A-8A9F-BD198B619302}" dt="2021-04-26T14:05:06.133" v="28"/>
          <ac:picMkLst>
            <pc:docMk/>
            <pc:sldMk cId="100551237" sldId="270"/>
            <ac:picMk id="6" creationId="{F32AC217-F83F-4C9A-BE45-7279A30CF60D}"/>
          </ac:picMkLst>
        </pc:picChg>
      </pc:sldChg>
      <pc:sldChg chg="addSp delSp modSp">
        <pc:chgData name="vicki@fool-proofs.co.uk" userId="S::urn:spo:guest#vicki@fool-proofs.co.uk::" providerId="AD" clId="Web-{CF534466-B3D4-7A6A-8A9F-BD198B619302}" dt="2021-04-26T14:04:57.164" v="27"/>
        <pc:sldMkLst>
          <pc:docMk/>
          <pc:sldMk cId="67719691" sldId="271"/>
        </pc:sldMkLst>
        <pc:spChg chg="del">
          <ac:chgData name="vicki@fool-proofs.co.uk" userId="S::urn:spo:guest#vicki@fool-proofs.co.uk::" providerId="AD" clId="Web-{CF534466-B3D4-7A6A-8A9F-BD198B619302}" dt="2021-04-26T14:04:55.211" v="26"/>
          <ac:spMkLst>
            <pc:docMk/>
            <pc:sldMk cId="67719691" sldId="271"/>
            <ac:spMk id="2" creationId="{1A32D2E7-CBEA-4C73-A8DE-1E930DACAC29}"/>
          </ac:spMkLst>
        </pc:spChg>
        <pc:spChg chg="del">
          <ac:chgData name="vicki@fool-proofs.co.uk" userId="S::urn:spo:guest#vicki@fool-proofs.co.uk::" providerId="AD" clId="Web-{CF534466-B3D4-7A6A-8A9F-BD198B619302}" dt="2021-04-26T14:04:57.164" v="27"/>
          <ac:spMkLst>
            <pc:docMk/>
            <pc:sldMk cId="67719691" sldId="271"/>
            <ac:spMk id="3" creationId="{7899839B-882D-44F9-88CA-7B9E73861D34}"/>
          </ac:spMkLst>
        </pc:spChg>
        <pc:picChg chg="add del ord">
          <ac:chgData name="vicki@fool-proofs.co.uk" userId="S::urn:spo:guest#vicki@fool-proofs.co.uk::" providerId="AD" clId="Web-{CF534466-B3D4-7A6A-8A9F-BD198B619302}" dt="2021-04-26T14:04:47.227" v="25"/>
          <ac:picMkLst>
            <pc:docMk/>
            <pc:sldMk cId="67719691" sldId="271"/>
            <ac:picMk id="6" creationId="{EAEAD150-2338-4E73-AE8F-6D3CFD0B3A2F}"/>
          </ac:picMkLst>
        </pc:picChg>
      </pc:sldChg>
      <pc:sldChg chg="delSp modSp">
        <pc:chgData name="vicki@fool-proofs.co.uk" userId="S::urn:spo:guest#vicki@fool-proofs.co.uk::" providerId="AD" clId="Web-{CF534466-B3D4-7A6A-8A9F-BD198B619302}" dt="2021-04-26T14:05:39.009" v="33"/>
        <pc:sldMkLst>
          <pc:docMk/>
          <pc:sldMk cId="3074755301" sldId="272"/>
        </pc:sldMkLst>
        <pc:spChg chg="del">
          <ac:chgData name="vicki@fool-proofs.co.uk" userId="S::urn:spo:guest#vicki@fool-proofs.co.uk::" providerId="AD" clId="Web-{CF534466-B3D4-7A6A-8A9F-BD198B619302}" dt="2021-04-26T14:05:37.509" v="32"/>
          <ac:spMkLst>
            <pc:docMk/>
            <pc:sldMk cId="3074755301" sldId="272"/>
            <ac:spMk id="2" creationId="{2E494B56-9557-4789-B010-3A96FCC14E40}"/>
          </ac:spMkLst>
        </pc:spChg>
        <pc:spChg chg="del">
          <ac:chgData name="vicki@fool-proofs.co.uk" userId="S::urn:spo:guest#vicki@fool-proofs.co.uk::" providerId="AD" clId="Web-{CF534466-B3D4-7A6A-8A9F-BD198B619302}" dt="2021-04-26T14:05:39.009" v="33"/>
          <ac:spMkLst>
            <pc:docMk/>
            <pc:sldMk cId="3074755301" sldId="272"/>
            <ac:spMk id="3" creationId="{89846973-553F-47F4-81B9-FBA731521E1D}"/>
          </ac:spMkLst>
        </pc:spChg>
        <pc:picChg chg="ord">
          <ac:chgData name="vicki@fool-proofs.co.uk" userId="S::urn:spo:guest#vicki@fool-proofs.co.uk::" providerId="AD" clId="Web-{CF534466-B3D4-7A6A-8A9F-BD198B619302}" dt="2021-04-26T14:05:35.165" v="31"/>
          <ac:picMkLst>
            <pc:docMk/>
            <pc:sldMk cId="3074755301" sldId="272"/>
            <ac:picMk id="6" creationId="{C074C401-5E24-4CC9-8ED9-18C9C4C390D2}"/>
          </ac:picMkLst>
        </pc:picChg>
      </pc:sldChg>
      <pc:sldChg chg="delSp">
        <pc:chgData name="vicki@fool-proofs.co.uk" userId="S::urn:spo:guest#vicki@fool-proofs.co.uk::" providerId="AD" clId="Web-{CF534466-B3D4-7A6A-8A9F-BD198B619302}" dt="2021-04-26T14:06:28.495" v="36"/>
        <pc:sldMkLst>
          <pc:docMk/>
          <pc:sldMk cId="1510988867" sldId="273"/>
        </pc:sldMkLst>
        <pc:spChg chg="del">
          <ac:chgData name="vicki@fool-proofs.co.uk" userId="S::urn:spo:guest#vicki@fool-proofs.co.uk::" providerId="AD" clId="Web-{CF534466-B3D4-7A6A-8A9F-BD198B619302}" dt="2021-04-26T14:06:28.495" v="36"/>
          <ac:spMkLst>
            <pc:docMk/>
            <pc:sldMk cId="1510988867" sldId="273"/>
            <ac:spMk id="2" creationId="{13F26759-6480-490A-9B73-D40C0DB036FA}"/>
          </ac:spMkLst>
        </pc:spChg>
      </pc:sldChg>
    </pc:docChg>
  </pc:docChgLst>
  <pc:docChgLst>
    <pc:chgData name="vicki@fool-proofs.co.uk" userId="S::urn:spo:guest#vicki@fool-proofs.co.uk::" providerId="AD" clId="Web-{CFBED03A-CA7C-86B8-01FE-06A02269621A}"/>
    <pc:docChg chg="modSld">
      <pc:chgData name="vicki@fool-proofs.co.uk" userId="S::urn:spo:guest#vicki@fool-proofs.co.uk::" providerId="AD" clId="Web-{CFBED03A-CA7C-86B8-01FE-06A02269621A}" dt="2021-04-26T14:07:55.255" v="0"/>
      <pc:docMkLst>
        <pc:docMk/>
      </pc:docMkLst>
      <pc:sldChg chg="modNotes">
        <pc:chgData name="vicki@fool-proofs.co.uk" userId="S::urn:spo:guest#vicki@fool-proofs.co.uk::" providerId="AD" clId="Web-{CFBED03A-CA7C-86B8-01FE-06A02269621A}" dt="2021-04-26T14:07:55.255" v="0"/>
        <pc:sldMkLst>
          <pc:docMk/>
          <pc:sldMk cId="2235300746" sldId="262"/>
        </pc:sldMkLst>
      </pc:sldChg>
    </pc:docChg>
  </pc:docChgLst>
  <pc:docChgLst>
    <pc:chgData name="Maheema Chanrai" userId="a2cf1078-9c61-4f32-bf42-689b03e14545" providerId="ADAL" clId="{76B888F4-90B7-4962-95EF-E55A18BBE88E}"/>
    <pc:docChg chg="custSel">
      <pc:chgData name="Maheema Chanrai" userId="a2cf1078-9c61-4f32-bf42-689b03e14545" providerId="ADAL" clId="{76B888F4-90B7-4962-95EF-E55A18BBE88E}" dt="2021-05-24T14:43:32.372" v="2" actId="1592"/>
      <pc:docMkLst>
        <pc:docMk/>
      </pc:docMkLst>
      <pc:sldChg chg="delCm">
        <pc:chgData name="Maheema Chanrai" userId="a2cf1078-9c61-4f32-bf42-689b03e14545" providerId="ADAL" clId="{76B888F4-90B7-4962-95EF-E55A18BBE88E}" dt="2021-05-24T14:43:32.372" v="2" actId="1592"/>
        <pc:sldMkLst>
          <pc:docMk/>
          <pc:sldMk cId="2235300746" sldId="262"/>
        </pc:sldMkLst>
      </pc:sldChg>
      <pc:sldChg chg="delCm">
        <pc:chgData name="Maheema Chanrai" userId="a2cf1078-9c61-4f32-bf42-689b03e14545" providerId="ADAL" clId="{76B888F4-90B7-4962-95EF-E55A18BBE88E}" dt="2021-05-24T14:43:14.944" v="1" actId="1592"/>
        <pc:sldMkLst>
          <pc:docMk/>
          <pc:sldMk cId="100551237" sldId="270"/>
        </pc:sldMkLst>
      </pc:sldChg>
      <pc:sldChg chg="delCm">
        <pc:chgData name="Maheema Chanrai" userId="a2cf1078-9c61-4f32-bf42-689b03e14545" providerId="ADAL" clId="{76B888F4-90B7-4962-95EF-E55A18BBE88E}" dt="2021-05-24T14:43:06.982" v="0" actId="1592"/>
        <pc:sldMkLst>
          <pc:docMk/>
          <pc:sldMk cId="1769906922" sldId="275"/>
        </pc:sldMkLst>
      </pc:sldChg>
    </pc:docChg>
  </pc:docChgLst>
  <pc:docChgLst>
    <pc:chgData name="vicki@fool-proofs.co.uk" userId="S::urn:spo:guest#vicki@fool-proofs.co.uk::" providerId="AD" clId="Web-{D26143BC-AD9B-D9B5-4C87-BA3BB0B183EC}"/>
    <pc:docChg chg="modSld">
      <pc:chgData name="vicki@fool-proofs.co.uk" userId="S::urn:spo:guest#vicki@fool-proofs.co.uk::" providerId="AD" clId="Web-{D26143BC-AD9B-D9B5-4C87-BA3BB0B183EC}" dt="2021-04-26T13:57:04.013" v="1"/>
      <pc:docMkLst>
        <pc:docMk/>
      </pc:docMkLst>
      <pc:sldChg chg="delSp">
        <pc:chgData name="vicki@fool-proofs.co.uk" userId="S::urn:spo:guest#vicki@fool-proofs.co.uk::" providerId="AD" clId="Web-{D26143BC-AD9B-D9B5-4C87-BA3BB0B183EC}" dt="2021-04-26T13:57:04.013" v="1"/>
        <pc:sldMkLst>
          <pc:docMk/>
          <pc:sldMk cId="1769906922" sldId="275"/>
        </pc:sldMkLst>
        <pc:spChg chg="del">
          <ac:chgData name="vicki@fool-proofs.co.uk" userId="S::urn:spo:guest#vicki@fool-proofs.co.uk::" providerId="AD" clId="Web-{D26143BC-AD9B-D9B5-4C87-BA3BB0B183EC}" dt="2021-04-26T13:57:04.013" v="1"/>
          <ac:spMkLst>
            <pc:docMk/>
            <pc:sldMk cId="1769906922" sldId="275"/>
            <ac:spMk id="2" creationId="{56678444-92D3-4FB4-863A-3B5F094F97D0}"/>
          </ac:spMkLst>
        </pc:spChg>
        <pc:spChg chg="del">
          <ac:chgData name="vicki@fool-proofs.co.uk" userId="S::urn:spo:guest#vicki@fool-proofs.co.uk::" providerId="AD" clId="Web-{D26143BC-AD9B-D9B5-4C87-BA3BB0B183EC}" dt="2021-04-26T13:57:01.841" v="0"/>
          <ac:spMkLst>
            <pc:docMk/>
            <pc:sldMk cId="1769906922" sldId="275"/>
            <ac:spMk id="3" creationId="{82D38592-A206-44D7-8A51-F0CBFB07CE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D8A07-B429-4B5F-AC86-31248C3D7500}" type="datetimeFigureOut">
              <a:rPr lang="en-GB" smtClean="0"/>
              <a:t>25/05/2021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34F99-566F-46D6-9EC9-62147FB66013}" type="slidenum">
              <a:rPr lang="en-GB" smtClean="0"/>
              <a:t>‹#›</a:t>
            </a:fld>
            <a:endParaRPr lang="en-GB"/>
          </a:p>
        </p:txBody>
      </p:sp>
    </p:spTree>
    <p:extLst>
      <p:ext uri="{BB962C8B-B14F-4D97-AF65-F5344CB8AC3E}">
        <p14:creationId xmlns:p14="http://schemas.microsoft.com/office/powerpoint/2010/main" val="372159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nyourarea.co.uk/news/reading-council-sells-central-club-for-flats-but-loses-1m-to-save-mura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bc.co.uk/news/uk-england-berkshire-4225742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itleypump.net/2018/07/19/sale-of-the-central-clu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Students could write a list as a ‘do now activity’ as they come in. Some students might recognise the buildings behind the Central Club. </a:t>
            </a:r>
          </a:p>
          <a:p>
            <a:endParaRPr lang="en-GB"/>
          </a:p>
          <a:p>
            <a:r>
              <a:rPr lang="en-GB"/>
              <a:t>Image source: www.getreading.co.uk/news/property/gallery/take-look-reading-central-club-13350405</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1</a:t>
            </a:fld>
            <a:endParaRPr lang="en-GB"/>
          </a:p>
        </p:txBody>
      </p:sp>
    </p:spTree>
    <p:extLst>
      <p:ext uri="{BB962C8B-B14F-4D97-AF65-F5344CB8AC3E}">
        <p14:creationId xmlns:p14="http://schemas.microsoft.com/office/powerpoint/2010/main" val="115054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Students should investigate the individuals on the mural and consider why they were chosen to be included on the mural. Teachers could co-ordinate students to then feed back and see the full mural in groups of four, or get students to look at a section and feed back to the whole class.</a:t>
            </a:r>
          </a:p>
        </p:txBody>
      </p:sp>
      <p:sp>
        <p:nvSpPr>
          <p:cNvPr id="4" name="Slide Number Placeholder 3"/>
          <p:cNvSpPr>
            <a:spLocks noGrp="1"/>
          </p:cNvSpPr>
          <p:nvPr>
            <p:ph type="sldNum" sz="quarter" idx="5"/>
          </p:nvPr>
        </p:nvSpPr>
        <p:spPr/>
        <p:txBody>
          <a:bodyPr/>
          <a:lstStyle/>
          <a:p>
            <a:fld id="{E1434F99-566F-46D6-9EC9-62147FB66013}" type="slidenum">
              <a:rPr lang="en-GB" smtClean="0"/>
              <a:t>10</a:t>
            </a:fld>
            <a:endParaRPr lang="en-GB"/>
          </a:p>
        </p:txBody>
      </p:sp>
    </p:spTree>
    <p:extLst>
      <p:ext uri="{BB962C8B-B14F-4D97-AF65-F5344CB8AC3E}">
        <p14:creationId xmlns:p14="http://schemas.microsoft.com/office/powerpoint/2010/main" val="354373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When feeding back, students might consider how the individuals are i</a:t>
            </a:r>
            <a:r>
              <a:rPr lang="en-GB"/>
              <a:t>nspiring to people today; how they have made a significant contribution to improving the lives of people of African descent; how they have made a significant contribution to changing events and situations; how they play a role in changing the world today; and how their story teaches us about important issues. Keep linking this back to why people in Reading care about this mural today.</a:t>
            </a:r>
          </a:p>
          <a:p>
            <a:endParaRPr lang="en-GB"/>
          </a:p>
          <a:p>
            <a:r>
              <a:rPr lang="fr-FR"/>
              <a:t>Image source: www.getreading.co.uk/news/local-news/gallery/angles-reading-central-club-mural-8854439</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15</a:t>
            </a:fld>
            <a:endParaRPr lang="en-GB"/>
          </a:p>
        </p:txBody>
      </p:sp>
    </p:spTree>
    <p:extLst>
      <p:ext uri="{BB962C8B-B14F-4D97-AF65-F5344CB8AC3E}">
        <p14:creationId xmlns:p14="http://schemas.microsoft.com/office/powerpoint/2010/main" val="302964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Show students the clip from the UN International Decade for People of African Descent. Consider why the history of people of African descent is something that everyone in Reading (and obviously beyond) should recognise is important, and not just the British-Caribbean community. </a:t>
            </a:r>
            <a:endParaRPr lang="en-GB"/>
          </a:p>
          <a:p>
            <a:endParaRPr lang="en-GB"/>
          </a:p>
          <a:p>
            <a:r>
              <a:rPr lang="en-GB"/>
              <a:t>Video: www.youtube.com/watch?v=9edo0Qaq-ZI</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16</a:t>
            </a:fld>
            <a:endParaRPr lang="en-GB"/>
          </a:p>
        </p:txBody>
      </p:sp>
    </p:spTree>
    <p:extLst>
      <p:ext uri="{BB962C8B-B14F-4D97-AF65-F5344CB8AC3E}">
        <p14:creationId xmlns:p14="http://schemas.microsoft.com/office/powerpoint/2010/main" val="120436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 Your Area’ article below says that it cost the council £1 million to ensure that the mural is protected.</a:t>
            </a:r>
          </a:p>
          <a:p>
            <a:r>
              <a:rPr lang="en-GB" sz="1200" u="sng" kern="1200">
                <a:solidFill>
                  <a:schemeClr val="tx1"/>
                </a:solidFill>
                <a:effectLst/>
                <a:latin typeface="+mn-lt"/>
                <a:ea typeface="+mn-ea"/>
                <a:cs typeface="+mn-cs"/>
                <a:hlinkClick r:id="rId3"/>
              </a:rPr>
              <a:t>www.inyourarea.co.uk/news/reading-council-sells-central-club-for-flats-but-loses-1m-to-save-mural</a:t>
            </a:r>
            <a:r>
              <a:rPr lang="en-GB" sz="1200" kern="1200">
                <a:solidFill>
                  <a:schemeClr val="tx1"/>
                </a:solidFill>
                <a:effectLst/>
                <a:latin typeface="+mn-lt"/>
                <a:ea typeface="+mn-ea"/>
                <a:cs typeface="+mn-cs"/>
              </a:rPr>
              <a:t> </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source: www.getreading.co.uk/news/local-news/gallery/angles-reading-central-club-mural-8854439</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17</a:t>
            </a:fld>
            <a:endParaRPr lang="en-GB"/>
          </a:p>
        </p:txBody>
      </p:sp>
    </p:spTree>
    <p:extLst>
      <p:ext uri="{BB962C8B-B14F-4D97-AF65-F5344CB8AC3E}">
        <p14:creationId xmlns:p14="http://schemas.microsoft.com/office/powerpoint/2010/main" val="353352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 sources: Google, Street View, www.getreading.co.uk/news/local-news/gallery/angles-reading-central-club-mural-8854439</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18</a:t>
            </a:fld>
            <a:endParaRPr lang="en-GB"/>
          </a:p>
        </p:txBody>
      </p:sp>
    </p:spTree>
    <p:extLst>
      <p:ext uri="{BB962C8B-B14F-4D97-AF65-F5344CB8AC3E}">
        <p14:creationId xmlns:p14="http://schemas.microsoft.com/office/powerpoint/2010/main" val="174423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building is in a central location – valuable land – and its become increasingly derelict.</a:t>
            </a:r>
          </a:p>
          <a:p>
            <a:endParaRPr lang="en-GB">
              <a:cs typeface="Calibri"/>
            </a:endParaRPr>
          </a:p>
          <a:p>
            <a:r>
              <a:rPr lang="en-GB">
                <a:cs typeface="Calibri"/>
              </a:rPr>
              <a:t>Image source: Google Street View</a:t>
            </a:r>
          </a:p>
        </p:txBody>
      </p:sp>
      <p:sp>
        <p:nvSpPr>
          <p:cNvPr id="4" name="Slide Number Placeholder 3"/>
          <p:cNvSpPr>
            <a:spLocks noGrp="1"/>
          </p:cNvSpPr>
          <p:nvPr>
            <p:ph type="sldNum" sz="quarter" idx="5"/>
          </p:nvPr>
        </p:nvSpPr>
        <p:spPr/>
        <p:txBody>
          <a:bodyPr/>
          <a:lstStyle/>
          <a:p>
            <a:fld id="{E1434F99-566F-46D6-9EC9-62147FB66013}" type="slidenum">
              <a:rPr lang="en-GB" smtClean="0"/>
              <a:t>2</a:t>
            </a:fld>
            <a:endParaRPr lang="en-GB"/>
          </a:p>
        </p:txBody>
      </p:sp>
    </p:spTree>
    <p:extLst>
      <p:ext uri="{BB962C8B-B14F-4D97-AF65-F5344CB8AC3E}">
        <p14:creationId xmlns:p14="http://schemas.microsoft.com/office/powerpoint/2010/main" val="350616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students to the mural on the side of the building – some should recognise it, though many will have seen it but not know who it depicts or why. </a:t>
            </a:r>
          </a:p>
          <a:p>
            <a:endParaRPr lang="en-GB"/>
          </a:p>
          <a:p>
            <a:r>
              <a:rPr lang="en-GB"/>
              <a:t>Image source: www.getreading.co.uk/news/local-news/gallery/angles-reading-central-club-mural-8854439</a:t>
            </a:r>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3</a:t>
            </a:fld>
            <a:endParaRPr lang="en-GB"/>
          </a:p>
        </p:txBody>
      </p:sp>
    </p:spTree>
    <p:extLst>
      <p:ext uri="{BB962C8B-B14F-4D97-AF65-F5344CB8AC3E}">
        <p14:creationId xmlns:p14="http://schemas.microsoft.com/office/powerpoint/2010/main" val="155208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fact that the building is for sale has sparked a great deal of concern and protest in the local community previously served by the Central Club – largely British-Caribbean.</a:t>
            </a:r>
          </a:p>
          <a:p>
            <a:endParaRPr lang="en-GB">
              <a:cs typeface="Calibri"/>
            </a:endParaRPr>
          </a:p>
          <a:p>
            <a:r>
              <a:rPr lang="en-GB">
                <a:cs typeface="Calibri"/>
              </a:rPr>
              <a:t>Image: Google Street View</a:t>
            </a:r>
          </a:p>
        </p:txBody>
      </p:sp>
      <p:sp>
        <p:nvSpPr>
          <p:cNvPr id="4" name="Slide Number Placeholder 3"/>
          <p:cNvSpPr>
            <a:spLocks noGrp="1"/>
          </p:cNvSpPr>
          <p:nvPr>
            <p:ph type="sldNum" sz="quarter" idx="5"/>
          </p:nvPr>
        </p:nvSpPr>
        <p:spPr/>
        <p:txBody>
          <a:bodyPr/>
          <a:lstStyle/>
          <a:p>
            <a:fld id="{E1434F99-566F-46D6-9EC9-62147FB66013}" type="slidenum">
              <a:rPr lang="en-GB" smtClean="0"/>
              <a:t>4</a:t>
            </a:fld>
            <a:endParaRPr lang="en-GB"/>
          </a:p>
        </p:txBody>
      </p:sp>
    </p:spTree>
    <p:extLst>
      <p:ext uri="{BB962C8B-B14F-4D97-AF65-F5344CB8AC3E}">
        <p14:creationId xmlns:p14="http://schemas.microsoft.com/office/powerpoint/2010/main" val="41432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Watch the clip on the protest and discuss why people in the local community feel so passionately about saving the mural. </a:t>
            </a:r>
          </a:p>
          <a:p>
            <a:endParaRPr lang="en-GB"/>
          </a:p>
          <a:p>
            <a:r>
              <a:rPr lang="en-GB"/>
              <a:t>Image source: www.getreading.co.uk/news/local-news/gallery/angles-reading-central-club-mural-8854439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For information on the mural and the sale of the building: </a:t>
            </a:r>
            <a:r>
              <a:rPr lang="en-GB" sz="1200" u="sng" kern="1200">
                <a:solidFill>
                  <a:schemeClr val="tx1"/>
                </a:solidFill>
                <a:effectLst/>
                <a:latin typeface="+mn-lt"/>
                <a:ea typeface="+mn-ea"/>
                <a:cs typeface="+mn-cs"/>
                <a:hlinkClick r:id="rId3"/>
              </a:rPr>
              <a:t>www.bbc.co.uk/news/uk-england-berkshire-42257426</a:t>
            </a:r>
            <a:endParaRPr lang="en-GB"/>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5</a:t>
            </a:fld>
            <a:endParaRPr lang="en-GB"/>
          </a:p>
        </p:txBody>
      </p:sp>
    </p:spTree>
    <p:extLst>
      <p:ext uri="{BB962C8B-B14F-4D97-AF65-F5344CB8AC3E}">
        <p14:creationId xmlns:p14="http://schemas.microsoft.com/office/powerpoint/2010/main" val="125013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sources: </a:t>
            </a:r>
            <a:r>
              <a:rPr lang="en-GB">
                <a:hlinkClick r:id="rId3"/>
              </a:rPr>
              <a:t>www.whitleypump.net/2018/07/19/sale-of-the-central-club</a:t>
            </a:r>
            <a:r>
              <a:rPr lang="en-GB"/>
              <a:t>; </a:t>
            </a:r>
            <a:r>
              <a:rPr lang="en-GB" sz="1800" i="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www.getreading.co.uk/news/local-news/gallery/angles-reading-central-club-mural-8854439</a:t>
            </a:r>
            <a:endParaRPr lang="en-GB" i="0"/>
          </a:p>
        </p:txBody>
      </p:sp>
      <p:sp>
        <p:nvSpPr>
          <p:cNvPr id="4" name="Slide Number Placeholder 3"/>
          <p:cNvSpPr>
            <a:spLocks noGrp="1"/>
          </p:cNvSpPr>
          <p:nvPr>
            <p:ph type="sldNum" sz="quarter" idx="5"/>
          </p:nvPr>
        </p:nvSpPr>
        <p:spPr/>
        <p:txBody>
          <a:bodyPr/>
          <a:lstStyle/>
          <a:p>
            <a:fld id="{E1434F99-566F-46D6-9EC9-62147FB66013}" type="slidenum">
              <a:rPr lang="en-GB" smtClean="0"/>
              <a:t>6</a:t>
            </a:fld>
            <a:endParaRPr lang="en-GB"/>
          </a:p>
        </p:txBody>
      </p:sp>
    </p:spTree>
    <p:extLst>
      <p:ext uri="{BB962C8B-B14F-4D97-AF65-F5344CB8AC3E}">
        <p14:creationId xmlns:p14="http://schemas.microsoft.com/office/powerpoint/2010/main" val="231700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Screenshots from: www.getreading.co.uk/news/reading-</a:t>
            </a:r>
            <a:r>
              <a:rPr lang="en-GB" err="1"/>
              <a:t>berkshire</a:t>
            </a:r>
            <a:r>
              <a:rPr lang="en-GB"/>
              <a:t>-news/decision-sell-reading-central-club-13441221; www.getreading.co.uk/news/reading-berkshire-news/protesters-march-reading-council-bid-13672312</a:t>
            </a:r>
          </a:p>
        </p:txBody>
      </p:sp>
      <p:sp>
        <p:nvSpPr>
          <p:cNvPr id="4" name="Slide Number Placeholder 3"/>
          <p:cNvSpPr>
            <a:spLocks noGrp="1"/>
          </p:cNvSpPr>
          <p:nvPr>
            <p:ph type="sldNum" sz="quarter" idx="5"/>
          </p:nvPr>
        </p:nvSpPr>
        <p:spPr/>
        <p:txBody>
          <a:bodyPr/>
          <a:lstStyle/>
          <a:p>
            <a:fld id="{E1434F99-566F-46D6-9EC9-62147FB66013}" type="slidenum">
              <a:rPr lang="en-GB" smtClean="0"/>
              <a:t>7</a:t>
            </a:fld>
            <a:endParaRPr lang="en-GB"/>
          </a:p>
        </p:txBody>
      </p:sp>
    </p:spTree>
    <p:extLst>
      <p:ext uri="{BB962C8B-B14F-4D97-AF65-F5344CB8AC3E}">
        <p14:creationId xmlns:p14="http://schemas.microsoft.com/office/powerpoint/2010/main" val="117990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Read the information about the mural and establish the background to the mural and its creation in the 1990s. Link to why the local community care about the mural – how it represents recognition of a history that is otherwise not seen as much.</a:t>
            </a:r>
          </a:p>
          <a:p>
            <a:endParaRPr lang="en-GB"/>
          </a:p>
          <a:p>
            <a:r>
              <a:rPr lang="fr-FR"/>
              <a:t>Image sources: Google Street </a:t>
            </a:r>
            <a:r>
              <a:rPr lang="fr-FR" err="1"/>
              <a:t>View</a:t>
            </a:r>
            <a:r>
              <a:rPr lang="fr-FR"/>
              <a:t>, www.getreading.co.uk/news/local-news/gallery/angles-reading-central-club-mural-8854439</a:t>
            </a:r>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8</a:t>
            </a:fld>
            <a:endParaRPr lang="en-GB"/>
          </a:p>
        </p:txBody>
      </p:sp>
    </p:spTree>
    <p:extLst>
      <p:ext uri="{BB962C8B-B14F-4D97-AF65-F5344CB8AC3E}">
        <p14:creationId xmlns:p14="http://schemas.microsoft.com/office/powerpoint/2010/main" val="158411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Read the information about the mural and establish the background to the mural and its creation in the 1990s. Link to why the local community care about the mural – how it represents recognition of a history that is otherwise not seen as much.</a:t>
            </a:r>
          </a:p>
          <a:p>
            <a:endParaRPr lang="en-GB"/>
          </a:p>
          <a:p>
            <a:endParaRPr lang="en-GB"/>
          </a:p>
        </p:txBody>
      </p:sp>
      <p:sp>
        <p:nvSpPr>
          <p:cNvPr id="4" name="Slide Number Placeholder 3"/>
          <p:cNvSpPr>
            <a:spLocks noGrp="1"/>
          </p:cNvSpPr>
          <p:nvPr>
            <p:ph type="sldNum" sz="quarter" idx="5"/>
          </p:nvPr>
        </p:nvSpPr>
        <p:spPr/>
        <p:txBody>
          <a:bodyPr/>
          <a:lstStyle/>
          <a:p>
            <a:fld id="{E1434F99-566F-46D6-9EC9-62147FB66013}" type="slidenum">
              <a:rPr lang="en-GB" smtClean="0"/>
              <a:t>9</a:t>
            </a:fld>
            <a:endParaRPr lang="en-GB"/>
          </a:p>
        </p:txBody>
      </p:sp>
    </p:spTree>
    <p:extLst>
      <p:ext uri="{BB962C8B-B14F-4D97-AF65-F5344CB8AC3E}">
        <p14:creationId xmlns:p14="http://schemas.microsoft.com/office/powerpoint/2010/main" val="225050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B4E889-766E-4270-8829-2021AE111D2C}"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396176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4E889-766E-4270-8829-2021AE111D2C}"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250626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4E889-766E-4270-8829-2021AE111D2C}"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31561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4E889-766E-4270-8829-2021AE111D2C}"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224553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B4E889-766E-4270-8829-2021AE111D2C}" type="datetimeFigureOut">
              <a:rPr lang="en-GB" smtClean="0"/>
              <a:t>25/05/2021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372158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B4E889-766E-4270-8829-2021AE111D2C}"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89150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B4E889-766E-4270-8829-2021AE111D2C}" type="datetimeFigureOut">
              <a:rPr lang="en-GB" smtClean="0"/>
              <a:t>25/05/2021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360346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B4E889-766E-4270-8829-2021AE111D2C}" type="datetimeFigureOut">
              <a:rPr lang="en-GB" smtClean="0"/>
              <a:t>25/05/2021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57823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4E889-766E-4270-8829-2021AE111D2C}" type="datetimeFigureOut">
              <a:rPr lang="en-GB" smtClean="0"/>
              <a:t>25/05/2021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342646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4E889-766E-4270-8829-2021AE111D2C}"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21468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4E889-766E-4270-8829-2021AE111D2C}" type="datetimeFigureOut">
              <a:rPr lang="en-GB" smtClean="0"/>
              <a:t>25/05/2021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D0DCB-71DD-4BF7-AFE3-1889F596DA41}" type="slidenum">
              <a:rPr lang="en-GB" smtClean="0"/>
              <a:t>‹#›</a:t>
            </a:fld>
            <a:endParaRPr lang="en-GB"/>
          </a:p>
        </p:txBody>
      </p:sp>
    </p:spTree>
    <p:extLst>
      <p:ext uri="{BB962C8B-B14F-4D97-AF65-F5344CB8AC3E}">
        <p14:creationId xmlns:p14="http://schemas.microsoft.com/office/powerpoint/2010/main" val="196061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4E889-766E-4270-8829-2021AE111D2C}" type="datetimeFigureOut">
              <a:rPr lang="en-GB" smtClean="0"/>
              <a:t>25/05/2021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D0DCB-71DD-4BF7-AFE3-1889F596DA41}" type="slidenum">
              <a:rPr lang="en-GB" smtClean="0"/>
              <a:t>‹#›</a:t>
            </a:fld>
            <a:endParaRPr lang="en-GB"/>
          </a:p>
        </p:txBody>
      </p:sp>
    </p:spTree>
    <p:extLst>
      <p:ext uri="{BB962C8B-B14F-4D97-AF65-F5344CB8AC3E}">
        <p14:creationId xmlns:p14="http://schemas.microsoft.com/office/powerpoint/2010/main" val="242850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edo0Qaq-Z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etreading.co.uk/news/reading-berkshire-news/protesters-march-reading-council-bid-136723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 parked in front of a brick building&#10;&#10;Description automatically generated">
            <a:extLst>
              <a:ext uri="{FF2B5EF4-FFF2-40B4-BE49-F238E27FC236}">
                <a16:creationId xmlns:a16="http://schemas.microsoft.com/office/drawing/2014/main" xmlns="" id="{129BA53C-A9D3-4697-9998-D8D14AE103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56829" y="1517281"/>
            <a:ext cx="7887162" cy="4872885"/>
          </a:xfrm>
        </p:spPr>
      </p:pic>
      <p:sp>
        <p:nvSpPr>
          <p:cNvPr id="2" name="Title 1">
            <a:extLst>
              <a:ext uri="{FF2B5EF4-FFF2-40B4-BE49-F238E27FC236}">
                <a16:creationId xmlns:a16="http://schemas.microsoft.com/office/drawing/2014/main" xmlns="" id="{43A8ADE7-E262-479F-8F78-4592608A1A61}"/>
              </a:ext>
            </a:extLst>
          </p:cNvPr>
          <p:cNvSpPr>
            <a:spLocks noGrp="1"/>
          </p:cNvSpPr>
          <p:nvPr>
            <p:ph type="title"/>
          </p:nvPr>
        </p:nvSpPr>
        <p:spPr>
          <a:xfrm>
            <a:off x="192715" y="195005"/>
            <a:ext cx="6463266" cy="1708223"/>
          </a:xfrm>
          <a:solidFill>
            <a:srgbClr val="FFFF99"/>
          </a:solidFill>
          <a:ln>
            <a:solidFill>
              <a:srgbClr val="FFFF00"/>
            </a:solidFill>
          </a:ln>
        </p:spPr>
        <p:style>
          <a:lnRef idx="1">
            <a:schemeClr val="accent3"/>
          </a:lnRef>
          <a:fillRef idx="2">
            <a:schemeClr val="accent3"/>
          </a:fillRef>
          <a:effectRef idx="1">
            <a:schemeClr val="accent3"/>
          </a:effectRef>
          <a:fontRef idx="minor">
            <a:schemeClr val="dk1"/>
          </a:fontRef>
        </p:style>
        <p:txBody>
          <a:bodyPr>
            <a:noAutofit/>
          </a:bodyPr>
          <a:lstStyle/>
          <a:p>
            <a:pPr algn="ctr"/>
            <a:r>
              <a:rPr lang="en-GB" sz="3600"/>
              <a:t>What questions can we ask about this building?</a:t>
            </a:r>
            <a:br>
              <a:rPr lang="en-GB" sz="3600"/>
            </a:br>
            <a:r>
              <a:rPr lang="en-GB" sz="2800"/>
              <a:t>Aim for seven – list them in your book in full sentences.</a:t>
            </a:r>
            <a:endParaRPr lang="en-GB" sz="3600"/>
          </a:p>
        </p:txBody>
      </p:sp>
      <p:pic>
        <p:nvPicPr>
          <p:cNvPr id="3" name="Picture 2">
            <a:extLst>
              <a:ext uri="{FF2B5EF4-FFF2-40B4-BE49-F238E27FC236}">
                <a16:creationId xmlns:a16="http://schemas.microsoft.com/office/drawing/2014/main" xmlns="" id="{33325D73-5586-4E99-B07D-B2687AE013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35762" y="0"/>
            <a:ext cx="2038932" cy="1888961"/>
          </a:xfrm>
          <a:prstGeom prst="rect">
            <a:avLst/>
          </a:prstGeom>
        </p:spPr>
      </p:pic>
      <p:sp>
        <p:nvSpPr>
          <p:cNvPr id="6" name="Rectangle 5">
            <a:extLst>
              <a:ext uri="{FF2B5EF4-FFF2-40B4-BE49-F238E27FC236}">
                <a16:creationId xmlns:a16="http://schemas.microsoft.com/office/drawing/2014/main" xmlns="" id="{8470276E-1571-4C1D-9B3E-63DB7E296A9A}"/>
              </a:ext>
            </a:extLst>
          </p:cNvPr>
          <p:cNvSpPr/>
          <p:nvPr/>
        </p:nvSpPr>
        <p:spPr>
          <a:xfrm>
            <a:off x="-1" y="3225505"/>
            <a:ext cx="1389413" cy="36324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Your questions might start with:</a:t>
            </a:r>
          </a:p>
          <a:p>
            <a:pPr algn="ctr"/>
            <a:r>
              <a:rPr lang="en-GB" sz="2400">
                <a:solidFill>
                  <a:schemeClr val="tx1"/>
                </a:solidFill>
              </a:rPr>
              <a:t>Who…</a:t>
            </a:r>
          </a:p>
          <a:p>
            <a:pPr algn="ctr"/>
            <a:r>
              <a:rPr lang="en-GB" sz="2400">
                <a:solidFill>
                  <a:schemeClr val="tx1"/>
                </a:solidFill>
              </a:rPr>
              <a:t>Where…</a:t>
            </a:r>
          </a:p>
          <a:p>
            <a:pPr algn="ctr"/>
            <a:r>
              <a:rPr lang="en-GB" sz="2400">
                <a:solidFill>
                  <a:schemeClr val="tx1"/>
                </a:solidFill>
              </a:rPr>
              <a:t>What…</a:t>
            </a:r>
          </a:p>
          <a:p>
            <a:pPr algn="ctr"/>
            <a:r>
              <a:rPr lang="en-GB" sz="2400">
                <a:solidFill>
                  <a:schemeClr val="tx1"/>
                </a:solidFill>
              </a:rPr>
              <a:t>Why…</a:t>
            </a:r>
          </a:p>
          <a:p>
            <a:pPr algn="ctr"/>
            <a:r>
              <a:rPr lang="en-GB" sz="2400">
                <a:solidFill>
                  <a:schemeClr val="tx1"/>
                </a:solidFill>
              </a:rPr>
              <a:t>When…</a:t>
            </a:r>
          </a:p>
        </p:txBody>
      </p:sp>
    </p:spTree>
    <p:extLst>
      <p:ext uri="{BB962C8B-B14F-4D97-AF65-F5344CB8AC3E}">
        <p14:creationId xmlns:p14="http://schemas.microsoft.com/office/powerpoint/2010/main" val="12294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B4CFD-4CD8-46DE-B2EE-BCDA301FCEC9}"/>
              </a:ext>
            </a:extLst>
          </p:cNvPr>
          <p:cNvSpPr>
            <a:spLocks noGrp="1"/>
          </p:cNvSpPr>
          <p:nvPr>
            <p:ph type="title"/>
          </p:nvPr>
        </p:nvSpPr>
        <p:spPr>
          <a:xfrm>
            <a:off x="0" y="0"/>
            <a:ext cx="9144000" cy="783771"/>
          </a:xfrm>
          <a:solidFill>
            <a:schemeClr val="accent3">
              <a:lumMod val="20000"/>
              <a:lumOff val="80000"/>
            </a:schemeClr>
          </a:solidFill>
        </p:spPr>
        <p:txBody>
          <a:bodyPr/>
          <a:lstStyle/>
          <a:p>
            <a:pPr algn="ctr"/>
            <a:r>
              <a:rPr lang="en-GB" b="1"/>
              <a:t>Who is depicted on the mural?</a:t>
            </a:r>
          </a:p>
        </p:txBody>
      </p:sp>
      <p:sp>
        <p:nvSpPr>
          <p:cNvPr id="3" name="Content Placeholder 2">
            <a:extLst>
              <a:ext uri="{FF2B5EF4-FFF2-40B4-BE49-F238E27FC236}">
                <a16:creationId xmlns:a16="http://schemas.microsoft.com/office/drawing/2014/main" xmlns="" id="{6E885AE3-A4B0-4E89-8B5D-497EAA05E890}"/>
              </a:ext>
            </a:extLst>
          </p:cNvPr>
          <p:cNvSpPr>
            <a:spLocks noGrp="1"/>
          </p:cNvSpPr>
          <p:nvPr>
            <p:ph idx="1"/>
          </p:nvPr>
        </p:nvSpPr>
        <p:spPr>
          <a:xfrm>
            <a:off x="261257" y="1262743"/>
            <a:ext cx="8621485" cy="5033553"/>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3200">
                <a:solidFill>
                  <a:schemeClr val="tx1"/>
                </a:solidFill>
              </a:rPr>
              <a:t>Study your section of the mural and find out about the individuals depicted. Label the key information about each individual on the image of the mural. Consider key dates, their experiences and actions, and the impact that they had.</a:t>
            </a:r>
          </a:p>
          <a:p>
            <a:endParaRPr lang="en-GB" sz="3200">
              <a:solidFill>
                <a:schemeClr val="tx1"/>
              </a:solidFill>
            </a:endParaRPr>
          </a:p>
          <a:p>
            <a:r>
              <a:rPr lang="en-GB" sz="3200">
                <a:solidFill>
                  <a:schemeClr val="tx1"/>
                </a:solidFill>
              </a:rPr>
              <a:t>Why do you think these individuals were chosen for the mural?</a:t>
            </a:r>
          </a:p>
          <a:p>
            <a:r>
              <a:rPr lang="en-GB" sz="3200">
                <a:solidFill>
                  <a:schemeClr val="tx1"/>
                </a:solidFill>
              </a:rPr>
              <a:t>How does this help us to understand why the mural is important to the local community today?</a:t>
            </a:r>
          </a:p>
        </p:txBody>
      </p:sp>
    </p:spTree>
    <p:extLst>
      <p:ext uri="{BB962C8B-B14F-4D97-AF65-F5344CB8AC3E}">
        <p14:creationId xmlns:p14="http://schemas.microsoft.com/office/powerpoint/2010/main" val="271425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32AC217-F83F-4C9A-BE45-7279A30CF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30" y="190048"/>
            <a:ext cx="8878539" cy="6477904"/>
          </a:xfrm>
          <a:prstGeom prst="rect">
            <a:avLst/>
          </a:prstGeom>
        </p:spPr>
      </p:pic>
    </p:spTree>
    <p:extLst>
      <p:ext uri="{BB962C8B-B14F-4D97-AF65-F5344CB8AC3E}">
        <p14:creationId xmlns:p14="http://schemas.microsoft.com/office/powerpoint/2010/main" val="10055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AEAD150-2338-4E73-AE8F-6D3CFD0B3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0" y="318653"/>
            <a:ext cx="8849960" cy="6220693"/>
          </a:xfrm>
          <a:prstGeom prst="rect">
            <a:avLst/>
          </a:prstGeom>
        </p:spPr>
      </p:pic>
    </p:spTree>
    <p:extLst>
      <p:ext uri="{BB962C8B-B14F-4D97-AF65-F5344CB8AC3E}">
        <p14:creationId xmlns:p14="http://schemas.microsoft.com/office/powerpoint/2010/main" val="6771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08F4DA-ABC1-41AB-A41C-12A0DEA4C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2" y="380574"/>
            <a:ext cx="8811855" cy="6096851"/>
          </a:xfrm>
          <a:prstGeom prst="rect">
            <a:avLst/>
          </a:prstGeom>
        </p:spPr>
      </p:pic>
    </p:spTree>
    <p:extLst>
      <p:ext uri="{BB962C8B-B14F-4D97-AF65-F5344CB8AC3E}">
        <p14:creationId xmlns:p14="http://schemas.microsoft.com/office/powerpoint/2010/main" val="74020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074C401-5E24-4CC9-8ED9-18C9C4C39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57" y="304364"/>
            <a:ext cx="8859486" cy="6249272"/>
          </a:xfrm>
          <a:prstGeom prst="rect">
            <a:avLst/>
          </a:prstGeom>
        </p:spPr>
      </p:pic>
    </p:spTree>
    <p:extLst>
      <p:ext uri="{BB962C8B-B14F-4D97-AF65-F5344CB8AC3E}">
        <p14:creationId xmlns:p14="http://schemas.microsoft.com/office/powerpoint/2010/main" val="307475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A building with graffiti on the side of a road&#10;&#10;Description automatically generated">
            <a:extLst>
              <a:ext uri="{FF2B5EF4-FFF2-40B4-BE49-F238E27FC236}">
                <a16:creationId xmlns:a16="http://schemas.microsoft.com/office/drawing/2014/main" xmlns="" id="{51641C35-0DF8-4BC5-AFB2-45015F096B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5507665" cy="1637414"/>
          </a:xfrm>
          <a:prstGeom prst="rect">
            <a:avLst/>
          </a:prstGeom>
        </p:spPr>
      </p:pic>
      <p:sp>
        <p:nvSpPr>
          <p:cNvPr id="4" name="Oval 3">
            <a:extLst>
              <a:ext uri="{FF2B5EF4-FFF2-40B4-BE49-F238E27FC236}">
                <a16:creationId xmlns:a16="http://schemas.microsoft.com/office/drawing/2014/main" xmlns="" id="{96C9EE8A-B37A-43F6-976F-5933F2C26BE1}"/>
              </a:ext>
            </a:extLst>
          </p:cNvPr>
          <p:cNvSpPr/>
          <p:nvPr/>
        </p:nvSpPr>
        <p:spPr>
          <a:xfrm>
            <a:off x="2892056" y="3009014"/>
            <a:ext cx="3636334" cy="16374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Why were the people on the mural chosen?</a:t>
            </a:r>
          </a:p>
        </p:txBody>
      </p:sp>
      <p:sp>
        <p:nvSpPr>
          <p:cNvPr id="6" name="Rectangle 5">
            <a:extLst>
              <a:ext uri="{FF2B5EF4-FFF2-40B4-BE49-F238E27FC236}">
                <a16:creationId xmlns:a16="http://schemas.microsoft.com/office/drawing/2014/main" xmlns="" id="{AEB47C92-007A-46D5-96DB-E605C9138ABE}"/>
              </a:ext>
            </a:extLst>
          </p:cNvPr>
          <p:cNvSpPr/>
          <p:nvPr/>
        </p:nvSpPr>
        <p:spPr>
          <a:xfrm>
            <a:off x="5114260" y="0"/>
            <a:ext cx="4029740" cy="1637414"/>
          </a:xfrm>
          <a:prstGeom prst="rect">
            <a:avLst/>
          </a:prstGeom>
          <a:solidFill>
            <a:schemeClr val="accent3">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a:t>How did the designers and artists choose who to include?</a:t>
            </a:r>
          </a:p>
        </p:txBody>
      </p:sp>
    </p:spTree>
    <p:extLst>
      <p:ext uri="{BB962C8B-B14F-4D97-AF65-F5344CB8AC3E}">
        <p14:creationId xmlns:p14="http://schemas.microsoft.com/office/powerpoint/2010/main" val="402262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9F5A2-90DD-476F-B7C0-915511702FCA}"/>
              </a:ext>
            </a:extLst>
          </p:cNvPr>
          <p:cNvSpPr>
            <a:spLocks noGrp="1"/>
          </p:cNvSpPr>
          <p:nvPr>
            <p:ph type="title"/>
          </p:nvPr>
        </p:nvSpPr>
        <p:spPr>
          <a:xfrm>
            <a:off x="574159" y="4073898"/>
            <a:ext cx="8569841" cy="2607283"/>
          </a:xfrm>
          <a:solidFill>
            <a:schemeClr val="accent3">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a:noAutofit/>
          </a:bodyPr>
          <a:lstStyle/>
          <a:p>
            <a:pPr algn="ctr"/>
            <a:r>
              <a:rPr lang="en-GB" sz="3200">
                <a:solidFill>
                  <a:schemeClr val="tx1"/>
                </a:solidFill>
              </a:rPr>
              <a:t>Why is it important to recognise the contribution of people of African descent to Reading?</a:t>
            </a:r>
            <a:br>
              <a:rPr lang="en-GB" sz="3200">
                <a:solidFill>
                  <a:schemeClr val="tx1"/>
                </a:solidFill>
              </a:rPr>
            </a:br>
            <a:r>
              <a:rPr lang="en-GB" sz="3200">
                <a:solidFill>
                  <a:schemeClr val="tx1"/>
                </a:solidFill>
              </a:rPr>
              <a:t/>
            </a:r>
            <a:br>
              <a:rPr lang="en-GB" sz="3200">
                <a:solidFill>
                  <a:schemeClr val="tx1"/>
                </a:solidFill>
              </a:rPr>
            </a:br>
            <a:r>
              <a:rPr lang="en-GB" sz="3200">
                <a:solidFill>
                  <a:schemeClr val="tx1"/>
                </a:solidFill>
              </a:rPr>
              <a:t>Why should Reading care about this mural, and not just the Caribbean community around it?</a:t>
            </a:r>
          </a:p>
        </p:txBody>
      </p:sp>
      <p:sp>
        <p:nvSpPr>
          <p:cNvPr id="5" name="TextBox 4">
            <a:extLst>
              <a:ext uri="{FF2B5EF4-FFF2-40B4-BE49-F238E27FC236}">
                <a16:creationId xmlns:a16="http://schemas.microsoft.com/office/drawing/2014/main" xmlns="" id="{DD5E682C-F596-4BA7-A50B-C6E14916E6C1}"/>
              </a:ext>
            </a:extLst>
          </p:cNvPr>
          <p:cNvSpPr txBox="1"/>
          <p:nvPr/>
        </p:nvSpPr>
        <p:spPr>
          <a:xfrm>
            <a:off x="1842516" y="675076"/>
            <a:ext cx="5458968" cy="646331"/>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International Decade for People of African Descent (2015 - 2024) - YouTube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245946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uilding with graffiti on the side of a road&#10;&#10;Description automatically generated">
            <a:extLst>
              <a:ext uri="{FF2B5EF4-FFF2-40B4-BE49-F238E27FC236}">
                <a16:creationId xmlns:a16="http://schemas.microsoft.com/office/drawing/2014/main" xmlns="" id="{6A9CED44-4F2E-4FFC-822B-2B6B9CA07B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86326"/>
            <a:ext cx="7414196" cy="4941455"/>
          </a:xfrm>
        </p:spPr>
      </p:pic>
      <p:sp>
        <p:nvSpPr>
          <p:cNvPr id="3" name="Cloud 2">
            <a:extLst>
              <a:ext uri="{FF2B5EF4-FFF2-40B4-BE49-F238E27FC236}">
                <a16:creationId xmlns:a16="http://schemas.microsoft.com/office/drawing/2014/main" xmlns="" id="{49B95E61-6043-4532-8698-34B2BEF26B94}"/>
              </a:ext>
            </a:extLst>
          </p:cNvPr>
          <p:cNvSpPr/>
          <p:nvPr/>
        </p:nvSpPr>
        <p:spPr>
          <a:xfrm>
            <a:off x="0" y="-1"/>
            <a:ext cx="4655127" cy="178261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latin typeface="Open Sans"/>
              </a:rPr>
              <a:t>‘It's a bright spark of life in Reading's townscape’</a:t>
            </a:r>
            <a:endParaRPr lang="en-GB" sz="2400"/>
          </a:p>
        </p:txBody>
      </p:sp>
      <p:sp>
        <p:nvSpPr>
          <p:cNvPr id="4" name="Rectangle 3">
            <a:extLst>
              <a:ext uri="{FF2B5EF4-FFF2-40B4-BE49-F238E27FC236}">
                <a16:creationId xmlns:a16="http://schemas.microsoft.com/office/drawing/2014/main" xmlns="" id="{6D8A17DD-14B9-47E5-9B77-10E3D81175C0}"/>
              </a:ext>
            </a:extLst>
          </p:cNvPr>
          <p:cNvSpPr/>
          <p:nvPr/>
        </p:nvSpPr>
        <p:spPr>
          <a:xfrm>
            <a:off x="1886558" y="4876293"/>
            <a:ext cx="7174051" cy="1857901"/>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a:t>Reading Borough Council have given the mural protected status. This has cost them £1 million in the sale price of the building. Why do you think they did this?</a:t>
            </a:r>
          </a:p>
        </p:txBody>
      </p:sp>
    </p:spTree>
    <p:extLst>
      <p:ext uri="{BB962C8B-B14F-4D97-AF65-F5344CB8AC3E}">
        <p14:creationId xmlns:p14="http://schemas.microsoft.com/office/powerpoint/2010/main" val="151098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8" descr="A building with graffiti on the side of a road&#10;&#10;Description automatically generated">
            <a:extLst>
              <a:ext uri="{FF2B5EF4-FFF2-40B4-BE49-F238E27FC236}">
                <a16:creationId xmlns:a16="http://schemas.microsoft.com/office/drawing/2014/main" xmlns="" id="{AF8B7B31-B107-4D0F-BBDC-690DA64055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a:stretch/>
        </p:blipFill>
        <p:spPr>
          <a:xfrm>
            <a:off x="20" y="10"/>
            <a:ext cx="5077933" cy="3644589"/>
          </a:xfrm>
          <a:prstGeom prst="rect">
            <a:avLst/>
          </a:prstGeom>
        </p:spPr>
      </p:pic>
      <p:pic>
        <p:nvPicPr>
          <p:cNvPr id="7" name="Picture 6" descr="A car parked on the side of a road&#10;&#10;Description automatically generated">
            <a:extLst>
              <a:ext uri="{FF2B5EF4-FFF2-40B4-BE49-F238E27FC236}">
                <a16:creationId xmlns:a16="http://schemas.microsoft.com/office/drawing/2014/main" xmlns="" id="{6FCB78EF-2377-47D8-8DE2-708DE64DF3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
          <a:stretch/>
        </p:blipFill>
        <p:spPr>
          <a:xfrm>
            <a:off x="20" y="3644599"/>
            <a:ext cx="3809257" cy="3213401"/>
          </a:xfrm>
          <a:prstGeom prst="rect">
            <a:avLst/>
          </a:prstGeom>
        </p:spPr>
      </p:pic>
      <p:sp>
        <p:nvSpPr>
          <p:cNvPr id="25" name="Freeform 8">
            <a:extLst>
              <a:ext uri="{FF2B5EF4-FFF2-40B4-BE49-F238E27FC236}">
                <a16:creationId xmlns:a16="http://schemas.microsoft.com/office/drawing/2014/main" xmlns="" id="{36EF05BB-1257-4A9E-985D-96F7B5C73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042474" y="-478"/>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xmlns="" id="{FF55E45D-FA71-4774-AC3F-31BC55F9E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651204" y="-478"/>
            <a:ext cx="6492796" cy="6858478"/>
          </a:xfrm>
          <a:custGeom>
            <a:avLst/>
            <a:gdLst>
              <a:gd name="connsiteX0" fmla="*/ 579009 w 8657061"/>
              <a:gd name="connsiteY0" fmla="*/ 0 h 6858478"/>
              <a:gd name="connsiteX1" fmla="*/ 4408881 w 8657061"/>
              <a:gd name="connsiteY1" fmla="*/ 0 h 6858478"/>
              <a:gd name="connsiteX2" fmla="*/ 5475109 w 8657061"/>
              <a:gd name="connsiteY2" fmla="*/ 0 h 6858478"/>
              <a:gd name="connsiteX3" fmla="*/ 5480686 w 8657061"/>
              <a:gd name="connsiteY3" fmla="*/ 0 h 6858478"/>
              <a:gd name="connsiteX4" fmla="*/ 8657061 w 8657061"/>
              <a:gd name="connsiteY4" fmla="*/ 6858478 h 6858478"/>
              <a:gd name="connsiteX5" fmla="*/ 1232506 w 8657061"/>
              <a:gd name="connsiteY5" fmla="*/ 6858478 h 6858478"/>
              <a:gd name="connsiteX6" fmla="*/ 1232766 w 8657061"/>
              <a:gd name="connsiteY6" fmla="*/ 6857916 h 6858478"/>
              <a:gd name="connsiteX7" fmla="*/ 579009 w 8657061"/>
              <a:gd name="connsiteY7" fmla="*/ 6857916 h 6858478"/>
              <a:gd name="connsiteX8" fmla="*/ 579009 w 8657061"/>
              <a:gd name="connsiteY8" fmla="*/ 6858478 h 6858478"/>
              <a:gd name="connsiteX9" fmla="*/ 0 w 8657061"/>
              <a:gd name="connsiteY9" fmla="*/ 6858478 h 6858478"/>
              <a:gd name="connsiteX10" fmla="*/ 0 w 8657061"/>
              <a:gd name="connsiteY10" fmla="*/ 479 h 6858478"/>
              <a:gd name="connsiteX11" fmla="*/ 579009 w 8657061"/>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7061" h="6858478">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8786A4-56AD-49AC-9056-5A086E1CEF7E}"/>
              </a:ext>
            </a:extLst>
          </p:cNvPr>
          <p:cNvSpPr>
            <a:spLocks noGrp="1"/>
          </p:cNvSpPr>
          <p:nvPr>
            <p:ph type="title"/>
          </p:nvPr>
        </p:nvSpPr>
        <p:spPr>
          <a:xfrm>
            <a:off x="4418007" y="1936845"/>
            <a:ext cx="4489348" cy="4060194"/>
          </a:xfrm>
        </p:spPr>
        <p:txBody>
          <a:bodyPr vert="horz" lIns="91440" tIns="45720" rIns="91440" bIns="45720" rtlCol="0" anchor="t">
            <a:noAutofit/>
          </a:bodyPr>
          <a:lstStyle/>
          <a:p>
            <a:pPr algn="ctr"/>
            <a:r>
              <a:rPr lang="en-US" kern="1200">
                <a:solidFill>
                  <a:schemeClr val="tx1"/>
                </a:solidFill>
                <a:latin typeface="+mj-lt"/>
                <a:ea typeface="+mj-ea"/>
                <a:cs typeface="+mj-cs"/>
              </a:rPr>
              <a:t>How should Reading </a:t>
            </a:r>
            <a:r>
              <a:rPr lang="en-GB" kern="1200">
                <a:solidFill>
                  <a:schemeClr val="tx1"/>
                </a:solidFill>
                <a:latin typeface="+mj-lt"/>
                <a:ea typeface="+mj-ea"/>
                <a:cs typeface="+mj-cs"/>
              </a:rPr>
              <a:t>recognise</a:t>
            </a:r>
            <a:r>
              <a:rPr lang="en-US" kern="1200">
                <a:solidFill>
                  <a:schemeClr val="tx1"/>
                </a:solidFill>
                <a:latin typeface="+mj-lt"/>
                <a:ea typeface="+mj-ea"/>
                <a:cs typeface="+mj-cs"/>
              </a:rPr>
              <a:t> its connections to the history of people of African descent?</a:t>
            </a:r>
          </a:p>
        </p:txBody>
      </p:sp>
      <p:sp>
        <p:nvSpPr>
          <p:cNvPr id="8" name="Rectangle 7">
            <a:extLst>
              <a:ext uri="{FF2B5EF4-FFF2-40B4-BE49-F238E27FC236}">
                <a16:creationId xmlns:a16="http://schemas.microsoft.com/office/drawing/2014/main" xmlns="" id="{E8270C18-8F27-473B-9E6A-CD47A4B34C0E}"/>
              </a:ext>
            </a:extLst>
          </p:cNvPr>
          <p:cNvSpPr/>
          <p:nvPr/>
        </p:nvSpPr>
        <p:spPr>
          <a:xfrm>
            <a:off x="5320145" y="1092530"/>
            <a:ext cx="2766951" cy="66501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rPr>
              <a:t>Our enquiry:</a:t>
            </a:r>
          </a:p>
        </p:txBody>
      </p:sp>
    </p:spTree>
    <p:extLst>
      <p:ext uri="{BB962C8B-B14F-4D97-AF65-F5344CB8AC3E}">
        <p14:creationId xmlns:p14="http://schemas.microsoft.com/office/powerpoint/2010/main" val="26364740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EB59B-90C3-4B73-8510-8142BBE155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339B09CC-EB43-4ECD-873F-5E4FCE89CFF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C07B4681-F4A5-49A0-B14F-CB00D927D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123825"/>
            <a:ext cx="6079378" cy="4595957"/>
          </a:xfrm>
          <a:prstGeom prst="rect">
            <a:avLst/>
          </a:prstGeom>
        </p:spPr>
      </p:pic>
      <p:pic>
        <p:nvPicPr>
          <p:cNvPr id="5" name="Picture 4">
            <a:extLst>
              <a:ext uri="{FF2B5EF4-FFF2-40B4-BE49-F238E27FC236}">
                <a16:creationId xmlns:a16="http://schemas.microsoft.com/office/drawing/2014/main" xmlns="" id="{56216BB7-11DE-4A88-8069-E3803B48C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5651"/>
            <a:ext cx="9144000" cy="4122349"/>
          </a:xfrm>
          <a:prstGeom prst="rect">
            <a:avLst/>
          </a:prstGeom>
        </p:spPr>
      </p:pic>
      <p:sp>
        <p:nvSpPr>
          <p:cNvPr id="6" name="Rectangle 5">
            <a:extLst>
              <a:ext uri="{FF2B5EF4-FFF2-40B4-BE49-F238E27FC236}">
                <a16:creationId xmlns:a16="http://schemas.microsoft.com/office/drawing/2014/main" xmlns="" id="{31F0CE8C-ABC5-4B2C-AE86-C9C19824FF37}"/>
              </a:ext>
            </a:extLst>
          </p:cNvPr>
          <p:cNvSpPr/>
          <p:nvPr/>
        </p:nvSpPr>
        <p:spPr>
          <a:xfrm>
            <a:off x="4969164" y="2735651"/>
            <a:ext cx="4248727" cy="34413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53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26759-6480-490A-9B73-D40C0DB036FA}"/>
              </a:ext>
            </a:extLst>
          </p:cNvPr>
          <p:cNvSpPr>
            <a:spLocks noGrp="1"/>
          </p:cNvSpPr>
          <p:nvPr>
            <p:ph type="title"/>
          </p:nvPr>
        </p:nvSpPr>
        <p:spPr/>
        <p:txBody>
          <a:bodyPr>
            <a:normAutofit/>
          </a:bodyPr>
          <a:lstStyle/>
          <a:p>
            <a:endParaRPr lang="en-GB" sz="5400"/>
          </a:p>
        </p:txBody>
      </p:sp>
      <p:pic>
        <p:nvPicPr>
          <p:cNvPr id="9" name="Content Placeholder 8" descr="A building with graffiti on the side of a road&#10;&#10;Description automatically generated">
            <a:extLst>
              <a:ext uri="{FF2B5EF4-FFF2-40B4-BE49-F238E27FC236}">
                <a16:creationId xmlns:a16="http://schemas.microsoft.com/office/drawing/2014/main" xmlns="" id="{6A9CED44-4F2E-4FFC-822B-2B6B9CA07B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65126"/>
            <a:ext cx="8200714" cy="5465658"/>
          </a:xfrm>
        </p:spPr>
      </p:pic>
      <p:sp>
        <p:nvSpPr>
          <p:cNvPr id="3" name="Cloud 2">
            <a:extLst>
              <a:ext uri="{FF2B5EF4-FFF2-40B4-BE49-F238E27FC236}">
                <a16:creationId xmlns:a16="http://schemas.microsoft.com/office/drawing/2014/main" xmlns="" id="{49B95E61-6043-4532-8698-34B2BEF26B94}"/>
              </a:ext>
            </a:extLst>
          </p:cNvPr>
          <p:cNvSpPr/>
          <p:nvPr/>
        </p:nvSpPr>
        <p:spPr>
          <a:xfrm>
            <a:off x="0" y="-1"/>
            <a:ext cx="4655127" cy="178261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latin typeface="Open Sans"/>
              </a:rPr>
              <a:t>‘It's a bright spark of life in Reading's townscape’</a:t>
            </a:r>
            <a:endParaRPr lang="en-GB" sz="2400"/>
          </a:p>
        </p:txBody>
      </p:sp>
      <p:sp>
        <p:nvSpPr>
          <p:cNvPr id="4" name="Rectangle 3">
            <a:extLst>
              <a:ext uri="{FF2B5EF4-FFF2-40B4-BE49-F238E27FC236}">
                <a16:creationId xmlns:a16="http://schemas.microsoft.com/office/drawing/2014/main" xmlns="" id="{6D8A17DD-14B9-47E5-9B77-10E3D81175C0}"/>
              </a:ext>
            </a:extLst>
          </p:cNvPr>
          <p:cNvSpPr/>
          <p:nvPr/>
        </p:nvSpPr>
        <p:spPr>
          <a:xfrm>
            <a:off x="2567708" y="4909127"/>
            <a:ext cx="6576292" cy="1948873"/>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a:t>The Central Club Mural is in a prominent location in central Reading. It depicts black history through thousands of years, including the people in Reading involved in designing and painting the mural. </a:t>
            </a:r>
          </a:p>
        </p:txBody>
      </p:sp>
    </p:spTree>
    <p:extLst>
      <p:ext uri="{BB962C8B-B14F-4D97-AF65-F5344CB8AC3E}">
        <p14:creationId xmlns:p14="http://schemas.microsoft.com/office/powerpoint/2010/main" val="287400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E2BD4-DDCF-4D53-BB9E-E5F581F370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13FE83E-1B2E-49B0-A45C-52FC000649C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DE1A029B-42E2-4BD7-8E57-25269AEB84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52"/>
          <a:stretch/>
        </p:blipFill>
        <p:spPr>
          <a:xfrm>
            <a:off x="0" y="-64655"/>
            <a:ext cx="7241309" cy="6070163"/>
          </a:xfrm>
          <a:prstGeom prst="rect">
            <a:avLst/>
          </a:prstGeom>
        </p:spPr>
      </p:pic>
      <p:sp>
        <p:nvSpPr>
          <p:cNvPr id="5" name="Rectangle 4">
            <a:extLst>
              <a:ext uri="{FF2B5EF4-FFF2-40B4-BE49-F238E27FC236}">
                <a16:creationId xmlns:a16="http://schemas.microsoft.com/office/drawing/2014/main" xmlns="" id="{7403756B-F152-4667-B15A-AEDF5DE628F1}"/>
              </a:ext>
            </a:extLst>
          </p:cNvPr>
          <p:cNvSpPr/>
          <p:nvPr/>
        </p:nvSpPr>
        <p:spPr>
          <a:xfrm>
            <a:off x="1514764" y="2776421"/>
            <a:ext cx="988290" cy="12064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2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26759-6480-490A-9B73-D40C0DB036FA}"/>
              </a:ext>
            </a:extLst>
          </p:cNvPr>
          <p:cNvSpPr>
            <a:spLocks noGrp="1"/>
          </p:cNvSpPr>
          <p:nvPr>
            <p:ph type="title"/>
          </p:nvPr>
        </p:nvSpPr>
        <p:spPr/>
        <p:txBody>
          <a:bodyPr>
            <a:normAutofit/>
          </a:bodyPr>
          <a:lstStyle/>
          <a:p>
            <a:endParaRPr lang="en-GB" sz="5400"/>
          </a:p>
        </p:txBody>
      </p:sp>
      <p:pic>
        <p:nvPicPr>
          <p:cNvPr id="9" name="Content Placeholder 8" descr="A building with graffiti on the side of a road&#10;&#10;Description automatically generated">
            <a:extLst>
              <a:ext uri="{FF2B5EF4-FFF2-40B4-BE49-F238E27FC236}">
                <a16:creationId xmlns:a16="http://schemas.microsoft.com/office/drawing/2014/main" xmlns="" id="{6A9CED44-4F2E-4FFC-822B-2B6B9CA07B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86326"/>
            <a:ext cx="7414196" cy="4941455"/>
          </a:xfrm>
        </p:spPr>
      </p:pic>
      <p:sp>
        <p:nvSpPr>
          <p:cNvPr id="11" name="Rectangle 10">
            <a:extLst>
              <a:ext uri="{FF2B5EF4-FFF2-40B4-BE49-F238E27FC236}">
                <a16:creationId xmlns:a16="http://schemas.microsoft.com/office/drawing/2014/main" xmlns="" id="{DD088DF3-2170-4BD6-862B-A1DB852DADFE}"/>
              </a:ext>
            </a:extLst>
          </p:cNvPr>
          <p:cNvSpPr/>
          <p:nvPr/>
        </p:nvSpPr>
        <p:spPr>
          <a:xfrm>
            <a:off x="0" y="5993967"/>
            <a:ext cx="8903855" cy="830997"/>
          </a:xfrm>
          <a:prstGeom prst="rect">
            <a:avLst/>
          </a:prstGeom>
        </p:spPr>
        <p:txBody>
          <a:bodyPr wrap="square">
            <a:spAutoFit/>
          </a:bodyPr>
          <a:lstStyle/>
          <a:p>
            <a:r>
              <a:rPr lang="en-GB" sz="2400">
                <a:hlinkClick r:id="rId4"/>
              </a:rPr>
              <a:t>www.getreading.co.uk/news/reading-berkshire-news/protesters-march-reading-council-bid-13672312</a:t>
            </a:r>
            <a:r>
              <a:rPr lang="en-GB" sz="2400"/>
              <a:t> </a:t>
            </a:r>
          </a:p>
        </p:txBody>
      </p:sp>
      <p:sp>
        <p:nvSpPr>
          <p:cNvPr id="3" name="Cloud 2">
            <a:extLst>
              <a:ext uri="{FF2B5EF4-FFF2-40B4-BE49-F238E27FC236}">
                <a16:creationId xmlns:a16="http://schemas.microsoft.com/office/drawing/2014/main" xmlns="" id="{49B95E61-6043-4532-8698-34B2BEF26B94}"/>
              </a:ext>
            </a:extLst>
          </p:cNvPr>
          <p:cNvSpPr/>
          <p:nvPr/>
        </p:nvSpPr>
        <p:spPr>
          <a:xfrm>
            <a:off x="0" y="-1"/>
            <a:ext cx="4655127" cy="178261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latin typeface="Open Sans"/>
              </a:rPr>
              <a:t>‘It's a bright spark of life in Reading's townscape’</a:t>
            </a:r>
            <a:endParaRPr lang="en-GB" sz="2400"/>
          </a:p>
        </p:txBody>
      </p:sp>
      <p:sp>
        <p:nvSpPr>
          <p:cNvPr id="4" name="Rectangle 3">
            <a:extLst>
              <a:ext uri="{FF2B5EF4-FFF2-40B4-BE49-F238E27FC236}">
                <a16:creationId xmlns:a16="http://schemas.microsoft.com/office/drawing/2014/main" xmlns="" id="{6D8A17DD-14B9-47E5-9B77-10E3D81175C0}"/>
              </a:ext>
            </a:extLst>
          </p:cNvPr>
          <p:cNvSpPr/>
          <p:nvPr/>
        </p:nvSpPr>
        <p:spPr>
          <a:xfrm>
            <a:off x="1729804" y="4136065"/>
            <a:ext cx="7174051" cy="1857901"/>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a:t>Watch the clip of the protest.</a:t>
            </a:r>
          </a:p>
          <a:p>
            <a:pPr algn="ctr"/>
            <a:r>
              <a:rPr lang="en-GB" sz="3200"/>
              <a:t>What can we work out about the mural and its meaning to the local community?</a:t>
            </a:r>
          </a:p>
        </p:txBody>
      </p:sp>
    </p:spTree>
    <p:extLst>
      <p:ext uri="{BB962C8B-B14F-4D97-AF65-F5344CB8AC3E}">
        <p14:creationId xmlns:p14="http://schemas.microsoft.com/office/powerpoint/2010/main" val="255030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A3738-1CAD-4FF3-9224-BD5DBDB053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6E1A96D-E0B8-4C73-80BE-659E1125893B}"/>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xmlns="" id="{29E0D3E0-16F9-49D8-8E46-9F1A479D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53" y="365125"/>
            <a:ext cx="7255490" cy="5224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DFE24A7-7502-4D8D-B34F-11CACFE5A9FA}"/>
              </a:ext>
            </a:extLst>
          </p:cNvPr>
          <p:cNvSpPr/>
          <p:nvPr/>
        </p:nvSpPr>
        <p:spPr>
          <a:xfrm>
            <a:off x="716040" y="4261050"/>
            <a:ext cx="6164826"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b="1">
                <a:latin typeface="Trebuchet MS" panose="020B0603020202020204" pitchFamily="34" charset="0"/>
                <a:ea typeface="Times New Roman" panose="02020603050405020304" pitchFamily="18" charset="0"/>
              </a:rPr>
              <a:t>C.L.R. James  1901–1989</a:t>
            </a:r>
            <a:endParaRPr lang="en-GB">
              <a:latin typeface="Times New Roman" panose="02020603050405020304" pitchFamily="18" charset="0"/>
              <a:ea typeface="Times New Roman" panose="02020603050405020304" pitchFamily="18" charset="0"/>
            </a:endParaRPr>
          </a:p>
          <a:p>
            <a:pPr marL="457200">
              <a:spcAft>
                <a:spcPts val="0"/>
              </a:spcAft>
            </a:pPr>
            <a:r>
              <a:rPr lang="en-GB">
                <a:latin typeface="Trebuchet MS" panose="020B0603020202020204" pitchFamily="34" charset="0"/>
                <a:ea typeface="Times New Roman" panose="02020603050405020304" pitchFamily="18" charset="0"/>
                <a:cs typeface="Times New Roman" panose="02020603050405020304" pitchFamily="18" charset="0"/>
              </a:rPr>
              <a:t>James was born in Trinidad in 1901, where he initially became a teacher. He was an historian, novelist and Marxist (Communist) thinker. He argued for political independence for Africa and the Caribbean, which for much of his lifetime were still part of the British Empire. One of his most famous books was about the Haitian Rebellion. He was also a cricketer.</a:t>
            </a:r>
          </a:p>
        </p:txBody>
      </p:sp>
      <p:cxnSp>
        <p:nvCxnSpPr>
          <p:cNvPr id="6" name="Straight Arrow Connector 5">
            <a:extLst>
              <a:ext uri="{FF2B5EF4-FFF2-40B4-BE49-F238E27FC236}">
                <a16:creationId xmlns:a16="http://schemas.microsoft.com/office/drawing/2014/main" xmlns="" id="{6B40E613-C26F-441B-9AE0-0559309F404D}"/>
              </a:ext>
            </a:extLst>
          </p:cNvPr>
          <p:cNvCxnSpPr/>
          <p:nvPr/>
        </p:nvCxnSpPr>
        <p:spPr>
          <a:xfrm flipV="1">
            <a:off x="5088194" y="1690689"/>
            <a:ext cx="0" cy="267375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xmlns="" id="{C942DF2C-D31A-483D-8DF1-B4B50D26351B}"/>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968256" y="4063643"/>
            <a:ext cx="2073681" cy="24292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69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6A43B-45DD-417C-B488-540F1A776E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913EC73F-BF6A-4647-A22D-DF2245F212C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6DC1C5F1-DC04-4864-B6D4-DC034903C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8" y="7458"/>
            <a:ext cx="9144000" cy="3677441"/>
          </a:xfrm>
          <a:prstGeom prst="rect">
            <a:avLst/>
          </a:prstGeom>
        </p:spPr>
      </p:pic>
      <p:pic>
        <p:nvPicPr>
          <p:cNvPr id="5" name="Picture 4">
            <a:extLst>
              <a:ext uri="{FF2B5EF4-FFF2-40B4-BE49-F238E27FC236}">
                <a16:creationId xmlns:a16="http://schemas.microsoft.com/office/drawing/2014/main" xmlns="" id="{E5D02244-38E2-4009-8A24-96FB0AB6A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20265"/>
            <a:ext cx="9144000" cy="3537735"/>
          </a:xfrm>
          <a:prstGeom prst="rect">
            <a:avLst/>
          </a:prstGeom>
        </p:spPr>
      </p:pic>
    </p:spTree>
    <p:extLst>
      <p:ext uri="{BB962C8B-B14F-4D97-AF65-F5344CB8AC3E}">
        <p14:creationId xmlns:p14="http://schemas.microsoft.com/office/powerpoint/2010/main" val="337826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D9C5A-1C1E-4A6D-AFE4-2FAA5C888724}"/>
              </a:ext>
            </a:extLst>
          </p:cNvPr>
          <p:cNvSpPr>
            <a:spLocks noGrp="1"/>
          </p:cNvSpPr>
          <p:nvPr>
            <p:ph type="title"/>
          </p:nvPr>
        </p:nvSpPr>
        <p:spPr>
          <a:xfrm>
            <a:off x="17459" y="234245"/>
            <a:ext cx="5510893" cy="2154790"/>
          </a:xfrm>
        </p:spPr>
        <p:txBody>
          <a:bodyPr>
            <a:normAutofit/>
          </a:bodyPr>
          <a:lstStyle/>
          <a:p>
            <a:pPr algn="ctr"/>
            <a:r>
              <a:rPr lang="en-GB" sz="4000" b="1" u="sng"/>
              <a:t>Why is the Central Club Mural so important to the local community?</a:t>
            </a:r>
          </a:p>
        </p:txBody>
      </p:sp>
      <p:sp>
        <p:nvSpPr>
          <p:cNvPr id="3" name="Content Placeholder 2">
            <a:extLst>
              <a:ext uri="{FF2B5EF4-FFF2-40B4-BE49-F238E27FC236}">
                <a16:creationId xmlns:a16="http://schemas.microsoft.com/office/drawing/2014/main" xmlns="" id="{5A1FC476-85EA-45C2-89FC-8963FD0101AB}"/>
              </a:ext>
            </a:extLst>
          </p:cNvPr>
          <p:cNvSpPr>
            <a:spLocks noGrp="1"/>
          </p:cNvSpPr>
          <p:nvPr>
            <p:ph idx="1"/>
          </p:nvPr>
        </p:nvSpPr>
        <p:spPr>
          <a:xfrm>
            <a:off x="261162" y="2593252"/>
            <a:ext cx="5153986" cy="2795809"/>
          </a:xfrm>
        </p:spPr>
        <p:style>
          <a:lnRef idx="2">
            <a:schemeClr val="dk1"/>
          </a:lnRef>
          <a:fillRef idx="1">
            <a:schemeClr val="lt1"/>
          </a:fillRef>
          <a:effectRef idx="0">
            <a:schemeClr val="dk1"/>
          </a:effectRef>
          <a:fontRef idx="minor">
            <a:schemeClr val="dk1"/>
          </a:fontRef>
        </p:style>
        <p:txBody>
          <a:bodyPr anchor="ctr">
            <a:normAutofit/>
          </a:bodyPr>
          <a:lstStyle/>
          <a:p>
            <a:pPr marL="0" indent="0">
              <a:buNone/>
            </a:pPr>
            <a:r>
              <a:rPr lang="en-GB" sz="2400">
                <a:solidFill>
                  <a:schemeClr val="tx1"/>
                </a:solidFill>
              </a:rPr>
              <a:t>Aim 1: To identify the key individuals in the Central Club Mural </a:t>
            </a:r>
          </a:p>
          <a:p>
            <a:pPr marL="0" indent="0">
              <a:buNone/>
            </a:pPr>
            <a:r>
              <a:rPr lang="en-GB" sz="2400">
                <a:solidFill>
                  <a:schemeClr val="tx1"/>
                </a:solidFill>
              </a:rPr>
              <a:t>Aim 2: To assess the reasons why the individuals are seen as significant</a:t>
            </a:r>
          </a:p>
          <a:p>
            <a:pPr marL="0" indent="0">
              <a:buNone/>
            </a:pPr>
            <a:r>
              <a:rPr lang="en-GB" sz="2400">
                <a:solidFill>
                  <a:schemeClr val="tx1"/>
                </a:solidFill>
              </a:rPr>
              <a:t>Aim 3: To consider its importance to the local community and Reading more widely</a:t>
            </a:r>
          </a:p>
        </p:txBody>
      </p:sp>
      <p:pic>
        <p:nvPicPr>
          <p:cNvPr id="9" name="Picture 8">
            <a:extLst>
              <a:ext uri="{FF2B5EF4-FFF2-40B4-BE49-F238E27FC236}">
                <a16:creationId xmlns:a16="http://schemas.microsoft.com/office/drawing/2014/main" xmlns="" id="{F1443744-2EE6-4981-BBA5-3F9EB3DC47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52"/>
          <a:stretch/>
        </p:blipFill>
        <p:spPr>
          <a:xfrm>
            <a:off x="5528352" y="1"/>
            <a:ext cx="3697454" cy="3099460"/>
          </a:xfrm>
          <a:prstGeom prst="rect">
            <a:avLst/>
          </a:prstGeom>
        </p:spPr>
      </p:pic>
      <p:pic>
        <p:nvPicPr>
          <p:cNvPr id="10" name="Content Placeholder 8" descr="A building with graffiti on the side of a road&#10;&#10;Description automatically generated">
            <a:extLst>
              <a:ext uri="{FF2B5EF4-FFF2-40B4-BE49-F238E27FC236}">
                <a16:creationId xmlns:a16="http://schemas.microsoft.com/office/drawing/2014/main" xmlns="" id="{DC904EC1-B1EB-4456-BAD8-6C413BC1D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18173" y="3429000"/>
            <a:ext cx="3625827" cy="2599650"/>
          </a:xfrm>
          <a:prstGeom prst="rect">
            <a:avLst/>
          </a:prstGeom>
        </p:spPr>
      </p:pic>
      <p:sp>
        <p:nvSpPr>
          <p:cNvPr id="5" name="Rectangle 4">
            <a:extLst>
              <a:ext uri="{FF2B5EF4-FFF2-40B4-BE49-F238E27FC236}">
                <a16:creationId xmlns:a16="http://schemas.microsoft.com/office/drawing/2014/main" xmlns="" id="{1439A4FC-33A3-4D75-B586-A39E548D6BDD}"/>
              </a:ext>
            </a:extLst>
          </p:cNvPr>
          <p:cNvSpPr/>
          <p:nvPr/>
        </p:nvSpPr>
        <p:spPr>
          <a:xfrm>
            <a:off x="94260" y="5593278"/>
            <a:ext cx="5653397" cy="12647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solidFill>
                  <a:schemeClr val="tx1"/>
                </a:solidFill>
              </a:rPr>
              <a:t>From what we’ve seen already, start a list about </a:t>
            </a:r>
            <a:r>
              <a:rPr lang="en-GB" sz="2400" u="sng">
                <a:solidFill>
                  <a:schemeClr val="tx1"/>
                </a:solidFill>
              </a:rPr>
              <a:t>why the Central Club Mural is important to the local community.</a:t>
            </a:r>
          </a:p>
        </p:txBody>
      </p:sp>
    </p:spTree>
    <p:extLst>
      <p:ext uri="{BB962C8B-B14F-4D97-AF65-F5344CB8AC3E}">
        <p14:creationId xmlns:p14="http://schemas.microsoft.com/office/powerpoint/2010/main" val="11402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7097CDE-67F2-4458-B9B4-9B2A2F4C5EA7}"/>
              </a:ext>
            </a:extLst>
          </p:cNvPr>
          <p:cNvSpPr/>
          <p:nvPr/>
        </p:nvSpPr>
        <p:spPr>
          <a:xfrm>
            <a:off x="5640779" y="189153"/>
            <a:ext cx="3194558" cy="21859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a:solidFill>
                  <a:schemeClr val="tx1"/>
                </a:solidFill>
              </a:rPr>
              <a:t>Read about the creation of the mural. Can we add to our reasons why the mural is so important to the local community?</a:t>
            </a:r>
          </a:p>
        </p:txBody>
      </p:sp>
      <p:pic>
        <p:nvPicPr>
          <p:cNvPr id="6" name="Picture 5">
            <a:extLst>
              <a:ext uri="{FF2B5EF4-FFF2-40B4-BE49-F238E27FC236}">
                <a16:creationId xmlns:a16="http://schemas.microsoft.com/office/drawing/2014/main" xmlns="" id="{D86E964E-70C9-4405-B13C-270BA3594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63" y="156706"/>
            <a:ext cx="4429743" cy="6544588"/>
          </a:xfrm>
          <a:prstGeom prst="rect">
            <a:avLst/>
          </a:prstGeom>
        </p:spPr>
      </p:pic>
    </p:spTree>
    <p:extLst>
      <p:ext uri="{BB962C8B-B14F-4D97-AF65-F5344CB8AC3E}">
        <p14:creationId xmlns:p14="http://schemas.microsoft.com/office/powerpoint/2010/main" val="1769906922"/>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998</Words>
  <Application>Microsoft Office PowerPoint</Application>
  <PresentationFormat>On-screen Show (4:3)</PresentationFormat>
  <Paragraphs>82</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Open Sans</vt:lpstr>
      <vt:lpstr>Times New Roman</vt:lpstr>
      <vt:lpstr>Trebuchet MS</vt:lpstr>
      <vt:lpstr>Office Theme</vt:lpstr>
      <vt:lpstr>What questions can we ask about this building? Aim for seven – list them in your book in full sentences.</vt:lpstr>
      <vt:lpstr>PowerPoint Presentation</vt:lpstr>
      <vt:lpstr>PowerPoint Presentation</vt:lpstr>
      <vt:lpstr>PowerPoint Presentation</vt:lpstr>
      <vt:lpstr>PowerPoint Presentation</vt:lpstr>
      <vt:lpstr>PowerPoint Presentation</vt:lpstr>
      <vt:lpstr>PowerPoint Presentation</vt:lpstr>
      <vt:lpstr>Why is the Central Club Mural so important to the local community?</vt:lpstr>
      <vt:lpstr>PowerPoint Presentation</vt:lpstr>
      <vt:lpstr>Who is depicted on the mural?</vt:lpstr>
      <vt:lpstr>PowerPoint Presentation</vt:lpstr>
      <vt:lpstr>PowerPoint Presentation</vt:lpstr>
      <vt:lpstr>PowerPoint Presentation</vt:lpstr>
      <vt:lpstr>PowerPoint Presentation</vt:lpstr>
      <vt:lpstr>PowerPoint Presentation</vt:lpstr>
      <vt:lpstr>Why is it important to recognise the contribution of people of African descent to Reading?  Why should Reading care about this mural, and not just the Caribbean community around it?</vt:lpstr>
      <vt:lpstr>PowerPoint Presentation</vt:lpstr>
      <vt:lpstr>How should Reading recognise its connections to the history of people of African descent?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questions can we ask about this building? Aim for 7 – list them in your book in full sentences</dc:title>
  <dc:creator>Pamela Canning</dc:creator>
  <cp:lastModifiedBy>Microsoft account</cp:lastModifiedBy>
  <cp:revision>3</cp:revision>
  <dcterms:created xsi:type="dcterms:W3CDTF">2020-08-22T19:28:45Z</dcterms:created>
  <dcterms:modified xsi:type="dcterms:W3CDTF">2021-05-25T13:10:01Z</dcterms:modified>
</cp:coreProperties>
</file>