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
  </p:notesMasterIdLst>
  <p:sldIdLst>
    <p:sldId id="261" r:id="rId5"/>
    <p:sldId id="312" r:id="rId6"/>
    <p:sldId id="310" r:id="rId7"/>
    <p:sldId id="334" r:id="rId8"/>
    <p:sldId id="335" r:id="rId9"/>
    <p:sldId id="32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590AE2-8180-6E7D-9EA4-C46749D0396A}" name="FoolProofs" initials="FP" userId="FoolProof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73077" autoAdjust="0"/>
  </p:normalViewPr>
  <p:slideViewPr>
    <p:cSldViewPr snapToGrid="0">
      <p:cViewPr varScale="1">
        <p:scale>
          <a:sx n="46" d="100"/>
          <a:sy n="46" d="100"/>
        </p:scale>
        <p:origin x="132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9CA52D-2BBF-43CC-894F-BC746B316AE3}" type="datetimeFigureOut">
              <a:rPr lang="en-GB" smtClean="0"/>
              <a:t>06/05/2022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A93EE-EB8A-448E-AECF-7EC7ED86F058}" type="slidenum">
              <a:rPr lang="en-GB" smtClean="0"/>
              <a:t>‹#›</a:t>
            </a:fld>
            <a:endParaRPr lang="en-GB"/>
          </a:p>
        </p:txBody>
      </p:sp>
    </p:spTree>
    <p:extLst>
      <p:ext uri="{BB962C8B-B14F-4D97-AF65-F5344CB8AC3E}">
        <p14:creationId xmlns:p14="http://schemas.microsoft.com/office/powerpoint/2010/main" val="3620690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ommons.wikimedia.org/wiki/File:Margaret_and_Malcolm_Canmore_(Wm_Hole).JP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Reminder of the enquiry question</a:t>
            </a:r>
            <a:r>
              <a:rPr lang="en-GB" baseline="0" dirty="0"/>
              <a:t> – the focus of the next four lessons. </a:t>
            </a:r>
          </a:p>
          <a:p>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Images: https://commons.wikimedia.org/wiki/File:William_the_Conqueror_silver_coin.jpg; https://commons.wikimedia.org/wiki/File:Edgar_the_%C3%86theling.jpg; https://commons.wikimedia.org/wiki/File:Domesday_Book_-_Warwickshire.png</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1872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Introduction.</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a:t>
            </a:r>
            <a:r>
              <a:rPr lang="en-GB" baseline="0" dirty="0"/>
              <a:t>https://pixabay.com/vectors/united-kingdom-map-great-britain-36481; https://commons.wikimedia.org/wiki/File:Malcolm_III_Engraving.jpg; https://commons.wikimedia.org/wiki/File:St_Margaret%27s_Chapel_-_St_Margaret_of_Scotland_-_geograph.org.uk_-_3118378.jpg</a:t>
            </a:r>
            <a:endParaRPr lang="en-GB" dirty="0"/>
          </a:p>
        </p:txBody>
      </p:sp>
      <p:sp>
        <p:nvSpPr>
          <p:cNvPr id="4" name="Slide Number Placeholder 3"/>
          <p:cNvSpPr>
            <a:spLocks noGrp="1"/>
          </p:cNvSpPr>
          <p:nvPr>
            <p:ph type="sldNum" sz="quarter" idx="5"/>
          </p:nvPr>
        </p:nvSpPr>
        <p:spPr/>
        <p:txBody>
          <a:bodyPr/>
          <a:lstStyle/>
          <a:p>
            <a:fld id="{F42A93EE-EB8A-448E-AECF-7EC7ED86F058}" type="slidenum">
              <a:rPr lang="en-GB" smtClean="0"/>
              <a:t>2</a:t>
            </a:fld>
            <a:endParaRPr lang="en-GB"/>
          </a:p>
        </p:txBody>
      </p:sp>
    </p:spTree>
    <p:extLst>
      <p:ext uri="{BB962C8B-B14F-4D97-AF65-F5344CB8AC3E}">
        <p14:creationId xmlns:p14="http://schemas.microsoft.com/office/powerpoint/2010/main" val="28970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Explanation is</a:t>
            </a:r>
            <a:r>
              <a:rPr lang="en-GB" baseline="0" dirty="0"/>
              <a:t> required here – the difference between Scotland and England is important. Scotland was an entirely separate kingdom to England, with a different court and royal family. The indigenous Picts had been joined over time by Vikings and Scots, a Celtic people who were originally from Ireland. In the eleventh century, the Orkneys and north-east of Scotland were still under Scandinavian control, separate from the rest of the Scottish kingdom. The Gaelic culture and language of the Scots began to dominate the region by the eleventh century, but disparity in terms of language use and customs continued. The border with England was not clearly defined, and raids/skirmishes often occurred. Discuss the court of Malcolm III and links to English exiles (see information sheet).</a:t>
            </a:r>
          </a:p>
          <a:p>
            <a:endParaRPr lang="en-GB" baseline="0" dirty="0"/>
          </a:p>
          <a:p>
            <a:r>
              <a:rPr lang="en-GB" baseline="0" dirty="0"/>
              <a:t>Images: https://commons.wikimedia.org/wiki/Atlas_of_Scotland#/media/File:SCOTLANG1100.PNG; www.bbc.co.uk/news/uk-36701131 – credit British Library.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749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Teacher notes: The family tree is useful in showing the significance of Margaret’s lineage:</a:t>
            </a:r>
            <a:r>
              <a:rPr lang="en-GB" baseline="0" dirty="0"/>
              <a:t> descending from Alfred the Great and the Anglo-Saxon Wessex kings, sister to Edgar </a:t>
            </a:r>
            <a:r>
              <a:rPr lang="en-GB" baseline="0" dirty="0" err="1"/>
              <a:t>Aetheling</a:t>
            </a:r>
            <a:r>
              <a:rPr lang="en-GB" baseline="0" dirty="0"/>
              <a:t>, etc. Her marriage to Malcolm is significant because of this, and draw out the importance of the next generation –  the marriage of Malcolm and Margaret’s daughter Matilda to Henry I, which links the Norman kings to the old Anglo-Saxon royal house. Discuss the importance of this – students can annotate/highlight in books.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https://britroyals.com/wessextree.asp</a:t>
            </a:r>
          </a:p>
        </p:txBody>
      </p:sp>
      <p:sp>
        <p:nvSpPr>
          <p:cNvPr id="4" name="Slide Number Placeholder 3"/>
          <p:cNvSpPr>
            <a:spLocks noGrp="1"/>
          </p:cNvSpPr>
          <p:nvPr>
            <p:ph type="sldNum" sz="quarter" idx="5"/>
          </p:nvPr>
        </p:nvSpPr>
        <p:spPr/>
        <p:txBody>
          <a:bodyPr/>
          <a:lstStyle/>
          <a:p>
            <a:fld id="{F42A93EE-EB8A-448E-AECF-7EC7ED86F058}" type="slidenum">
              <a:rPr lang="en-GB" smtClean="0"/>
              <a:t>4</a:t>
            </a:fld>
            <a:endParaRPr lang="en-GB"/>
          </a:p>
        </p:txBody>
      </p:sp>
    </p:spTree>
    <p:extLst>
      <p:ext uri="{BB962C8B-B14F-4D97-AF65-F5344CB8AC3E}">
        <p14:creationId xmlns:p14="http://schemas.microsoft.com/office/powerpoint/2010/main" val="16284527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See corresponding ‘information’, ‘source’ and ‘connections’ resources. The source sheet is designed to help students to see how our understanding is derived from the sources. Useful website: ‘Kings and queens of Scotland’ – www.historic-uk.com/HistoryUK/HistoryofScotland/Kings-Queens-of-Scotland</a:t>
            </a:r>
          </a:p>
          <a:p>
            <a:endParaRPr lang="en-GB" dirty="0"/>
          </a:p>
          <a:p>
            <a:r>
              <a:rPr lang="en-GB" dirty="0"/>
              <a:t>Image: </a:t>
            </a:r>
            <a:r>
              <a:rPr lang="en-GB" sz="1800" i="0" u="sng" dirty="0">
                <a:solidFill>
                  <a:srgbClr val="0000FF"/>
                </a:solidFill>
                <a:effectLst/>
                <a:latin typeface="Calibri" panose="020F0502020204030204" pitchFamily="34" charset="0"/>
                <a:ea typeface="Calibri" panose="020F0502020204030204" pitchFamily="34" charset="0"/>
                <a:cs typeface="Arial" panose="020B0604020202020204" pitchFamily="34" charset="0"/>
                <a:hlinkClick r:id="rId3"/>
              </a:rPr>
              <a:t>https://commons.wikimedia.org/wiki/File:Margaret_and_Malcolm_Canmore_(Wm_Hole).JPG</a:t>
            </a:r>
            <a:r>
              <a:rPr lang="en-GB" sz="1800" i="0" dirty="0">
                <a:effectLst/>
                <a:latin typeface="Calibri" panose="020F0502020204030204" pitchFamily="34" charset="0"/>
                <a:ea typeface="Calibri" panose="020F0502020204030204" pitchFamily="34" charset="0"/>
                <a:cs typeface="Arial" panose="020B0604020202020204" pitchFamily="34" charset="0"/>
              </a:rPr>
              <a:t> </a:t>
            </a:r>
            <a:endParaRPr lang="en-GB" i="0" dirty="0"/>
          </a:p>
        </p:txBody>
      </p:sp>
      <p:sp>
        <p:nvSpPr>
          <p:cNvPr id="4" name="Slide Number Placeholder 3"/>
          <p:cNvSpPr>
            <a:spLocks noGrp="1"/>
          </p:cNvSpPr>
          <p:nvPr>
            <p:ph type="sldNum" sz="quarter" idx="5"/>
          </p:nvPr>
        </p:nvSpPr>
        <p:spPr/>
        <p:txBody>
          <a:bodyPr/>
          <a:lstStyle/>
          <a:p>
            <a:fld id="{F42A93EE-EB8A-448E-AECF-7EC7ED86F058}" type="slidenum">
              <a:rPr lang="en-GB" smtClean="0"/>
              <a:t>5</a:t>
            </a:fld>
            <a:endParaRPr lang="en-GB"/>
          </a:p>
        </p:txBody>
      </p:sp>
    </p:spTree>
    <p:extLst>
      <p:ext uri="{BB962C8B-B14F-4D97-AF65-F5344CB8AC3E}">
        <p14:creationId xmlns:p14="http://schemas.microsoft.com/office/powerpoint/2010/main" val="1772301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Teacher notes: Students move to overarching</a:t>
            </a:r>
            <a:r>
              <a:rPr lang="en-GB" baseline="0" dirty="0"/>
              <a:t> enquiry sheet. Hopefully the source work and previous discussion have provided students with plenty of ideas with which to complete 3), but you will obviously need to circulate/provide support, etc.</a:t>
            </a:r>
          </a:p>
          <a:p>
            <a:endParaRPr lang="en-GB" baseline="0" dirty="0"/>
          </a:p>
          <a:p>
            <a:r>
              <a:rPr lang="en-GB" baseline="0" dirty="0"/>
              <a:t>Image: https://pixabay.com/vectors/united-kingdom-map-great-britain-36481</a:t>
            </a: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E65F-4E9E-470B-9047-767B5A850B4F}" type="slidenum">
              <a:rPr kumimoji="0" lang="en-GB"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108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024972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739245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4189490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3FECA7-5C51-45A4-89EC-631A23DBDDC6}"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552576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3FECA7-5C51-45A4-89EC-631A23DBDDC6}" type="datetimeFigureOut">
              <a:rPr lang="en-GB" smtClean="0"/>
              <a:t>06/05/2022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91809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3FECA7-5C51-45A4-89EC-631A23DBDDC6}" type="datetimeFigureOut">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261781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3FECA7-5C51-45A4-89EC-631A23DBDDC6}" type="datetimeFigureOut">
              <a:rPr lang="en-GB" smtClean="0"/>
              <a:t>06/05/2022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205714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3FECA7-5C51-45A4-89EC-631A23DBDDC6}" type="datetimeFigureOut">
              <a:rPr lang="en-GB" smtClean="0"/>
              <a:t>06/05/2022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4012819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FECA7-5C51-45A4-89EC-631A23DBDDC6}" type="datetimeFigureOut">
              <a:rPr lang="en-GB" smtClean="0"/>
              <a:t>06/05/2022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47337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FECA7-5C51-45A4-89EC-631A23DBDDC6}" type="datetimeFigureOut">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3274750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53FECA7-5C51-45A4-89EC-631A23DBDDC6}" type="datetimeFigureOut">
              <a:rPr lang="en-GB" smtClean="0"/>
              <a:t>06/05/2022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FAF908-7E19-42C1-8EE1-C9A38C3F870A}" type="slidenum">
              <a:rPr lang="en-GB" smtClean="0"/>
              <a:t>‹#›</a:t>
            </a:fld>
            <a:endParaRPr lang="en-GB"/>
          </a:p>
        </p:txBody>
      </p:sp>
    </p:spTree>
    <p:extLst>
      <p:ext uri="{BB962C8B-B14F-4D97-AF65-F5344CB8AC3E}">
        <p14:creationId xmlns:p14="http://schemas.microsoft.com/office/powerpoint/2010/main" val="1630933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FECA7-5C51-45A4-89EC-631A23DBDDC6}" type="datetimeFigureOut">
              <a:rPr lang="en-GB" smtClean="0"/>
              <a:t>06/05/2022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AF908-7E19-42C1-8EE1-C9A38C3F870A}" type="slidenum">
              <a:rPr lang="en-GB" smtClean="0"/>
              <a:t>‹#›</a:t>
            </a:fld>
            <a:endParaRPr lang="en-GB"/>
          </a:p>
        </p:txBody>
      </p:sp>
    </p:spTree>
    <p:extLst>
      <p:ext uri="{BB962C8B-B14F-4D97-AF65-F5344CB8AC3E}">
        <p14:creationId xmlns:p14="http://schemas.microsoft.com/office/powerpoint/2010/main" val="1028010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s://britroyals.com/wessextree.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940295" y="1396289"/>
            <a:ext cx="4668257" cy="1325563"/>
          </a:xfrm>
        </p:spPr>
        <p:txBody>
          <a:bodyPr vert="horz" lIns="91440" tIns="45720" rIns="91440" bIns="45720" rtlCol="0" anchor="ctr">
            <a:normAutofit fontScale="90000"/>
          </a:bodyPr>
          <a:lstStyle/>
          <a:p>
            <a:r>
              <a:rPr lang="en-US" sz="3200" b="1" kern="1200" dirty="0">
                <a:solidFill>
                  <a:schemeClr val="tx1"/>
                </a:solidFill>
                <a:latin typeface="Calibri" panose="020F0502020204030204" pitchFamily="34" charset="0"/>
                <a:cs typeface="Calibri" panose="020F0502020204030204" pitchFamily="34" charset="0"/>
              </a:rPr>
              <a:t>Enquiry lesson 4: </a:t>
            </a:r>
            <a:br>
              <a:rPr lang="en-US" sz="3200" b="1" kern="1200" dirty="0">
                <a:solidFill>
                  <a:schemeClr val="tx1"/>
                </a:solidFill>
                <a:latin typeface="+mj-lt"/>
                <a:ea typeface="+mj-ea"/>
                <a:cs typeface="+mj-cs"/>
              </a:rPr>
            </a:br>
            <a:br>
              <a:rPr lang="en-US" sz="3200" b="1" kern="1200" dirty="0">
                <a:solidFill>
                  <a:schemeClr val="tx1"/>
                </a:solidFill>
                <a:latin typeface="+mj-lt"/>
                <a:ea typeface="+mj-ea"/>
                <a:cs typeface="+mj-cs"/>
              </a:rPr>
            </a:br>
            <a:r>
              <a:rPr lang="en-US" sz="3200" b="1" i="1" kern="1200" dirty="0">
                <a:solidFill>
                  <a:schemeClr val="tx1"/>
                </a:solidFill>
                <a:latin typeface="Calibri" panose="020F0502020204030204" pitchFamily="34" charset="0"/>
                <a:cs typeface="Calibri" panose="020F0502020204030204" pitchFamily="34" charset="0"/>
              </a:rPr>
              <a:t>When did the Normans complete their conquest?</a:t>
            </a:r>
            <a:br>
              <a:rPr lang="en-US" sz="3200" b="1" i="1" kern="1200" dirty="0">
                <a:solidFill>
                  <a:schemeClr val="tx1"/>
                </a:solidFill>
                <a:latin typeface="+mj-lt"/>
                <a:ea typeface="+mj-ea"/>
                <a:cs typeface="+mj-cs"/>
              </a:rPr>
            </a:br>
            <a:br>
              <a:rPr lang="en-US" sz="3200" i="1" kern="1200" dirty="0">
                <a:solidFill>
                  <a:schemeClr val="tx1"/>
                </a:solidFill>
                <a:latin typeface="+mj-lt"/>
                <a:ea typeface="+mj-ea"/>
                <a:cs typeface="+mj-cs"/>
              </a:rPr>
            </a:br>
            <a:br>
              <a:rPr lang="en-US" sz="1400" kern="1200" dirty="0">
                <a:solidFill>
                  <a:schemeClr val="tx1"/>
                </a:solidFill>
                <a:latin typeface="+mj-lt"/>
                <a:ea typeface="+mj-ea"/>
                <a:cs typeface="+mj-cs"/>
              </a:rPr>
            </a:br>
            <a:endParaRPr lang="en-US" sz="1400" kern="1200" dirty="0">
              <a:solidFill>
                <a:schemeClr val="tx1"/>
              </a:solidFill>
              <a:latin typeface="+mj-lt"/>
              <a:ea typeface="+mj-ea"/>
              <a:cs typeface="+mj-cs"/>
            </a:endParaRPr>
          </a:p>
        </p:txBody>
      </p:sp>
      <p:sp>
        <p:nvSpPr>
          <p:cNvPr id="71" name="Freeform: Shape 70">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52D3821F-70BB-4C81-AEDF-96FD812CA3F1}"/>
              </a:ext>
            </a:extLst>
          </p:cNvPr>
          <p:cNvPicPr>
            <a:picLocks noChangeAspect="1"/>
          </p:cNvPicPr>
          <p:nvPr/>
        </p:nvPicPr>
        <p:blipFill rotWithShape="1">
          <a:blip r:embed="rId3"/>
          <a:srcRect l="3407" r="10844"/>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2050" name="Picture 2">
            <a:extLst>
              <a:ext uri="{FF2B5EF4-FFF2-40B4-BE49-F238E27FC236}">
                <a16:creationId xmlns:a16="http://schemas.microsoft.com/office/drawing/2014/main" id="{B3A9599C-C17D-4CE9-B6A8-390C0534DC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110" r="1" b="3194"/>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t="2559" r="-2" b="-2"/>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Subtitle 2"/>
          <p:cNvSpPr>
            <a:spLocks noGrp="1"/>
          </p:cNvSpPr>
          <p:nvPr>
            <p:ph type="subTitle" idx="1"/>
          </p:nvPr>
        </p:nvSpPr>
        <p:spPr>
          <a:xfrm>
            <a:off x="6940296" y="2871982"/>
            <a:ext cx="4668256" cy="3181684"/>
          </a:xfrm>
        </p:spPr>
        <p:txBody>
          <a:bodyPr vert="horz" lIns="91440" tIns="45720" rIns="91440" bIns="45720" rtlCol="0" anchor="t">
            <a:normAutofit lnSpcReduction="10000"/>
          </a:bodyPr>
          <a:lstStyle/>
          <a:p>
            <a:r>
              <a:rPr lang="en-US" sz="1700" b="1" dirty="0">
                <a:latin typeface="Calibri" panose="020F0502020204030204" pitchFamily="34" charset="0"/>
                <a:cs typeface="Calibri" panose="020F0502020204030204" pitchFamily="34" charset="0"/>
              </a:rPr>
              <a:t>KEY QUESTIONS:</a:t>
            </a:r>
          </a:p>
          <a:p>
            <a:endParaRPr lang="en-US" sz="1700" b="1"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What does it mean to judge the Conquest as ‘complete’?</a:t>
            </a:r>
          </a:p>
          <a:p>
            <a:pPr marL="114300" indent="-228600">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How could we tell when the Norman Conquest was complete?</a:t>
            </a:r>
          </a:p>
          <a:p>
            <a:pPr marL="114300" indent="-228600">
              <a:buFont typeface="Arial" panose="020B0604020202020204" pitchFamily="34" charset="0"/>
              <a:buChar char="•"/>
            </a:pPr>
            <a:endParaRPr lang="en-US" sz="1700" dirty="0">
              <a:latin typeface="Calibri" panose="020F0502020204030204" pitchFamily="34" charset="0"/>
              <a:cs typeface="Calibri" panose="020F0502020204030204" pitchFamily="34" charset="0"/>
            </a:endParaRPr>
          </a:p>
          <a:p>
            <a:pPr marL="342900" indent="-228600">
              <a:buFont typeface="Arial" panose="020B0604020202020204" pitchFamily="34" charset="0"/>
              <a:buChar char="•"/>
            </a:pPr>
            <a:r>
              <a:rPr lang="en-US" sz="1700" dirty="0">
                <a:latin typeface="Calibri" panose="020F0502020204030204" pitchFamily="34" charset="0"/>
                <a:cs typeface="Calibri" panose="020F0502020204030204" pitchFamily="34" charset="0"/>
              </a:rPr>
              <a:t>How and why did the experience of conquest vary so much in different places and at different times?</a:t>
            </a:r>
          </a:p>
        </p:txBody>
      </p:sp>
      <p:sp>
        <p:nvSpPr>
          <p:cNvPr id="4" name="TextBox 3">
            <a:extLst>
              <a:ext uri="{FF2B5EF4-FFF2-40B4-BE49-F238E27FC236}">
                <a16:creationId xmlns:a16="http://schemas.microsoft.com/office/drawing/2014/main" id="{E17AD165-98D6-4A9D-954D-DA59A2867492}"/>
              </a:ext>
            </a:extLst>
          </p:cNvPr>
          <p:cNvSpPr txBox="1"/>
          <p:nvPr/>
        </p:nvSpPr>
        <p:spPr>
          <a:xfrm>
            <a:off x="3842724" y="6260554"/>
            <a:ext cx="2887633" cy="400110"/>
          </a:xfrm>
          <a:prstGeom prst="rect">
            <a:avLst/>
          </a:prstGeom>
          <a:noFill/>
        </p:spPr>
        <p:txBody>
          <a:bodyPr wrap="square" rtlCol="0">
            <a:spAutoFit/>
          </a:bodyPr>
          <a:lstStyle/>
          <a:p>
            <a:pPr algn="ctr"/>
            <a:r>
              <a:rPr lang="en-GB" sz="1000" baseline="0" dirty="0">
                <a:latin typeface="Calibri" panose="020F0502020204030204" pitchFamily="34" charset="0"/>
                <a:cs typeface="Calibri" panose="020F0502020204030204" pitchFamily="34" charset="0"/>
              </a:rPr>
              <a:t>Images: William I coin, Edgar the </a:t>
            </a:r>
            <a:r>
              <a:rPr lang="en-GB" sz="1000" baseline="0" dirty="0" err="1">
                <a:latin typeface="Calibri" panose="020F0502020204030204" pitchFamily="34" charset="0"/>
                <a:cs typeface="Calibri" panose="020F0502020204030204" pitchFamily="34" charset="0"/>
              </a:rPr>
              <a:t>Aetheling</a:t>
            </a:r>
            <a:r>
              <a:rPr lang="en-GB" sz="1000" baseline="0" dirty="0">
                <a:latin typeface="Calibri" panose="020F0502020204030204" pitchFamily="34" charset="0"/>
                <a:cs typeface="Calibri" panose="020F0502020204030204" pitchFamily="34" charset="0"/>
              </a:rPr>
              <a:t> and Domesday extract, all Wikimedia Commons</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829488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6" descr="Image result for Britain map ">
            <a:extLst>
              <a:ext uri="{FF2B5EF4-FFF2-40B4-BE49-F238E27FC236}">
                <a16:creationId xmlns:a16="http://schemas.microsoft.com/office/drawing/2014/main" id="{33F4DA86-1749-4305-9B5C-1E56455D6D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331" y="818866"/>
            <a:ext cx="3721138" cy="5786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95534" y="1"/>
            <a:ext cx="9496141" cy="818865"/>
          </a:xfrm>
        </p:spPr>
        <p:txBody>
          <a:bodyPr>
            <a:normAutofit/>
          </a:bodyPr>
          <a:lstStyle/>
          <a:p>
            <a:pPr algn="ctr"/>
            <a:r>
              <a:rPr lang="en-GB" sz="3600" dirty="0">
                <a:latin typeface="Calibri" panose="020F0502020204030204" pitchFamily="34" charset="0"/>
                <a:cs typeface="Calibri" panose="020F0502020204030204" pitchFamily="34" charset="0"/>
              </a:rPr>
              <a:t>The Norman Conquest: Beyond England</a:t>
            </a:r>
          </a:p>
        </p:txBody>
      </p:sp>
      <p:sp>
        <p:nvSpPr>
          <p:cNvPr id="3" name="Content Placeholder 2"/>
          <p:cNvSpPr>
            <a:spLocks noGrp="1"/>
          </p:cNvSpPr>
          <p:nvPr>
            <p:ph idx="1"/>
          </p:nvPr>
        </p:nvSpPr>
        <p:spPr>
          <a:xfrm>
            <a:off x="4555171" y="1060255"/>
            <a:ext cx="4955735" cy="6309536"/>
          </a:xfrm>
        </p:spPr>
        <p:txBody>
          <a:bodyPr>
            <a:normAutofit/>
          </a:bodyPr>
          <a:lstStyle/>
          <a:p>
            <a:pPr marL="0" indent="0" algn="ctr">
              <a:buNone/>
            </a:pPr>
            <a:r>
              <a:rPr lang="en-GB" b="1" dirty="0">
                <a:latin typeface="Calibri" panose="020F0502020204030204" pitchFamily="34" charset="0"/>
                <a:cs typeface="Calibri" panose="020F0502020204030204" pitchFamily="34" charset="0"/>
              </a:rPr>
              <a:t>SCOTLAND</a:t>
            </a:r>
          </a:p>
          <a:p>
            <a:pPr marL="0" indent="0" algn="ctr">
              <a:buNone/>
            </a:pPr>
            <a:endParaRPr lang="en-GB" dirty="0">
              <a:latin typeface="Calibri" panose="020F0502020204030204" pitchFamily="34" charset="0"/>
              <a:cs typeface="Calibri" panose="020F0502020204030204" pitchFamily="34" charset="0"/>
            </a:endParaRPr>
          </a:p>
          <a:p>
            <a:pPr marL="0" indent="0" algn="ctr">
              <a:buNone/>
            </a:pPr>
            <a:r>
              <a:rPr lang="en-GB" sz="2400" dirty="0">
                <a:latin typeface="Calibri" panose="020F0502020204030204" pitchFamily="34" charset="0"/>
                <a:cs typeface="Calibri" panose="020F0502020204030204" pitchFamily="34" charset="0"/>
              </a:rPr>
              <a:t>How did Scotland respond to the Norman Conquest of England?</a:t>
            </a:r>
          </a:p>
          <a:p>
            <a:pPr marL="0" indent="0" algn="ctr">
              <a:buNone/>
            </a:pPr>
            <a:endParaRPr lang="en-GB" sz="2400" dirty="0">
              <a:latin typeface="Calibri" panose="020F0502020204030204" pitchFamily="34" charset="0"/>
              <a:cs typeface="Calibri" panose="020F0502020204030204" pitchFamily="34" charset="0"/>
            </a:endParaRPr>
          </a:p>
          <a:p>
            <a:pPr marL="0" indent="0" algn="ctr">
              <a:buNone/>
            </a:pPr>
            <a:r>
              <a:rPr lang="en-GB" sz="2400" dirty="0">
                <a:latin typeface="Calibri" panose="020F0502020204030204" pitchFamily="34" charset="0"/>
                <a:cs typeface="Calibri" panose="020F0502020204030204" pitchFamily="34" charset="0"/>
              </a:rPr>
              <a:t>What is the significance of Saint Margaret of Scotland?</a:t>
            </a:r>
          </a:p>
          <a:p>
            <a:pPr marL="0" indent="0" algn="ctr">
              <a:buNone/>
            </a:pPr>
            <a:endParaRPr lang="en-GB" sz="2400" dirty="0">
              <a:latin typeface="Calibri" panose="020F0502020204030204" pitchFamily="34" charset="0"/>
              <a:cs typeface="Calibri" panose="020F0502020204030204" pitchFamily="34" charset="0"/>
            </a:endParaRPr>
          </a:p>
          <a:p>
            <a:pPr marL="0" indent="0" algn="ctr">
              <a:buNone/>
            </a:pPr>
            <a:r>
              <a:rPr lang="en-GB" sz="2400" dirty="0">
                <a:latin typeface="Calibri" panose="020F0502020204030204" pitchFamily="34" charset="0"/>
                <a:cs typeface="Calibri" panose="020F0502020204030204" pitchFamily="34" charset="0"/>
              </a:rPr>
              <a:t>Can a better appreciation of events here help us to reach a judgement about when the Conquest was complete?</a:t>
            </a:r>
          </a:p>
        </p:txBody>
      </p:sp>
      <p:sp>
        <p:nvSpPr>
          <p:cNvPr id="5" name="TextBox 4"/>
          <p:cNvSpPr txBox="1"/>
          <p:nvPr/>
        </p:nvSpPr>
        <p:spPr>
          <a:xfrm>
            <a:off x="1495001" y="4612358"/>
            <a:ext cx="928047"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orbel" panose="020B0503020204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0000"/>
                </a:solidFill>
                <a:effectLst/>
                <a:uLnTx/>
                <a:uFillTx/>
                <a:latin typeface="Constantia" panose="02030602050306030303" pitchFamily="18" charset="0"/>
                <a:ea typeface="+mn-ea"/>
                <a:cs typeface="+mn-cs"/>
              </a:rPr>
              <a:t>?</a:t>
            </a:r>
          </a:p>
        </p:txBody>
      </p:sp>
      <p:sp>
        <p:nvSpPr>
          <p:cNvPr id="7" name="TextBox 6"/>
          <p:cNvSpPr txBox="1"/>
          <p:nvPr/>
        </p:nvSpPr>
        <p:spPr>
          <a:xfrm>
            <a:off x="2104667" y="1922476"/>
            <a:ext cx="61414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FF0000"/>
                </a:solidFill>
                <a:effectLst/>
                <a:uLnTx/>
                <a:uFillTx/>
                <a:latin typeface="Constantia" panose="02030602050306030303" pitchFamily="18" charset="0"/>
                <a:ea typeface="+mn-ea"/>
                <a:cs typeface="+mn-cs"/>
              </a:rPr>
              <a:t>?</a:t>
            </a:r>
          </a:p>
        </p:txBody>
      </p:sp>
      <p:pic>
        <p:nvPicPr>
          <p:cNvPr id="1028" name="Picture 4">
            <a:extLst>
              <a:ext uri="{FF2B5EF4-FFF2-40B4-BE49-F238E27FC236}">
                <a16:creationId xmlns:a16="http://schemas.microsoft.com/office/drawing/2014/main" id="{F97B018E-2E68-4C00-9413-1B9A422E7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2152" y="118471"/>
            <a:ext cx="1820922" cy="3259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6A197801-5974-4BA5-9167-2FAD36A1A9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4416" y="3608514"/>
            <a:ext cx="1852712" cy="267448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210F5A9-9862-4A45-8697-258060FC73D7}"/>
              </a:ext>
            </a:extLst>
          </p:cNvPr>
          <p:cNvSpPr txBox="1"/>
          <p:nvPr/>
        </p:nvSpPr>
        <p:spPr>
          <a:xfrm>
            <a:off x="4757124" y="6282994"/>
            <a:ext cx="2945153" cy="400110"/>
          </a:xfrm>
          <a:prstGeom prst="rect">
            <a:avLst/>
          </a:prstGeom>
          <a:noFill/>
        </p:spPr>
        <p:txBody>
          <a:bodyPr wrap="square" rtlCol="0">
            <a:spAutoFit/>
          </a:bodyPr>
          <a:lstStyle/>
          <a:p>
            <a:pPr algn="ctr"/>
            <a:r>
              <a:rPr lang="en-GB" sz="1000">
                <a:latin typeface="Calibri" panose="020F0502020204030204" pitchFamily="34" charset="0"/>
                <a:cs typeface="Calibri" panose="020F0502020204030204" pitchFamily="34" charset="0"/>
              </a:rPr>
              <a:t>Images: map – Pixabay; Malcolm III and Margaret – both Wikimedia Commons</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79256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1293230-B0F6-45B1-96D1-13D18E2429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A1E0707-4985-454B-ACE0-4855BB558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733427" y="609599"/>
            <a:ext cx="3686174" cy="1322888"/>
          </a:xfrm>
        </p:spPr>
        <p:txBody>
          <a:bodyPr>
            <a:normAutofit/>
          </a:bodyPr>
          <a:lstStyle/>
          <a:p>
            <a:pPr algn="ctr"/>
            <a:r>
              <a:rPr lang="en-GB" sz="3700" dirty="0">
                <a:latin typeface="Calibri" panose="020F0502020204030204" pitchFamily="34" charset="0"/>
                <a:cs typeface="Calibri" panose="020F0502020204030204" pitchFamily="34" charset="0"/>
              </a:rPr>
              <a:t>Scotland in 1066: Some context…</a:t>
            </a:r>
          </a:p>
        </p:txBody>
      </p:sp>
      <p:sp>
        <p:nvSpPr>
          <p:cNvPr id="3" name="Content Placeholder 2"/>
          <p:cNvSpPr>
            <a:spLocks noGrp="1"/>
          </p:cNvSpPr>
          <p:nvPr>
            <p:ph idx="1"/>
          </p:nvPr>
        </p:nvSpPr>
        <p:spPr>
          <a:xfrm>
            <a:off x="733427" y="2194101"/>
            <a:ext cx="3543298" cy="3973337"/>
          </a:xfrm>
        </p:spPr>
        <p:txBody>
          <a:bodyPr>
            <a:normAutofit/>
          </a:bodyPr>
          <a:lstStyle/>
          <a:p>
            <a:endParaRPr lang="en-GB" sz="2000" dirty="0">
              <a:latin typeface="Constantia" panose="02030602050306030303" pitchFamily="18" charset="0"/>
            </a:endParaRPr>
          </a:p>
          <a:p>
            <a:pPr algn="ctr"/>
            <a:r>
              <a:rPr lang="en-GB" sz="2000" dirty="0">
                <a:latin typeface="Calibri" panose="020F0502020204030204" pitchFamily="34" charset="0"/>
                <a:cs typeface="Calibri" panose="020F0502020204030204" pitchFamily="34" charset="0"/>
              </a:rPr>
              <a:t>‘Scottish’ identities</a:t>
            </a:r>
          </a:p>
          <a:p>
            <a:pPr marL="0" indent="0" algn="ctr">
              <a:buNone/>
            </a:pP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The kingdoms of Scotland in the Middle Ages</a:t>
            </a:r>
          </a:p>
          <a:p>
            <a:pPr algn="ctr"/>
            <a:endParaRPr lang="en-GB" sz="2000" dirty="0">
              <a:latin typeface="Calibri" panose="020F0502020204030204" pitchFamily="34" charset="0"/>
              <a:cs typeface="Calibri" panose="020F0502020204030204" pitchFamily="34" charset="0"/>
            </a:endParaRPr>
          </a:p>
          <a:p>
            <a:pPr algn="ctr"/>
            <a:r>
              <a:rPr lang="en-GB" sz="2000" dirty="0">
                <a:latin typeface="Calibri" panose="020F0502020204030204" pitchFamily="34" charset="0"/>
                <a:cs typeface="Calibri" panose="020F0502020204030204" pitchFamily="34" charset="0"/>
              </a:rPr>
              <a:t>The relationship of Scotland with England</a:t>
            </a:r>
          </a:p>
          <a:p>
            <a:endParaRPr lang="en-GB" sz="2000" dirty="0">
              <a:latin typeface="Constantia" panose="02030602050306030303" pitchFamily="18" charset="0"/>
            </a:endParaRPr>
          </a:p>
          <a:p>
            <a:endParaRPr lang="en-GB" sz="2000" dirty="0">
              <a:latin typeface="Constantia" panose="02030602050306030303" pitchFamily="18" charset="0"/>
            </a:endParaRPr>
          </a:p>
        </p:txBody>
      </p:sp>
      <p:pic>
        <p:nvPicPr>
          <p:cNvPr id="4" name="Picture 3"/>
          <p:cNvPicPr>
            <a:picLocks noChangeAspect="1"/>
          </p:cNvPicPr>
          <p:nvPr/>
        </p:nvPicPr>
        <p:blipFill>
          <a:blip r:embed="rId3"/>
          <a:stretch>
            <a:fillRect/>
          </a:stretch>
        </p:blipFill>
        <p:spPr>
          <a:xfrm>
            <a:off x="5257800" y="560562"/>
            <a:ext cx="3095975" cy="5603575"/>
          </a:xfrm>
          <a:prstGeom prst="rect">
            <a:avLst/>
          </a:prstGeom>
        </p:spPr>
      </p:pic>
      <p:pic>
        <p:nvPicPr>
          <p:cNvPr id="6" name="Picture 5">
            <a:extLst>
              <a:ext uri="{FF2B5EF4-FFF2-40B4-BE49-F238E27FC236}">
                <a16:creationId xmlns:a16="http://schemas.microsoft.com/office/drawing/2014/main" id="{2F30150E-78A6-4934-8DC9-E6BD1644B460}"/>
              </a:ext>
            </a:extLst>
          </p:cNvPr>
          <p:cNvPicPr>
            <a:picLocks noChangeAspect="1"/>
          </p:cNvPicPr>
          <p:nvPr/>
        </p:nvPicPr>
        <p:blipFill>
          <a:blip r:embed="rId4"/>
          <a:stretch>
            <a:fillRect/>
          </a:stretch>
        </p:blipFill>
        <p:spPr>
          <a:xfrm>
            <a:off x="8386347" y="2194101"/>
            <a:ext cx="3665094" cy="2061615"/>
          </a:xfrm>
          <a:prstGeom prst="rect">
            <a:avLst/>
          </a:prstGeom>
        </p:spPr>
      </p:pic>
    </p:spTree>
    <p:extLst>
      <p:ext uri="{BB962C8B-B14F-4D97-AF65-F5344CB8AC3E}">
        <p14:creationId xmlns:p14="http://schemas.microsoft.com/office/powerpoint/2010/main" val="886589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882A5-AB13-4134-A019-A5DB9FC13A53}"/>
              </a:ext>
            </a:extLst>
          </p:cNvPr>
          <p:cNvSpPr>
            <a:spLocks noGrp="1"/>
          </p:cNvSpPr>
          <p:nvPr>
            <p:ph type="title"/>
          </p:nvPr>
        </p:nvSpPr>
        <p:spPr/>
        <p:txBody>
          <a:bodyPr/>
          <a:lstStyle/>
          <a:p>
            <a:pPr algn="ctr"/>
            <a:r>
              <a:rPr lang="en-GB" b="1" dirty="0"/>
              <a:t>House of Wessex Family Tree</a:t>
            </a:r>
          </a:p>
        </p:txBody>
      </p:sp>
      <p:sp>
        <p:nvSpPr>
          <p:cNvPr id="4" name="Content Placeholder 3">
            <a:extLst>
              <a:ext uri="{FF2B5EF4-FFF2-40B4-BE49-F238E27FC236}">
                <a16:creationId xmlns:a16="http://schemas.microsoft.com/office/drawing/2014/main" id="{DA346157-705C-4657-A408-21149D377114}"/>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lgn="ctr">
              <a:buNone/>
            </a:pPr>
            <a:r>
              <a:rPr lang="en-GB" dirty="0"/>
              <a:t>For image please visit:  </a:t>
            </a:r>
            <a:r>
              <a:rPr lang="en-GB" dirty="0">
                <a:hlinkClick r:id="rId3"/>
              </a:rPr>
              <a:t>https://britroyals.com/wessextree.asp</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065358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BF057-C88F-44E8-B39E-3F8179D52DA6}"/>
              </a:ext>
            </a:extLst>
          </p:cNvPr>
          <p:cNvSpPr>
            <a:spLocks noGrp="1"/>
          </p:cNvSpPr>
          <p:nvPr>
            <p:ph type="title"/>
          </p:nvPr>
        </p:nvSpPr>
        <p:spPr>
          <a:xfrm>
            <a:off x="762001" y="803325"/>
            <a:ext cx="5314536" cy="1325563"/>
          </a:xfrm>
        </p:spPr>
        <p:txBody>
          <a:bodyPr>
            <a:normAutofit fontScale="90000"/>
          </a:bodyPr>
          <a:lstStyle/>
          <a:p>
            <a:pPr algn="ctr"/>
            <a:r>
              <a:rPr lang="en-GB" sz="2800" dirty="0">
                <a:latin typeface="Calibri" panose="020F0502020204030204" pitchFamily="34" charset="0"/>
                <a:cs typeface="Calibri" panose="020F0502020204030204" pitchFamily="34" charset="0"/>
              </a:rPr>
              <a:t>When did the Normans complete their conquest?</a:t>
            </a:r>
            <a:br>
              <a:rPr lang="en-GB" sz="2800" dirty="0">
                <a:latin typeface="Calibri" panose="020F0502020204030204" pitchFamily="34" charset="0"/>
                <a:cs typeface="Calibri" panose="020F0502020204030204" pitchFamily="34" charset="0"/>
              </a:rPr>
            </a:br>
            <a:br>
              <a:rPr lang="en-GB" sz="2800" dirty="0">
                <a:latin typeface="Calibri" panose="020F0502020204030204" pitchFamily="34" charset="0"/>
                <a:cs typeface="Calibri" panose="020F0502020204030204" pitchFamily="34" charset="0"/>
              </a:rPr>
            </a:br>
            <a:r>
              <a:rPr lang="en-GB" sz="2800" dirty="0">
                <a:latin typeface="Calibri" panose="020F0502020204030204" pitchFamily="34" charset="0"/>
                <a:cs typeface="Calibri" panose="020F0502020204030204" pitchFamily="34" charset="0"/>
              </a:rPr>
              <a:t>SCOTLAND</a:t>
            </a:r>
          </a:p>
        </p:txBody>
      </p:sp>
      <p:sp>
        <p:nvSpPr>
          <p:cNvPr id="3" name="Content Placeholder 2">
            <a:extLst>
              <a:ext uri="{FF2B5EF4-FFF2-40B4-BE49-F238E27FC236}">
                <a16:creationId xmlns:a16="http://schemas.microsoft.com/office/drawing/2014/main" id="{D48F7C39-B963-4C3C-BBAA-B01898646C8B}"/>
              </a:ext>
            </a:extLst>
          </p:cNvPr>
          <p:cNvSpPr>
            <a:spLocks noGrp="1"/>
          </p:cNvSpPr>
          <p:nvPr>
            <p:ph idx="1"/>
          </p:nvPr>
        </p:nvSpPr>
        <p:spPr>
          <a:xfrm>
            <a:off x="762000" y="2279018"/>
            <a:ext cx="5314543" cy="3375920"/>
          </a:xfrm>
        </p:spPr>
        <p:txBody>
          <a:bodyPr anchor="t">
            <a:normAutofit/>
          </a:bodyPr>
          <a:lstStyle/>
          <a:p>
            <a:pPr marL="0" indent="0" algn="ctr">
              <a:buNone/>
            </a:pPr>
            <a:r>
              <a:rPr lang="en-GB" sz="1800" b="1" dirty="0">
                <a:latin typeface="Calibri" panose="020F0502020204030204" pitchFamily="34" charset="0"/>
                <a:cs typeface="Calibri" panose="020F0502020204030204" pitchFamily="34" charset="0"/>
              </a:rPr>
              <a:t>TASK</a:t>
            </a:r>
          </a:p>
          <a:p>
            <a:pPr marL="514350" indent="-514350" algn="ctr">
              <a:buAutoNum type="arabicPeriod"/>
            </a:pPr>
            <a:r>
              <a:rPr lang="en-GB" sz="1800" dirty="0">
                <a:latin typeface="Calibri" panose="020F0502020204030204" pitchFamily="34" charset="0"/>
                <a:cs typeface="Calibri" panose="020F0502020204030204" pitchFamily="34" charset="0"/>
              </a:rPr>
              <a:t>Read the information sheet.</a:t>
            </a:r>
          </a:p>
          <a:p>
            <a:pPr marL="514350" indent="-514350" algn="ctr">
              <a:buAutoNum type="arabicPeriod"/>
            </a:pPr>
            <a:r>
              <a:rPr lang="en-GB" sz="1800" dirty="0">
                <a:latin typeface="Calibri" panose="020F0502020204030204" pitchFamily="34" charset="0"/>
                <a:cs typeface="Calibri" panose="020F0502020204030204" pitchFamily="34" charset="0"/>
              </a:rPr>
              <a:t>Show the ‘connections’ between each of the key individuals by filling in the connections sheet.</a:t>
            </a:r>
          </a:p>
          <a:p>
            <a:pPr marL="0" indent="0" algn="ctr">
              <a:buNone/>
            </a:pPr>
            <a:endParaRPr lang="en-GB" sz="1800" dirty="0">
              <a:latin typeface="Calibri" panose="020F0502020204030204" pitchFamily="34" charset="0"/>
              <a:cs typeface="Calibri" panose="020F0502020204030204" pitchFamily="34" charset="0"/>
            </a:endParaRPr>
          </a:p>
          <a:p>
            <a:pPr marL="0" indent="0" algn="ctr">
              <a:buNone/>
            </a:pPr>
            <a:r>
              <a:rPr lang="en-GB" sz="1800" b="1" i="1" dirty="0">
                <a:latin typeface="Calibri" panose="020F0502020204030204" pitchFamily="34" charset="0"/>
                <a:cs typeface="Calibri" panose="020F0502020204030204" pitchFamily="34" charset="0"/>
              </a:rPr>
              <a:t>HOW DO WE KNOW THIS?</a:t>
            </a:r>
          </a:p>
          <a:p>
            <a:pPr marL="0" indent="0" algn="ctr">
              <a:buNone/>
            </a:pPr>
            <a:r>
              <a:rPr lang="en-GB" sz="1800" dirty="0">
                <a:latin typeface="Calibri" panose="020F0502020204030204" pitchFamily="34" charset="0"/>
                <a:cs typeface="Calibri" panose="020F0502020204030204" pitchFamily="34" charset="0"/>
              </a:rPr>
              <a:t>3.    Colour-code sections of the information sheet to match up with the same information from the </a:t>
            </a:r>
            <a:r>
              <a:rPr lang="en-GB" sz="1800" i="1" dirty="0">
                <a:latin typeface="Calibri" panose="020F0502020204030204" pitchFamily="34" charset="0"/>
                <a:cs typeface="Calibri" panose="020F0502020204030204" pitchFamily="34" charset="0"/>
              </a:rPr>
              <a:t>Anglo-Saxon Chronicle</a:t>
            </a:r>
            <a:r>
              <a:rPr lang="en-GB" sz="1800" dirty="0">
                <a:latin typeface="Calibri" panose="020F0502020204030204" pitchFamily="34" charset="0"/>
                <a:cs typeface="Calibri" panose="020F0502020204030204" pitchFamily="34" charset="0"/>
              </a:rPr>
              <a:t>.</a:t>
            </a:r>
          </a:p>
        </p:txBody>
      </p:sp>
      <p:sp>
        <p:nvSpPr>
          <p:cNvPr id="71" name="Freeform: Shape 70">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50" name="Picture 2">
            <a:extLst>
              <a:ext uri="{FF2B5EF4-FFF2-40B4-BE49-F238E27FC236}">
                <a16:creationId xmlns:a16="http://schemas.microsoft.com/office/drawing/2014/main" id="{031D9BED-4BFF-413B-AA0B-F6C91758B4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4027" b="-1"/>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4F2F3FC-CFC4-4E7E-A839-E513867B42E2}"/>
              </a:ext>
            </a:extLst>
          </p:cNvPr>
          <p:cNvSpPr txBox="1"/>
          <p:nvPr/>
        </p:nvSpPr>
        <p:spPr>
          <a:xfrm>
            <a:off x="9000950" y="6024942"/>
            <a:ext cx="2631004" cy="246221"/>
          </a:xfrm>
          <a:prstGeom prst="rect">
            <a:avLst/>
          </a:prstGeom>
          <a:noFill/>
        </p:spPr>
        <p:txBody>
          <a:bodyPr wrap="square" rtlCol="0">
            <a:spAutoFit/>
          </a:bodyPr>
          <a:lstStyle/>
          <a:p>
            <a:pPr algn="ctr"/>
            <a:r>
              <a:rPr lang="en-GB" sz="1000" dirty="0">
                <a:latin typeface="Calibri" panose="020F0502020204030204" pitchFamily="34" charset="0"/>
                <a:cs typeface="Calibri" panose="020F0502020204030204" pitchFamily="34" charset="0"/>
              </a:rPr>
              <a:t>Image: Wikimedia Commons</a:t>
            </a:r>
          </a:p>
        </p:txBody>
      </p:sp>
    </p:spTree>
    <p:extLst>
      <p:ext uri="{BB962C8B-B14F-4D97-AF65-F5344CB8AC3E}">
        <p14:creationId xmlns:p14="http://schemas.microsoft.com/office/powerpoint/2010/main" val="318698944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descr="Image result for Britain map ">
            <a:extLst>
              <a:ext uri="{FF2B5EF4-FFF2-40B4-BE49-F238E27FC236}">
                <a16:creationId xmlns:a16="http://schemas.microsoft.com/office/drawing/2014/main" id="{AB9B878B-7933-4345-AADF-DF6C2257C7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5024" y="954417"/>
            <a:ext cx="3721138" cy="578665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9182" y="109183"/>
            <a:ext cx="11900848" cy="900751"/>
          </a:xfrm>
        </p:spPr>
        <p:txBody>
          <a:bodyPr>
            <a:noAutofit/>
          </a:bodyPr>
          <a:lstStyle/>
          <a:p>
            <a:pPr algn="ctr"/>
            <a:r>
              <a:rPr lang="en-GB" sz="3200" dirty="0">
                <a:latin typeface="Calibri" panose="020F0502020204030204" pitchFamily="34" charset="0"/>
                <a:cs typeface="Calibri" panose="020F0502020204030204" pitchFamily="34" charset="0"/>
              </a:rPr>
              <a:t>Finding evidence for our enquiry: </a:t>
            </a:r>
            <a:r>
              <a:rPr lang="en-GB" sz="3200" i="1" dirty="0">
                <a:latin typeface="Calibri" panose="020F0502020204030204" pitchFamily="34" charset="0"/>
                <a:cs typeface="Calibri" panose="020F0502020204030204" pitchFamily="34" charset="0"/>
              </a:rPr>
              <a:t>When did the Normans complete their conquest?</a:t>
            </a:r>
            <a:endParaRPr lang="en-GB" sz="3200"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6359857" y="1071349"/>
            <a:ext cx="5650173" cy="5786651"/>
          </a:xfrm>
        </p:spPr>
        <p:txBody>
          <a:bodyPr>
            <a:normAutofit/>
          </a:bodyPr>
          <a:lstStyle/>
          <a:p>
            <a:pPr marL="0" indent="0" algn="ctr">
              <a:buNone/>
            </a:pPr>
            <a:r>
              <a:rPr lang="en-GB" sz="1800" b="1" dirty="0">
                <a:latin typeface="Calibri" panose="020F0502020204030204" pitchFamily="34" charset="0"/>
                <a:cs typeface="Calibri" panose="020F0502020204030204" pitchFamily="34" charset="0"/>
              </a:rPr>
              <a:t>The Norman Conquest and SCOTLAND, 1066–93</a:t>
            </a:r>
          </a:p>
          <a:p>
            <a:pPr marL="0" indent="0" algn="ctr">
              <a:buNone/>
            </a:pPr>
            <a:endParaRPr lang="en-GB" sz="1800" dirty="0">
              <a:latin typeface="Calibri" panose="020F0502020204030204" pitchFamily="34" charset="0"/>
              <a:cs typeface="Calibri" panose="020F0502020204030204" pitchFamily="34" charset="0"/>
            </a:endParaRPr>
          </a:p>
          <a:p>
            <a:pPr marL="457200" indent="-457200" algn="ctr">
              <a:buAutoNum type="arabicParenR"/>
            </a:pPr>
            <a:r>
              <a:rPr lang="en-GB" sz="1800" dirty="0">
                <a:latin typeface="Calibri" panose="020F0502020204030204" pitchFamily="34" charset="0"/>
                <a:cs typeface="Calibri" panose="020F0502020204030204" pitchFamily="34" charset="0"/>
              </a:rPr>
              <a:t>Continue the annotation of your own version of the map to show the border region of England and Scotland.</a:t>
            </a:r>
          </a:p>
          <a:p>
            <a:pPr marL="457200" indent="-457200" algn="ctr">
              <a:buAutoNum type="arabicParenR"/>
            </a:pPr>
            <a:r>
              <a:rPr lang="en-GB" sz="1800" dirty="0">
                <a:latin typeface="Calibri" panose="020F0502020204030204" pitchFamily="34" charset="0"/>
                <a:cs typeface="Calibri" panose="020F0502020204030204" pitchFamily="34" charset="0"/>
              </a:rPr>
              <a:t>Link the area near Scotland on your map to the nearest notes box on the sheet with an arrow.</a:t>
            </a:r>
          </a:p>
          <a:p>
            <a:pPr marL="457200" indent="-457200" algn="ctr">
              <a:buAutoNum type="arabicParenR"/>
            </a:pPr>
            <a:r>
              <a:rPr lang="en-GB" sz="1800" dirty="0">
                <a:latin typeface="Calibri" panose="020F0502020204030204" pitchFamily="34" charset="0"/>
                <a:cs typeface="Calibri" panose="020F0502020204030204" pitchFamily="34" charset="0"/>
              </a:rPr>
              <a:t>Write a summary explaining what you have found out from the sources that helps you to answer the enquiry question (your evidence). Think about the following:</a:t>
            </a:r>
          </a:p>
          <a:p>
            <a:pPr marL="0" indent="0" algn="ctr">
              <a:buNone/>
            </a:pPr>
            <a:r>
              <a:rPr lang="en-GB" sz="1800" dirty="0">
                <a:latin typeface="Calibri" panose="020F0502020204030204" pitchFamily="34" charset="0"/>
                <a:cs typeface="Calibri" panose="020F0502020204030204" pitchFamily="34" charset="0"/>
              </a:rPr>
              <a:t>	- What had William I and William II achieved?</a:t>
            </a:r>
          </a:p>
          <a:p>
            <a:pPr marL="0" indent="0" algn="ctr">
              <a:buNone/>
            </a:pPr>
            <a:r>
              <a:rPr lang="en-GB" sz="1800" dirty="0">
                <a:latin typeface="Calibri" panose="020F0502020204030204" pitchFamily="34" charset="0"/>
                <a:cs typeface="Calibri" panose="020F0502020204030204" pitchFamily="34" charset="0"/>
              </a:rPr>
              <a:t> 	- But what problems still remained? </a:t>
            </a:r>
          </a:p>
          <a:p>
            <a:pPr marL="0" indent="0" algn="ctr">
              <a:buNone/>
            </a:pPr>
            <a:r>
              <a:rPr lang="en-GB" sz="1800" dirty="0">
                <a:latin typeface="Calibri" panose="020F0502020204030204" pitchFamily="34" charset="0"/>
                <a:cs typeface="Calibri" panose="020F0502020204030204" pitchFamily="34" charset="0"/>
              </a:rPr>
              <a:t>	- How far does this evidence help us to answer 	the enquiry question?</a:t>
            </a:r>
          </a:p>
        </p:txBody>
      </p:sp>
      <p:sp>
        <p:nvSpPr>
          <p:cNvPr id="6" name="5-Point Star 5"/>
          <p:cNvSpPr/>
          <p:nvPr/>
        </p:nvSpPr>
        <p:spPr>
          <a:xfrm>
            <a:off x="4399881" y="6397705"/>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 name="5-Point Star 6"/>
          <p:cNvSpPr/>
          <p:nvPr/>
        </p:nvSpPr>
        <p:spPr>
          <a:xfrm>
            <a:off x="4267631" y="5774830"/>
            <a:ext cx="259307" cy="27295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0" name="Flowchart: Connector 9"/>
          <p:cNvSpPr/>
          <p:nvPr/>
        </p:nvSpPr>
        <p:spPr>
          <a:xfrm flipV="1">
            <a:off x="4868220" y="6018662"/>
            <a:ext cx="45719" cy="4776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11" name="Flowchart: Connector 10"/>
          <p:cNvSpPr/>
          <p:nvPr/>
        </p:nvSpPr>
        <p:spPr>
          <a:xfrm flipV="1">
            <a:off x="4354162" y="5529394"/>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pic>
        <p:nvPicPr>
          <p:cNvPr id="4" name="Picture 3"/>
          <p:cNvPicPr>
            <a:picLocks noChangeAspect="1"/>
          </p:cNvPicPr>
          <p:nvPr/>
        </p:nvPicPr>
        <p:blipFill>
          <a:blip r:embed="rId4"/>
          <a:stretch>
            <a:fillRect/>
          </a:stretch>
        </p:blipFill>
        <p:spPr>
          <a:xfrm>
            <a:off x="3151194" y="6264322"/>
            <a:ext cx="45719" cy="45719"/>
          </a:xfrm>
          <a:prstGeom prst="rect">
            <a:avLst/>
          </a:prstGeom>
        </p:spPr>
      </p:pic>
      <p:sp>
        <p:nvSpPr>
          <p:cNvPr id="12" name="Flowchart: Connector 11"/>
          <p:cNvSpPr/>
          <p:nvPr/>
        </p:nvSpPr>
        <p:spPr>
          <a:xfrm flipV="1">
            <a:off x="4069607" y="5728312"/>
            <a:ext cx="45719" cy="4651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 name="TextBox 7"/>
          <p:cNvSpPr txBox="1"/>
          <p:nvPr/>
        </p:nvSpPr>
        <p:spPr>
          <a:xfrm>
            <a:off x="3723630" y="4929581"/>
            <a:ext cx="18868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7" name="Picture 16"/>
          <p:cNvPicPr>
            <a:picLocks noChangeAspect="1"/>
          </p:cNvPicPr>
          <p:nvPr/>
        </p:nvPicPr>
        <p:blipFill>
          <a:blip r:embed="rId5"/>
          <a:stretch>
            <a:fillRect/>
          </a:stretch>
        </p:blipFill>
        <p:spPr>
          <a:xfrm>
            <a:off x="3822693" y="3795561"/>
            <a:ext cx="292633" cy="310923"/>
          </a:xfrm>
          <a:prstGeom prst="rect">
            <a:avLst/>
          </a:prstGeom>
        </p:spPr>
      </p:pic>
      <p:sp>
        <p:nvSpPr>
          <p:cNvPr id="18" name="TextBox 17"/>
          <p:cNvSpPr txBox="1"/>
          <p:nvPr/>
        </p:nvSpPr>
        <p:spPr>
          <a:xfrm>
            <a:off x="3799833" y="4380850"/>
            <a:ext cx="31549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5" name="Picture 14"/>
          <p:cNvPicPr>
            <a:picLocks noChangeAspect="1"/>
          </p:cNvPicPr>
          <p:nvPr/>
        </p:nvPicPr>
        <p:blipFill>
          <a:blip r:embed="rId5"/>
          <a:stretch>
            <a:fillRect/>
          </a:stretch>
        </p:blipFill>
        <p:spPr>
          <a:xfrm>
            <a:off x="4592452" y="5285122"/>
            <a:ext cx="292633" cy="310923"/>
          </a:xfrm>
          <a:prstGeom prst="rect">
            <a:avLst/>
          </a:prstGeom>
        </p:spPr>
      </p:pic>
      <p:sp>
        <p:nvSpPr>
          <p:cNvPr id="9" name="TextBox 8"/>
          <p:cNvSpPr txBox="1"/>
          <p:nvPr/>
        </p:nvSpPr>
        <p:spPr>
          <a:xfrm>
            <a:off x="2487690" y="5167211"/>
            <a:ext cx="15965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0070C0"/>
                </a:solidFill>
                <a:effectLst/>
                <a:uLnTx/>
                <a:uFillTx/>
                <a:latin typeface="Corbel" panose="020B0503020204020204"/>
                <a:ea typeface="+mn-ea"/>
                <a:cs typeface="+mn-cs"/>
              </a:rPr>
              <a:t>.</a:t>
            </a:r>
          </a:p>
        </p:txBody>
      </p:sp>
      <p:pic>
        <p:nvPicPr>
          <p:cNvPr id="13" name="Picture 12"/>
          <p:cNvPicPr>
            <a:picLocks noChangeAspect="1"/>
          </p:cNvPicPr>
          <p:nvPr/>
        </p:nvPicPr>
        <p:blipFill>
          <a:blip r:embed="rId6"/>
          <a:stretch>
            <a:fillRect/>
          </a:stretch>
        </p:blipFill>
        <p:spPr>
          <a:xfrm>
            <a:off x="3171649" y="2384468"/>
            <a:ext cx="292633" cy="310923"/>
          </a:xfrm>
          <a:prstGeom prst="rect">
            <a:avLst/>
          </a:prstGeom>
        </p:spPr>
      </p:pic>
    </p:spTree>
    <p:extLst>
      <p:ext uri="{BB962C8B-B14F-4D97-AF65-F5344CB8AC3E}">
        <p14:creationId xmlns:p14="http://schemas.microsoft.com/office/powerpoint/2010/main" val="56451877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3D2CC85F14A243893281E68A6C4BF0" ma:contentTypeVersion="4" ma:contentTypeDescription="Create a new document." ma:contentTypeScope="" ma:versionID="f33d13cde32440f7af343a58900f2a9b">
  <xsd:schema xmlns:xsd="http://www.w3.org/2001/XMLSchema" xmlns:xs="http://www.w3.org/2001/XMLSchema" xmlns:p="http://schemas.microsoft.com/office/2006/metadata/properties" xmlns:ns2="cba4c7db-befa-42c9-bc96-90e3de3f888b" targetNamespace="http://schemas.microsoft.com/office/2006/metadata/properties" ma:root="true" ma:fieldsID="649dd72056d0c45d078a8a5828f5182d" ns2:_="">
    <xsd:import namespace="cba4c7db-befa-42c9-bc96-90e3de3f888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a4c7db-befa-42c9-bc96-90e3de3f88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B49834-A164-43A0-9C57-537C89B430E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a4c7db-befa-42c9-bc96-90e3de3f88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BA0969-C66E-488D-AB36-E808E7F214D2}">
  <ds:schemaRefs>
    <ds:schemaRef ds:uri="http://schemas.microsoft.com/sharepoint/v3/contenttype/forms"/>
  </ds:schemaRefs>
</ds:datastoreItem>
</file>

<file path=customXml/itemProps3.xml><?xml version="1.0" encoding="utf-8"?>
<ds:datastoreItem xmlns:ds="http://schemas.openxmlformats.org/officeDocument/2006/customXml" ds:itemID="{3FB9D408-46BE-4F38-B45E-29C349674E9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14</TotalTime>
  <Words>969</Words>
  <Application>Microsoft Office PowerPoint</Application>
  <PresentationFormat>Widescreen</PresentationFormat>
  <Paragraphs>77</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Constantia</vt:lpstr>
      <vt:lpstr>Corbel</vt:lpstr>
      <vt:lpstr>1_Office Theme</vt:lpstr>
      <vt:lpstr>Enquiry lesson 4:   When did the Normans complete their conquest?   </vt:lpstr>
      <vt:lpstr>The Norman Conquest: Beyond England</vt:lpstr>
      <vt:lpstr>Scotland in 1066: Some context…</vt:lpstr>
      <vt:lpstr>House of Wessex Family Tree</vt:lpstr>
      <vt:lpstr>When did the Normans complete their conquest?  SCOTLAND</vt:lpstr>
      <vt:lpstr>Finding evidence for our enquiry: When did the Normans complete their conquest?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04 Scotland presentation - Copy</dc:title>
  <dc:creator>Holly Hiscox</dc:creator>
  <cp:lastModifiedBy>Melanie Jones</cp:lastModifiedBy>
  <cp:revision>7</cp:revision>
  <dcterms:created xsi:type="dcterms:W3CDTF">2020-12-06T20:05:54Z</dcterms:created>
  <dcterms:modified xsi:type="dcterms:W3CDTF">2022-05-06T09:02:31Z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0x010100E33D2CC85F14A243893281E68A6C4BF0</vt:lpwstr>
  </property>
</Properties>
</file>