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4"/>
  </p:notesMasterIdLst>
  <p:sldIdLst>
    <p:sldId id="261" r:id="rId5"/>
    <p:sldId id="305" r:id="rId6"/>
    <p:sldId id="295" r:id="rId7"/>
    <p:sldId id="298" r:id="rId8"/>
    <p:sldId id="297" r:id="rId9"/>
    <p:sldId id="302" r:id="rId10"/>
    <p:sldId id="300" r:id="rId11"/>
    <p:sldId id="303" r:id="rId12"/>
    <p:sldId id="30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B590AE2-8180-6E7D-9EA4-C46749D0396A}" name="FoolProofs" initials="FP" userId="FoolProofs"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5" autoAdjust="0"/>
    <p:restoredTop sz="76150" autoAdjust="0"/>
  </p:normalViewPr>
  <p:slideViewPr>
    <p:cSldViewPr snapToGrid="0">
      <p:cViewPr varScale="1">
        <p:scale>
          <a:sx n="48" d="100"/>
          <a:sy n="48" d="100"/>
        </p:scale>
        <p:origin x="46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A6EA68-B215-4B56-8D4D-3585FB80D8F2}" type="datetimeFigureOut">
              <a:rPr lang="en-GB" smtClean="0"/>
              <a:t>05/05/2022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B2F0CC-20BB-4823-983F-407D37C9AD44}" type="slidenum">
              <a:rPr lang="en-GB" smtClean="0"/>
              <a:t>‹#›</a:t>
            </a:fld>
            <a:endParaRPr lang="en-GB"/>
          </a:p>
        </p:txBody>
      </p:sp>
    </p:spTree>
    <p:extLst>
      <p:ext uri="{BB962C8B-B14F-4D97-AF65-F5344CB8AC3E}">
        <p14:creationId xmlns:p14="http://schemas.microsoft.com/office/powerpoint/2010/main" val="820188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notes: Reminder</a:t>
            </a:r>
            <a:r>
              <a:rPr lang="en-GB" baseline="0" dirty="0"/>
              <a:t> of the enquiry question – the focus of the next five lessons. </a:t>
            </a:r>
          </a:p>
          <a:p>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Images: https://commons.wikimedia.org/wiki/File:William_the_Conqueror_silver_coin.jpg; https://commons.wikimedia.org/wiki/File:Edgar_the_%C3%86theling.jpg; https://commons.wikimedia.org/wiki/File:Domesday_Book_-_Warwickshire.png</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DCE65F-4E9E-470B-9047-767B5A850B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1872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notes: Students cross off their chosen words when they hear the definition.</a:t>
            </a:r>
          </a:p>
        </p:txBody>
      </p:sp>
      <p:sp>
        <p:nvSpPr>
          <p:cNvPr id="4" name="Slide Number Placeholder 3"/>
          <p:cNvSpPr>
            <a:spLocks noGrp="1"/>
          </p:cNvSpPr>
          <p:nvPr>
            <p:ph type="sldNum" sz="quarter" idx="5"/>
          </p:nvPr>
        </p:nvSpPr>
        <p:spPr/>
        <p:txBody>
          <a:bodyPr/>
          <a:lstStyle/>
          <a:p>
            <a:fld id="{58B2F0CC-20BB-4823-983F-407D37C9AD44}" type="slidenum">
              <a:rPr lang="en-GB" smtClean="0"/>
              <a:t>2</a:t>
            </a:fld>
            <a:endParaRPr lang="en-GB"/>
          </a:p>
        </p:txBody>
      </p:sp>
    </p:spTree>
    <p:extLst>
      <p:ext uri="{BB962C8B-B14F-4D97-AF65-F5344CB8AC3E}">
        <p14:creationId xmlns:p14="http://schemas.microsoft.com/office/powerpoint/2010/main" val="1095460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notes: Introduction</a:t>
            </a:r>
            <a:r>
              <a:rPr lang="en-GB" baseline="0" dirty="0"/>
              <a:t> to Ely Rebellion. Some students may have heard of Hereward, but most probably will not. Consider the significance of the poster – it must be a well-known figure/from a well-known event that those seeing it would recognise and relate to – heroic imagery, ‘last stand’, etc. Introduce the theme for today’s lesson. Recap the problems still faced by William from the last lesson, particularly the persistence of the Danish fleet, the continued existence of Edgar and others with power bases, and questionable loyalty. </a:t>
            </a:r>
          </a:p>
          <a:p>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Image:</a:t>
            </a:r>
            <a:endParaRPr lang="en-GB" dirty="0"/>
          </a:p>
          <a:p>
            <a:r>
              <a:rPr lang="en-GB" dirty="0"/>
              <a:t>https://artuk.org/discover/artworks/ely-cathedral-where-hereward-the-wake-made-his-last-stand-9668</a:t>
            </a:r>
          </a:p>
          <a:p>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DCE65F-4E9E-470B-9047-767B5A850B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8323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Teacher notes: This provides the context for the main activity to come. Discuss where Ely is</a:t>
            </a:r>
            <a:r>
              <a:rPr lang="en-GB" baseline="0" dirty="0"/>
              <a:t> in relation to the Danish fleet, the terrain as it would have been in 1066 – inaccessible fenland, etc. – and a quick introduction to Hereward the Wake, as this is the first encounter for some.</a:t>
            </a:r>
            <a:r>
              <a:rPr lang="en-GB" sz="1200" dirty="0">
                <a:latin typeface="Calibri" panose="020F0502020204030204" pitchFamily="34" charset="0"/>
                <a:cs typeface="Calibri" panose="020F0502020204030204" pitchFamily="34" charset="0"/>
              </a:rPr>
              <a:t> You could also use the map of Cambridge/Ely here, showing the fenland surrounding Ely: ‘</a:t>
            </a:r>
            <a:r>
              <a:rPr lang="en-GB" sz="1200" dirty="0" err="1">
                <a:latin typeface="Calibri" panose="020F0502020204030204" pitchFamily="34" charset="0"/>
                <a:cs typeface="Calibri" panose="020F0502020204030204" pitchFamily="34" charset="0"/>
              </a:rPr>
              <a:t>Belsar’s</a:t>
            </a:r>
            <a:r>
              <a:rPr lang="en-GB" sz="1200" dirty="0">
                <a:latin typeface="Calibri" panose="020F0502020204030204" pitchFamily="34" charset="0"/>
                <a:cs typeface="Calibri" panose="020F0502020204030204" pitchFamily="34" charset="0"/>
              </a:rPr>
              <a:t> Hill’ – www.castlesfortsbattles.co.uk/east/belsars_hill_fort.html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Calibri" panose="020F0502020204030204" pitchFamily="34" charset="0"/>
                <a:cs typeface="Calibri" panose="020F0502020204030204" pitchFamily="34" charset="0"/>
              </a:rPr>
              <a:t>Images: https://commons.wikimedia.org/wiki/File:Fen_drayton_2013-08_(12621948365).jpg; https://pixabay.com/photos/england-ireland-northern-europe-11105; https://commons.wikimedia.org/wiki/File:Wooden_Causeway_-_geograph.org.uk_-_2064820.jpg</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DCE65F-4E9E-470B-9047-767B5A850B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7325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notes: See the slides that follow and/or the source booklet.</a:t>
            </a:r>
          </a:p>
          <a:p>
            <a:endParaRPr lang="en-GB" dirty="0"/>
          </a:p>
          <a:p>
            <a:r>
              <a:rPr lang="en-GB" dirty="0"/>
              <a:t>Image: https://commons.wikimedia.org/wiki/File:097-Hereward_fighting_Normans.png</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58B2F0CC-20BB-4823-983F-407D37C9AD44}" type="slidenum">
              <a:rPr lang="en-GB" smtClean="0"/>
              <a:t>5</a:t>
            </a:fld>
            <a:endParaRPr lang="en-GB"/>
          </a:p>
        </p:txBody>
      </p:sp>
    </p:spTree>
    <p:extLst>
      <p:ext uri="{BB962C8B-B14F-4D97-AF65-F5344CB8AC3E}">
        <p14:creationId xmlns:p14="http://schemas.microsoft.com/office/powerpoint/2010/main" val="1139907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notes: Ely source analysis 1 can be undertaken in a number of ways</a:t>
            </a:r>
            <a:r>
              <a:rPr lang="en-GB" baseline="0" dirty="0"/>
              <a:t> – whole class, individually or paired discussion. I would suggest that each student has their own completed copy of this for the final task on the big overview sheet (Slide 1, Lesson 1). If schools don’t have access to colour printing, you can leave spaces between the separate sections for analysis, or show a coloured version on the board and get students to colour-code their own.</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DCE65F-4E9E-470B-9047-767B5A850B4F}"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9809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notes: Ely source analysis 2 can be undertaken in a number of ways – whole class, individually or paired discussion. I would suggest that each student has their own completed copy of this for the final task on the big overview sheet (Slide 1, Lesson 1). If schools don’t have access to colour printing, you can leave spaces between the separate sections for analysis, or show a coloured version on the board and get students to colour-code their own.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DCE65F-4E9E-470B-9047-767B5A850B4F}"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9716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notes: Hereward flees. You can give the rest of the story if there is interest/time, maybe even using </a:t>
            </a:r>
            <a:r>
              <a:rPr lang="en-GB" dirty="0" err="1"/>
              <a:t>Gaimar</a:t>
            </a:r>
            <a:r>
              <a:rPr lang="en-GB" dirty="0"/>
              <a:t>. The Danish threat, as well as that of figures like </a:t>
            </a:r>
            <a:r>
              <a:rPr lang="en-GB" dirty="0" err="1"/>
              <a:t>Morcar</a:t>
            </a:r>
            <a:r>
              <a:rPr lang="en-GB" dirty="0"/>
              <a:t>, is neutralised. Students will probably suggest that the Conquest is more or less complete by now. Encourage them to consider who/where is left that could continue to cause problems for the Normans. Useful website: ‘Hereward the Wake’ – https://historica.fandom.com/wiki/Hereward_the_Wake</a:t>
            </a:r>
          </a:p>
          <a:p>
            <a:endParaRPr lang="en-GB" dirty="0"/>
          </a:p>
          <a:p>
            <a:r>
              <a:rPr lang="en-GB" dirty="0"/>
              <a:t>Image: https://commons.wikimedia.org/wiki/File:Alftruda.jpg</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DCE65F-4E9E-470B-9047-767B5A850B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4621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notes: Students move to overarching</a:t>
            </a:r>
            <a:r>
              <a:rPr lang="en-GB" baseline="0" dirty="0"/>
              <a:t> enquiry sheet. Hopefully the source work and previous discussion have provided students with plenty of ideas with which to complete 3), but you will obviously need to circulate/provide support, etc.</a:t>
            </a:r>
          </a:p>
          <a:p>
            <a:endParaRPr lang="en-GB" baseline="0" dirty="0"/>
          </a:p>
          <a:p>
            <a:r>
              <a:rPr lang="en-GB" baseline="0" dirty="0"/>
              <a:t>Image: https://pixabay.com/vectors/united-kingdom-map-great-britain-36481</a:t>
            </a: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DCE65F-4E9E-470B-9047-767B5A850B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7513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53FECA7-5C51-45A4-89EC-631A23DBDDC6}" type="datetimeFigureOut">
              <a:rPr lang="en-GB" smtClean="0"/>
              <a:t>05/05/2022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FAF908-7E19-42C1-8EE1-C9A38C3F870A}" type="slidenum">
              <a:rPr lang="en-GB" smtClean="0"/>
              <a:t>‹#›</a:t>
            </a:fld>
            <a:endParaRPr lang="en-GB"/>
          </a:p>
        </p:txBody>
      </p:sp>
    </p:spTree>
    <p:extLst>
      <p:ext uri="{BB962C8B-B14F-4D97-AF65-F5344CB8AC3E}">
        <p14:creationId xmlns:p14="http://schemas.microsoft.com/office/powerpoint/2010/main" val="1415517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53FECA7-5C51-45A4-89EC-631A23DBDDC6}" type="datetimeFigureOut">
              <a:rPr lang="en-GB" smtClean="0"/>
              <a:t>05/05/2022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FAF908-7E19-42C1-8EE1-C9A38C3F870A}" type="slidenum">
              <a:rPr lang="en-GB" smtClean="0"/>
              <a:t>‹#›</a:t>
            </a:fld>
            <a:endParaRPr lang="en-GB"/>
          </a:p>
        </p:txBody>
      </p:sp>
    </p:spTree>
    <p:extLst>
      <p:ext uri="{BB962C8B-B14F-4D97-AF65-F5344CB8AC3E}">
        <p14:creationId xmlns:p14="http://schemas.microsoft.com/office/powerpoint/2010/main" val="2009710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53FECA7-5C51-45A4-89EC-631A23DBDDC6}" type="datetimeFigureOut">
              <a:rPr lang="en-GB" smtClean="0"/>
              <a:t>05/05/2022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FAF908-7E19-42C1-8EE1-C9A38C3F870A}" type="slidenum">
              <a:rPr lang="en-GB" smtClean="0"/>
              <a:t>‹#›</a:t>
            </a:fld>
            <a:endParaRPr lang="en-GB"/>
          </a:p>
        </p:txBody>
      </p:sp>
    </p:spTree>
    <p:extLst>
      <p:ext uri="{BB962C8B-B14F-4D97-AF65-F5344CB8AC3E}">
        <p14:creationId xmlns:p14="http://schemas.microsoft.com/office/powerpoint/2010/main" val="3392417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53FECA7-5C51-45A4-89EC-631A23DBDDC6}" type="datetimeFigureOut">
              <a:rPr lang="en-GB" smtClean="0"/>
              <a:t>05/05/2022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FAF908-7E19-42C1-8EE1-C9A38C3F870A}" type="slidenum">
              <a:rPr lang="en-GB" smtClean="0"/>
              <a:t>‹#›</a:t>
            </a:fld>
            <a:endParaRPr lang="en-GB"/>
          </a:p>
        </p:txBody>
      </p:sp>
    </p:spTree>
    <p:extLst>
      <p:ext uri="{BB962C8B-B14F-4D97-AF65-F5344CB8AC3E}">
        <p14:creationId xmlns:p14="http://schemas.microsoft.com/office/powerpoint/2010/main" val="3693760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3FECA7-5C51-45A4-89EC-631A23DBDDC6}" type="datetimeFigureOut">
              <a:rPr lang="en-GB" smtClean="0"/>
              <a:t>05/05/2022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FAF908-7E19-42C1-8EE1-C9A38C3F870A}" type="slidenum">
              <a:rPr lang="en-GB" smtClean="0"/>
              <a:t>‹#›</a:t>
            </a:fld>
            <a:endParaRPr lang="en-GB"/>
          </a:p>
        </p:txBody>
      </p:sp>
    </p:spTree>
    <p:extLst>
      <p:ext uri="{BB962C8B-B14F-4D97-AF65-F5344CB8AC3E}">
        <p14:creationId xmlns:p14="http://schemas.microsoft.com/office/powerpoint/2010/main" val="865117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53FECA7-5C51-45A4-89EC-631A23DBDDC6}" type="datetimeFigureOut">
              <a:rPr lang="en-GB" smtClean="0"/>
              <a:t>05/05/2022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FAF908-7E19-42C1-8EE1-C9A38C3F870A}" type="slidenum">
              <a:rPr lang="en-GB" smtClean="0"/>
              <a:t>‹#›</a:t>
            </a:fld>
            <a:endParaRPr lang="en-GB"/>
          </a:p>
        </p:txBody>
      </p:sp>
    </p:spTree>
    <p:extLst>
      <p:ext uri="{BB962C8B-B14F-4D97-AF65-F5344CB8AC3E}">
        <p14:creationId xmlns:p14="http://schemas.microsoft.com/office/powerpoint/2010/main" val="2315044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53FECA7-5C51-45A4-89EC-631A23DBDDC6}" type="datetimeFigureOut">
              <a:rPr lang="en-GB" smtClean="0"/>
              <a:t>05/05/2022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2FAF908-7E19-42C1-8EE1-C9A38C3F870A}" type="slidenum">
              <a:rPr lang="en-GB" smtClean="0"/>
              <a:t>‹#›</a:t>
            </a:fld>
            <a:endParaRPr lang="en-GB"/>
          </a:p>
        </p:txBody>
      </p:sp>
    </p:spTree>
    <p:extLst>
      <p:ext uri="{BB962C8B-B14F-4D97-AF65-F5344CB8AC3E}">
        <p14:creationId xmlns:p14="http://schemas.microsoft.com/office/powerpoint/2010/main" val="1323318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53FECA7-5C51-45A4-89EC-631A23DBDDC6}" type="datetimeFigureOut">
              <a:rPr lang="en-GB" smtClean="0"/>
              <a:t>05/05/2022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2FAF908-7E19-42C1-8EE1-C9A38C3F870A}" type="slidenum">
              <a:rPr lang="en-GB" smtClean="0"/>
              <a:t>‹#›</a:t>
            </a:fld>
            <a:endParaRPr lang="en-GB"/>
          </a:p>
        </p:txBody>
      </p:sp>
    </p:spTree>
    <p:extLst>
      <p:ext uri="{BB962C8B-B14F-4D97-AF65-F5344CB8AC3E}">
        <p14:creationId xmlns:p14="http://schemas.microsoft.com/office/powerpoint/2010/main" val="4274376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3FECA7-5C51-45A4-89EC-631A23DBDDC6}" type="datetimeFigureOut">
              <a:rPr lang="en-GB" smtClean="0"/>
              <a:t>05/05/2022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2FAF908-7E19-42C1-8EE1-C9A38C3F870A}" type="slidenum">
              <a:rPr lang="en-GB" smtClean="0"/>
              <a:t>‹#›</a:t>
            </a:fld>
            <a:endParaRPr lang="en-GB"/>
          </a:p>
        </p:txBody>
      </p:sp>
    </p:spTree>
    <p:extLst>
      <p:ext uri="{BB962C8B-B14F-4D97-AF65-F5344CB8AC3E}">
        <p14:creationId xmlns:p14="http://schemas.microsoft.com/office/powerpoint/2010/main" val="368401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3FECA7-5C51-45A4-89EC-631A23DBDDC6}" type="datetimeFigureOut">
              <a:rPr lang="en-GB" smtClean="0"/>
              <a:t>05/05/2022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FAF908-7E19-42C1-8EE1-C9A38C3F870A}" type="slidenum">
              <a:rPr lang="en-GB" smtClean="0"/>
              <a:t>‹#›</a:t>
            </a:fld>
            <a:endParaRPr lang="en-GB"/>
          </a:p>
        </p:txBody>
      </p:sp>
    </p:spTree>
    <p:extLst>
      <p:ext uri="{BB962C8B-B14F-4D97-AF65-F5344CB8AC3E}">
        <p14:creationId xmlns:p14="http://schemas.microsoft.com/office/powerpoint/2010/main" val="2736913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3FECA7-5C51-45A4-89EC-631A23DBDDC6}" type="datetimeFigureOut">
              <a:rPr lang="en-GB" smtClean="0"/>
              <a:t>05/05/2022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FAF908-7E19-42C1-8EE1-C9A38C3F870A}" type="slidenum">
              <a:rPr lang="en-GB" smtClean="0"/>
              <a:t>‹#›</a:t>
            </a:fld>
            <a:endParaRPr lang="en-GB"/>
          </a:p>
        </p:txBody>
      </p:sp>
    </p:spTree>
    <p:extLst>
      <p:ext uri="{BB962C8B-B14F-4D97-AF65-F5344CB8AC3E}">
        <p14:creationId xmlns:p14="http://schemas.microsoft.com/office/powerpoint/2010/main" val="3777288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3FECA7-5C51-45A4-89EC-631A23DBDDC6}" type="datetimeFigureOut">
              <a:rPr lang="en-GB" smtClean="0"/>
              <a:t>05/05/2022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FAF908-7E19-42C1-8EE1-C9A38C3F870A}" type="slidenum">
              <a:rPr lang="en-GB" smtClean="0"/>
              <a:t>‹#›</a:t>
            </a:fld>
            <a:endParaRPr lang="en-GB"/>
          </a:p>
        </p:txBody>
      </p:sp>
    </p:spTree>
    <p:extLst>
      <p:ext uri="{BB962C8B-B14F-4D97-AF65-F5344CB8AC3E}">
        <p14:creationId xmlns:p14="http://schemas.microsoft.com/office/powerpoint/2010/main" val="5181775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artuk.org/discover/artworks/ely-cathedral-where-hereward-the-wake-made-his-last-stand-9668"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40295" y="1396289"/>
            <a:ext cx="4668257" cy="1325563"/>
          </a:xfrm>
        </p:spPr>
        <p:txBody>
          <a:bodyPr vert="horz" lIns="91440" tIns="45720" rIns="91440" bIns="45720" rtlCol="0" anchor="ctr">
            <a:noAutofit/>
          </a:bodyPr>
          <a:lstStyle/>
          <a:p>
            <a:r>
              <a:rPr lang="en-US" sz="3200" b="1" kern="1200" dirty="0">
                <a:solidFill>
                  <a:schemeClr val="tx1"/>
                </a:solidFill>
                <a:latin typeface="Calibri" panose="020F0502020204030204" pitchFamily="34" charset="0"/>
                <a:cs typeface="Calibri" panose="020F0502020204030204" pitchFamily="34" charset="0"/>
              </a:rPr>
              <a:t>Enquiry lesson 3: </a:t>
            </a:r>
            <a:br>
              <a:rPr lang="en-US" sz="3200" b="1" kern="1200" dirty="0">
                <a:solidFill>
                  <a:schemeClr val="tx1"/>
                </a:solidFill>
                <a:latin typeface="+mj-lt"/>
                <a:ea typeface="+mj-ea"/>
                <a:cs typeface="+mj-cs"/>
              </a:rPr>
            </a:br>
            <a:br>
              <a:rPr lang="en-US" sz="3200" b="1" kern="1200" dirty="0">
                <a:solidFill>
                  <a:schemeClr val="tx1"/>
                </a:solidFill>
                <a:latin typeface="+mj-lt"/>
                <a:ea typeface="+mj-ea"/>
                <a:cs typeface="+mj-cs"/>
              </a:rPr>
            </a:br>
            <a:r>
              <a:rPr lang="en-US" sz="3200" b="1" i="1" kern="1200" dirty="0">
                <a:solidFill>
                  <a:schemeClr val="tx1"/>
                </a:solidFill>
                <a:latin typeface="Calibri" panose="020F0502020204030204" pitchFamily="34" charset="0"/>
                <a:cs typeface="Calibri" panose="020F0502020204030204" pitchFamily="34" charset="0"/>
              </a:rPr>
              <a:t>When did the Normans complete their conquest?</a:t>
            </a:r>
            <a:br>
              <a:rPr lang="en-US" sz="3200" b="1" i="1" kern="1200" dirty="0">
                <a:solidFill>
                  <a:schemeClr val="tx1"/>
                </a:solidFill>
                <a:latin typeface="+mj-lt"/>
                <a:ea typeface="+mj-ea"/>
                <a:cs typeface="+mj-cs"/>
              </a:rPr>
            </a:br>
            <a:br>
              <a:rPr lang="en-US" sz="3200" i="1" kern="1200" dirty="0">
                <a:solidFill>
                  <a:schemeClr val="tx1"/>
                </a:solidFill>
                <a:latin typeface="+mj-lt"/>
                <a:ea typeface="+mj-ea"/>
                <a:cs typeface="+mj-cs"/>
              </a:rPr>
            </a:br>
            <a:br>
              <a:rPr lang="en-US" sz="3200" kern="1200" dirty="0">
                <a:solidFill>
                  <a:schemeClr val="tx1"/>
                </a:solidFill>
                <a:latin typeface="+mj-lt"/>
                <a:ea typeface="+mj-ea"/>
                <a:cs typeface="+mj-cs"/>
              </a:rPr>
            </a:br>
            <a:endParaRPr lang="en-US" sz="3200" kern="1200" dirty="0">
              <a:solidFill>
                <a:schemeClr val="tx1"/>
              </a:solidFill>
              <a:latin typeface="+mj-lt"/>
              <a:ea typeface="+mj-ea"/>
              <a:cs typeface="+mj-cs"/>
            </a:endParaRPr>
          </a:p>
        </p:txBody>
      </p:sp>
      <p:sp>
        <p:nvSpPr>
          <p:cNvPr id="71" name="Freeform: Shape 70">
            <a:extLst>
              <a:ext uri="{FF2B5EF4-FFF2-40B4-BE49-F238E27FC236}">
                <a16:creationId xmlns:a16="http://schemas.microsoft.com/office/drawing/2014/main" id="{2EEE8F11-3582-44B7-9869-F2D26D7DD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133221" cy="3548529"/>
          </a:xfrm>
          <a:custGeom>
            <a:avLst/>
            <a:gdLst>
              <a:gd name="connsiteX0" fmla="*/ 0 w 4133221"/>
              <a:gd name="connsiteY0" fmla="*/ 0 h 3548529"/>
              <a:gd name="connsiteX1" fmla="*/ 3798429 w 4133221"/>
              <a:gd name="connsiteY1" fmla="*/ 0 h 3548529"/>
              <a:gd name="connsiteX2" fmla="*/ 3850140 w 4133221"/>
              <a:gd name="connsiteY2" fmla="*/ 85119 h 3548529"/>
              <a:gd name="connsiteX3" fmla="*/ 4133221 w 4133221"/>
              <a:gd name="connsiteY3" fmla="*/ 1203093 h 3548529"/>
              <a:gd name="connsiteX4" fmla="*/ 1787785 w 4133221"/>
              <a:gd name="connsiteY4" fmla="*/ 3548529 h 3548529"/>
              <a:gd name="connsiteX5" fmla="*/ 129311 w 4133221"/>
              <a:gd name="connsiteY5" fmla="*/ 2861567 h 3548529"/>
              <a:gd name="connsiteX6" fmla="*/ 0 w 4133221"/>
              <a:gd name="connsiteY6" fmla="*/ 2719289 h 354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221" h="3548529">
                <a:moveTo>
                  <a:pt x="0" y="0"/>
                </a:moveTo>
                <a:lnTo>
                  <a:pt x="3798429" y="0"/>
                </a:lnTo>
                <a:lnTo>
                  <a:pt x="3850140" y="85119"/>
                </a:lnTo>
                <a:cubicBezTo>
                  <a:pt x="4030674" y="417451"/>
                  <a:pt x="4133221" y="798296"/>
                  <a:pt x="4133221" y="1203093"/>
                </a:cubicBezTo>
                <a:cubicBezTo>
                  <a:pt x="4133221" y="2498442"/>
                  <a:pt x="3083134" y="3548529"/>
                  <a:pt x="1787785" y="3548529"/>
                </a:cubicBezTo>
                <a:cubicBezTo>
                  <a:pt x="1140111" y="3548529"/>
                  <a:pt x="553752" y="3286007"/>
                  <a:pt x="129311" y="2861567"/>
                </a:cubicBezTo>
                <a:lnTo>
                  <a:pt x="0" y="271928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2141F1CC-6A53-4BCF-9127-AABB52E24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1" y="3842187"/>
            <a:ext cx="3321156" cy="3015812"/>
          </a:xfrm>
          <a:custGeom>
            <a:avLst/>
            <a:gdLst>
              <a:gd name="connsiteX0" fmla="*/ 1359768 w 3321156"/>
              <a:gd name="connsiteY0" fmla="*/ 0 h 3015812"/>
              <a:gd name="connsiteX1" fmla="*/ 3321156 w 3321156"/>
              <a:gd name="connsiteY1" fmla="*/ 1961388 h 3015812"/>
              <a:gd name="connsiteX2" fmla="*/ 3084427 w 3321156"/>
              <a:gd name="connsiteY2" fmla="*/ 2896302 h 3015812"/>
              <a:gd name="connsiteX3" fmla="*/ 3011823 w 3321156"/>
              <a:gd name="connsiteY3" fmla="*/ 3015812 h 3015812"/>
              <a:gd name="connsiteX4" fmla="*/ 0 w 3321156"/>
              <a:gd name="connsiteY4" fmla="*/ 3015812 h 3015812"/>
              <a:gd name="connsiteX5" fmla="*/ 0 w 3321156"/>
              <a:gd name="connsiteY5" fmla="*/ 549808 h 3015812"/>
              <a:gd name="connsiteX6" fmla="*/ 112143 w 3321156"/>
              <a:gd name="connsiteY6" fmla="*/ 447886 h 3015812"/>
              <a:gd name="connsiteX7" fmla="*/ 1359768 w 3321156"/>
              <a:gd name="connsiteY7" fmla="*/ 0 h 301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156" h="3015812">
                <a:moveTo>
                  <a:pt x="1359768" y="0"/>
                </a:moveTo>
                <a:cubicBezTo>
                  <a:pt x="2443013" y="0"/>
                  <a:pt x="3321156" y="878143"/>
                  <a:pt x="3321156" y="1961388"/>
                </a:cubicBezTo>
                <a:cubicBezTo>
                  <a:pt x="3321156" y="2299902"/>
                  <a:pt x="3235400" y="2618387"/>
                  <a:pt x="3084427" y="2896302"/>
                </a:cubicBezTo>
                <a:lnTo>
                  <a:pt x="3011823" y="3015812"/>
                </a:lnTo>
                <a:lnTo>
                  <a:pt x="0" y="3015812"/>
                </a:lnTo>
                <a:lnTo>
                  <a:pt x="0" y="549808"/>
                </a:lnTo>
                <a:lnTo>
                  <a:pt x="112143" y="447886"/>
                </a:lnTo>
                <a:cubicBezTo>
                  <a:pt x="451187" y="168082"/>
                  <a:pt x="885848" y="0"/>
                  <a:pt x="135976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Oval 74">
            <a:extLst>
              <a:ext uri="{FF2B5EF4-FFF2-40B4-BE49-F238E27FC236}">
                <a16:creationId xmlns:a16="http://schemas.microsoft.com/office/drawing/2014/main" id="{561B2B49-7142-4CA8-A929-4671548E6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4530" y="2496668"/>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52D3821F-70BB-4C81-AEDF-96FD812CA3F1}"/>
              </a:ext>
            </a:extLst>
          </p:cNvPr>
          <p:cNvPicPr>
            <a:picLocks noChangeAspect="1"/>
          </p:cNvPicPr>
          <p:nvPr/>
        </p:nvPicPr>
        <p:blipFill rotWithShape="1">
          <a:blip r:embed="rId3"/>
          <a:srcRect l="3407" r="10844"/>
          <a:stretch/>
        </p:blipFill>
        <p:spPr>
          <a:xfrm>
            <a:off x="3559122" y="2661260"/>
            <a:ext cx="2788920"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2050" name="Picture 2">
            <a:extLst>
              <a:ext uri="{FF2B5EF4-FFF2-40B4-BE49-F238E27FC236}">
                <a16:creationId xmlns:a16="http://schemas.microsoft.com/office/drawing/2014/main" id="{B3A9599C-C17D-4CE9-B6A8-390C0534DCB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110" r="1" b="3194"/>
          <a:stretch/>
        </p:blipFill>
        <p:spPr bwMode="auto">
          <a:xfrm>
            <a:off x="20" y="10"/>
            <a:ext cx="3967953" cy="3383270"/>
          </a:xfrm>
          <a:custGeom>
            <a:avLst/>
            <a:gdLst/>
            <a:ahLst/>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5"/>
          <a:srcRect t="2559" r="-2" b="-2"/>
          <a:stretch/>
        </p:blipFill>
        <p:spPr>
          <a:xfrm>
            <a:off x="4825" y="4007260"/>
            <a:ext cx="3155071" cy="2850749"/>
          </a:xfrm>
          <a:custGeom>
            <a:avLst/>
            <a:gdLst/>
            <a:ahLst/>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p:spPr>
      </p:pic>
      <p:sp>
        <p:nvSpPr>
          <p:cNvPr id="3" name="Subtitle 2"/>
          <p:cNvSpPr>
            <a:spLocks noGrp="1"/>
          </p:cNvSpPr>
          <p:nvPr>
            <p:ph type="subTitle" idx="1"/>
          </p:nvPr>
        </p:nvSpPr>
        <p:spPr>
          <a:xfrm>
            <a:off x="6940296" y="2871982"/>
            <a:ext cx="4668256" cy="3181684"/>
          </a:xfrm>
        </p:spPr>
        <p:txBody>
          <a:bodyPr vert="horz" lIns="91440" tIns="45720" rIns="91440" bIns="45720" rtlCol="0" anchor="t">
            <a:normAutofit lnSpcReduction="10000"/>
          </a:bodyPr>
          <a:lstStyle/>
          <a:p>
            <a:r>
              <a:rPr lang="en-US" sz="1700" b="1" dirty="0">
                <a:latin typeface="Calibri" panose="020F0502020204030204" pitchFamily="34" charset="0"/>
                <a:cs typeface="Calibri" panose="020F0502020204030204" pitchFamily="34" charset="0"/>
              </a:rPr>
              <a:t>KEY QUESTIONS:</a:t>
            </a:r>
          </a:p>
          <a:p>
            <a:endParaRPr lang="en-US" sz="1700" b="1" dirty="0">
              <a:latin typeface="Calibri" panose="020F0502020204030204" pitchFamily="34" charset="0"/>
              <a:cs typeface="Calibri" panose="020F0502020204030204" pitchFamily="34" charset="0"/>
            </a:endParaRPr>
          </a:p>
          <a:p>
            <a:pPr marL="342900" indent="-228600">
              <a:buFont typeface="Arial" panose="020B0604020202020204" pitchFamily="34" charset="0"/>
              <a:buChar char="•"/>
            </a:pPr>
            <a:r>
              <a:rPr lang="en-US" sz="1700" dirty="0">
                <a:latin typeface="Calibri" panose="020F0502020204030204" pitchFamily="34" charset="0"/>
                <a:cs typeface="Calibri" panose="020F0502020204030204" pitchFamily="34" charset="0"/>
              </a:rPr>
              <a:t>What does it mean to judge the Conquest as ‘complete’?</a:t>
            </a:r>
          </a:p>
          <a:p>
            <a:pPr marL="114300" indent="-228600">
              <a:buFont typeface="Arial" panose="020B0604020202020204" pitchFamily="34" charset="0"/>
              <a:buChar char="•"/>
            </a:pPr>
            <a:endParaRPr lang="en-US" sz="1700" dirty="0">
              <a:latin typeface="Calibri" panose="020F0502020204030204" pitchFamily="34" charset="0"/>
              <a:cs typeface="Calibri" panose="020F0502020204030204" pitchFamily="34" charset="0"/>
            </a:endParaRPr>
          </a:p>
          <a:p>
            <a:pPr marL="342900" indent="-228600">
              <a:buFont typeface="Arial" panose="020B0604020202020204" pitchFamily="34" charset="0"/>
              <a:buChar char="•"/>
            </a:pPr>
            <a:r>
              <a:rPr lang="en-US" sz="1700" dirty="0">
                <a:latin typeface="Calibri" panose="020F0502020204030204" pitchFamily="34" charset="0"/>
                <a:cs typeface="Calibri" panose="020F0502020204030204" pitchFamily="34" charset="0"/>
              </a:rPr>
              <a:t>How could we tell when the Norman Conquest was complete?</a:t>
            </a:r>
          </a:p>
          <a:p>
            <a:pPr marL="114300" indent="-228600">
              <a:buFont typeface="Arial" panose="020B0604020202020204" pitchFamily="34" charset="0"/>
              <a:buChar char="•"/>
            </a:pPr>
            <a:endParaRPr lang="en-US" sz="1700" dirty="0">
              <a:latin typeface="Calibri" panose="020F0502020204030204" pitchFamily="34" charset="0"/>
              <a:cs typeface="Calibri" panose="020F0502020204030204" pitchFamily="34" charset="0"/>
            </a:endParaRPr>
          </a:p>
          <a:p>
            <a:pPr marL="342900" indent="-228600">
              <a:buFont typeface="Arial" panose="020B0604020202020204" pitchFamily="34" charset="0"/>
              <a:buChar char="•"/>
            </a:pPr>
            <a:r>
              <a:rPr lang="en-US" sz="1700" dirty="0">
                <a:latin typeface="Calibri" panose="020F0502020204030204" pitchFamily="34" charset="0"/>
                <a:cs typeface="Calibri" panose="020F0502020204030204" pitchFamily="34" charset="0"/>
              </a:rPr>
              <a:t>How and why did the experience of conquest vary so much in different places and at different times?</a:t>
            </a:r>
          </a:p>
        </p:txBody>
      </p:sp>
      <p:sp>
        <p:nvSpPr>
          <p:cNvPr id="4" name="TextBox 3">
            <a:extLst>
              <a:ext uri="{FF2B5EF4-FFF2-40B4-BE49-F238E27FC236}">
                <a16:creationId xmlns:a16="http://schemas.microsoft.com/office/drawing/2014/main" id="{16BE85BB-DAC4-4394-AA08-026AD2B93A49}"/>
              </a:ext>
            </a:extLst>
          </p:cNvPr>
          <p:cNvSpPr txBox="1"/>
          <p:nvPr/>
        </p:nvSpPr>
        <p:spPr>
          <a:xfrm>
            <a:off x="3559122" y="6215676"/>
            <a:ext cx="3066071" cy="400110"/>
          </a:xfrm>
          <a:prstGeom prst="rect">
            <a:avLst/>
          </a:prstGeom>
          <a:noFill/>
        </p:spPr>
        <p:txBody>
          <a:bodyPr wrap="square" rtlCol="0">
            <a:spAutoFit/>
          </a:bodyPr>
          <a:lstStyle/>
          <a:p>
            <a:pPr algn="ctr"/>
            <a:r>
              <a:rPr lang="en-GB" sz="1000" baseline="0" dirty="0">
                <a:latin typeface="Calibri" panose="020F0502020204030204" pitchFamily="34" charset="0"/>
                <a:cs typeface="Calibri" panose="020F0502020204030204" pitchFamily="34" charset="0"/>
              </a:rPr>
              <a:t>Images: William I coin, Edgar the </a:t>
            </a:r>
            <a:r>
              <a:rPr lang="en-GB" sz="1000" baseline="0" dirty="0" err="1">
                <a:latin typeface="Calibri" panose="020F0502020204030204" pitchFamily="34" charset="0"/>
                <a:cs typeface="Calibri" panose="020F0502020204030204" pitchFamily="34" charset="0"/>
              </a:rPr>
              <a:t>Aetheling</a:t>
            </a:r>
            <a:r>
              <a:rPr lang="en-GB" sz="1000" baseline="0" dirty="0">
                <a:latin typeface="Calibri" panose="020F0502020204030204" pitchFamily="34" charset="0"/>
                <a:cs typeface="Calibri" panose="020F0502020204030204" pitchFamily="34" charset="0"/>
              </a:rPr>
              <a:t> and Domesday extract, all Wikimedia Commons</a:t>
            </a:r>
            <a:endParaRPr lang="en-GB"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3829488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41198-9C1D-4EA1-8F57-E87FE4AB9FF4}"/>
              </a:ext>
            </a:extLst>
          </p:cNvPr>
          <p:cNvSpPr>
            <a:spLocks noGrp="1"/>
          </p:cNvSpPr>
          <p:nvPr>
            <p:ph type="title"/>
          </p:nvPr>
        </p:nvSpPr>
        <p:spPr>
          <a:ln w="19050">
            <a:solidFill>
              <a:srgbClr val="0070C0"/>
            </a:solidFill>
          </a:ln>
        </p:spPr>
        <p:txBody>
          <a:bodyPr>
            <a:normAutofit fontScale="90000"/>
          </a:bodyPr>
          <a:lstStyle/>
          <a:p>
            <a:pPr algn="ctr"/>
            <a:r>
              <a:rPr lang="en-GB" sz="3600" dirty="0">
                <a:latin typeface="Calibri" panose="020F0502020204030204" pitchFamily="34" charset="0"/>
                <a:cs typeface="Calibri" panose="020F0502020204030204" pitchFamily="34" charset="0"/>
              </a:rPr>
              <a:t>Do now: THE NORTH keyword bingo</a:t>
            </a:r>
            <a:br>
              <a:rPr lang="en-GB" sz="3600" dirty="0">
                <a:latin typeface="Calibri" panose="020F0502020204030204" pitchFamily="34" charset="0"/>
                <a:cs typeface="Calibri" panose="020F0502020204030204" pitchFamily="34" charset="0"/>
              </a:rPr>
            </a:br>
            <a:br>
              <a:rPr lang="en-GB" sz="3600" dirty="0">
                <a:latin typeface="Calibri" panose="020F0502020204030204" pitchFamily="34" charset="0"/>
                <a:cs typeface="Calibri" panose="020F0502020204030204" pitchFamily="34" charset="0"/>
              </a:rPr>
            </a:br>
            <a:r>
              <a:rPr lang="en-GB" sz="3600" i="1" dirty="0">
                <a:latin typeface="Calibri" panose="020F0502020204030204" pitchFamily="34" charset="0"/>
                <a:cs typeface="Calibri" panose="020F0502020204030204" pitchFamily="34" charset="0"/>
              </a:rPr>
              <a:t>CHOOSE FOUR</a:t>
            </a:r>
          </a:p>
        </p:txBody>
      </p:sp>
      <p:sp>
        <p:nvSpPr>
          <p:cNvPr id="3" name="Content Placeholder 2">
            <a:extLst>
              <a:ext uri="{FF2B5EF4-FFF2-40B4-BE49-F238E27FC236}">
                <a16:creationId xmlns:a16="http://schemas.microsoft.com/office/drawing/2014/main" id="{C01B7A95-013C-4559-B612-6B99F270D119}"/>
              </a:ext>
            </a:extLst>
          </p:cNvPr>
          <p:cNvSpPr>
            <a:spLocks noGrp="1"/>
          </p:cNvSpPr>
          <p:nvPr>
            <p:ph idx="1"/>
          </p:nvPr>
        </p:nvSpPr>
        <p:spPr>
          <a:xfrm>
            <a:off x="838200" y="2141537"/>
            <a:ext cx="10515600" cy="4351338"/>
          </a:xfrm>
        </p:spPr>
        <p:txBody>
          <a:bodyPr>
            <a:normAutofit fontScale="92500"/>
          </a:bodyPr>
          <a:lstStyle/>
          <a:p>
            <a:pPr marL="0" indent="0">
              <a:buNone/>
            </a:pPr>
            <a:r>
              <a:rPr lang="en-GB" dirty="0">
                <a:latin typeface="Calibri" panose="020F0502020204030204" pitchFamily="34" charset="0"/>
                <a:cs typeface="Calibri" panose="020F0502020204030204" pitchFamily="34" charset="0"/>
              </a:rPr>
              <a:t>Edwin and </a:t>
            </a:r>
            <a:r>
              <a:rPr lang="en-GB" dirty="0" err="1">
                <a:latin typeface="Calibri" panose="020F0502020204030204" pitchFamily="34" charset="0"/>
                <a:cs typeface="Calibri" panose="020F0502020204030204" pitchFamily="34" charset="0"/>
              </a:rPr>
              <a:t>Morcar</a:t>
            </a:r>
            <a:r>
              <a:rPr lang="en-GB" dirty="0">
                <a:latin typeface="Calibri" panose="020F0502020204030204" pitchFamily="34" charset="0"/>
                <a:cs typeface="Calibri" panose="020F0502020204030204" pitchFamily="34" charset="0"/>
              </a:rPr>
              <a:t>                          Harrying                                York Minster</a:t>
            </a:r>
          </a:p>
          <a:p>
            <a:pPr marL="0" indent="0">
              <a:buNone/>
            </a:pPr>
            <a:endParaRPr lang="en-GB" dirty="0">
              <a:latin typeface="Calibri" panose="020F0502020204030204" pitchFamily="34" charset="0"/>
              <a:cs typeface="Calibri" panose="020F0502020204030204" pitchFamily="34" charset="0"/>
            </a:endParaRPr>
          </a:p>
          <a:p>
            <a:pPr marL="0" indent="0">
              <a:buNone/>
            </a:pPr>
            <a:r>
              <a:rPr lang="en-GB" dirty="0">
                <a:latin typeface="Calibri" panose="020F0502020204030204" pitchFamily="34" charset="0"/>
                <a:cs typeface="Calibri" panose="020F0502020204030204" pitchFamily="34" charset="0"/>
              </a:rPr>
              <a:t>                              Robert Cumin                      Edgar the </a:t>
            </a:r>
            <a:r>
              <a:rPr lang="en-GB" dirty="0" err="1">
                <a:latin typeface="Calibri" panose="020F0502020204030204" pitchFamily="34" charset="0"/>
                <a:cs typeface="Calibri" panose="020F0502020204030204" pitchFamily="34" charset="0"/>
              </a:rPr>
              <a:t>Aetheling</a:t>
            </a:r>
            <a:r>
              <a:rPr lang="en-GB" dirty="0">
                <a:latin typeface="Calibri" panose="020F0502020204030204" pitchFamily="34" charset="0"/>
                <a:cs typeface="Calibri" panose="020F0502020204030204" pitchFamily="34" charset="0"/>
              </a:rPr>
              <a:t>      </a:t>
            </a:r>
          </a:p>
          <a:p>
            <a:pPr marL="0" indent="0">
              <a:buNone/>
            </a:pPr>
            <a:r>
              <a:rPr lang="en-GB" dirty="0">
                <a:latin typeface="Calibri" panose="020F0502020204030204" pitchFamily="34" charset="0"/>
                <a:cs typeface="Calibri" panose="020F0502020204030204" pitchFamily="34" charset="0"/>
              </a:rPr>
              <a:t>                     </a:t>
            </a:r>
          </a:p>
          <a:p>
            <a:pPr marL="0" indent="0">
              <a:buNone/>
            </a:pPr>
            <a:r>
              <a:rPr lang="en-GB" dirty="0" err="1">
                <a:latin typeface="Calibri" panose="020F0502020204030204" pitchFamily="34" charset="0"/>
                <a:cs typeface="Calibri" panose="020F0502020204030204" pitchFamily="34" charset="0"/>
              </a:rPr>
              <a:t>Eadric</a:t>
            </a:r>
            <a:r>
              <a:rPr lang="en-GB" dirty="0">
                <a:latin typeface="Calibri" panose="020F0502020204030204" pitchFamily="34" charset="0"/>
                <a:cs typeface="Calibri" panose="020F0502020204030204" pitchFamily="34" charset="0"/>
              </a:rPr>
              <a:t>                                             Bristol                                         Gold and silver</a:t>
            </a:r>
          </a:p>
          <a:p>
            <a:pPr marL="0" indent="0">
              <a:buNone/>
            </a:pPr>
            <a:endParaRPr lang="en-GB" dirty="0">
              <a:latin typeface="Calibri" panose="020F0502020204030204" pitchFamily="34" charset="0"/>
              <a:cs typeface="Calibri" panose="020F0502020204030204" pitchFamily="34" charset="0"/>
            </a:endParaRPr>
          </a:p>
          <a:p>
            <a:pPr marL="0" indent="0">
              <a:buNone/>
            </a:pPr>
            <a:r>
              <a:rPr lang="en-GB" dirty="0">
                <a:latin typeface="Calibri" panose="020F0502020204030204" pitchFamily="34" charset="0"/>
                <a:cs typeface="Calibri" panose="020F0502020204030204" pitchFamily="34" charset="0"/>
              </a:rPr>
              <a:t>                   The Humber                                100,000                             famine      </a:t>
            </a:r>
          </a:p>
          <a:p>
            <a:pPr marL="0" indent="0">
              <a:buNone/>
            </a:pPr>
            <a:r>
              <a:rPr lang="en-GB" dirty="0">
                <a:latin typeface="Calibri" panose="020F0502020204030204" pitchFamily="34" charset="0"/>
                <a:cs typeface="Calibri" panose="020F0502020204030204" pitchFamily="34" charset="0"/>
              </a:rPr>
              <a:t>1069                                            1067                                       1068                </a:t>
            </a:r>
          </a:p>
        </p:txBody>
      </p:sp>
    </p:spTree>
    <p:extLst>
      <p:ext uri="{BB962C8B-B14F-4D97-AF65-F5344CB8AC3E}">
        <p14:creationId xmlns:p14="http://schemas.microsoft.com/office/powerpoint/2010/main" val="1574104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38171" y="0"/>
            <a:ext cx="7953829" cy="65556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Have a look at this poster. It was published in 1959 by the Railway Executive Eastern Region, and was designed as an advertisement to use the train to visit places of interest in Britain.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457200" marR="0" lvl="0" indent="-45720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Who/where does it mention? Have you heard of either this individual or this place before (perhaps you have even been there)?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457200" marR="0" lvl="0" indent="-45720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How would you describe the atmosphere in this poster? What is the significance of the fact that it is being used to try to attract tourists to this area?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onstantia" panose="0203060205030603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onstantia" panose="02030602050306030303" pitchFamily="18" charset="0"/>
              <a:ea typeface="+mn-ea"/>
              <a:cs typeface="+mn-cs"/>
            </a:endParaRPr>
          </a:p>
        </p:txBody>
      </p:sp>
      <p:sp>
        <p:nvSpPr>
          <p:cNvPr id="2" name="TextBox 1">
            <a:extLst>
              <a:ext uri="{FF2B5EF4-FFF2-40B4-BE49-F238E27FC236}">
                <a16:creationId xmlns:a16="http://schemas.microsoft.com/office/drawing/2014/main" id="{82F4ABCC-35BF-5A5B-4410-F3930751B049}"/>
              </a:ext>
            </a:extLst>
          </p:cNvPr>
          <p:cNvSpPr txBox="1"/>
          <p:nvPr/>
        </p:nvSpPr>
        <p:spPr>
          <a:xfrm>
            <a:off x="384313" y="2464904"/>
            <a:ext cx="3853858" cy="1323439"/>
          </a:xfrm>
          <a:prstGeom prst="rect">
            <a:avLst/>
          </a:prstGeom>
          <a:noFill/>
        </p:spPr>
        <p:txBody>
          <a:bodyPr wrap="square" rtlCol="0">
            <a:spAutoFit/>
          </a:bodyPr>
          <a:lstStyle/>
          <a:p>
            <a:pPr algn="ctr"/>
            <a:r>
              <a:rPr lang="en-GB" sz="2000" b="0" i="0" dirty="0">
                <a:effectLst/>
                <a:latin typeface="Calibri" panose="020F0502020204030204" pitchFamily="34" charset="0"/>
                <a:cs typeface="Calibri" panose="020F0502020204030204" pitchFamily="34" charset="0"/>
                <a:hlinkClick r:id="rId3"/>
              </a:rPr>
              <a:t>Image: ‘Where Hereward the Wake made his last stand, Ely Cathedral, rises in majesty’, National Railway Museum</a:t>
            </a:r>
            <a:endParaRPr lang="en-GB"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68658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48229" y="246743"/>
            <a:ext cx="972457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The Ely Rebellion: Some context</a:t>
            </a:r>
          </a:p>
        </p:txBody>
      </p:sp>
      <p:pic>
        <p:nvPicPr>
          <p:cNvPr id="2050" name="Picture 2">
            <a:extLst>
              <a:ext uri="{FF2B5EF4-FFF2-40B4-BE49-F238E27FC236}">
                <a16:creationId xmlns:a16="http://schemas.microsoft.com/office/drawing/2014/main" id="{CAEC9416-BFDC-44B7-ADAC-1297587416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3752" y="2971799"/>
            <a:ext cx="4428248" cy="295216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17FD220-06E9-454B-951D-EF762CFA44FA}"/>
              </a:ext>
            </a:extLst>
          </p:cNvPr>
          <p:cNvSpPr txBox="1"/>
          <p:nvPr/>
        </p:nvSpPr>
        <p:spPr>
          <a:xfrm>
            <a:off x="2469811" y="6325980"/>
            <a:ext cx="7979917" cy="246221"/>
          </a:xfrm>
          <a:prstGeom prst="rect">
            <a:avLst/>
          </a:prstGeom>
          <a:noFill/>
        </p:spPr>
        <p:txBody>
          <a:bodyPr wrap="square" rtlCol="0">
            <a:spAutoFit/>
          </a:bodyPr>
          <a:lstStyle/>
          <a:p>
            <a:pPr algn="ctr"/>
            <a:r>
              <a:rPr lang="en-GB" sz="1000">
                <a:latin typeface="Calibri" panose="020F0502020204030204" pitchFamily="34" charset="0"/>
                <a:cs typeface="Calibri" panose="020F0502020204030204" pitchFamily="34" charset="0"/>
              </a:rPr>
              <a:t>Images: Drayton fenland, Wikimedia Commons; map of Britain, Pixabay; wooden causeway, Wikimedia Commons</a:t>
            </a:r>
            <a:endParaRPr lang="en-GB" sz="1000" dirty="0">
              <a:latin typeface="Calibri" panose="020F0502020204030204" pitchFamily="34" charset="0"/>
              <a:cs typeface="Calibri" panose="020F0502020204030204" pitchFamily="34" charset="0"/>
            </a:endParaRPr>
          </a:p>
        </p:txBody>
      </p:sp>
      <p:pic>
        <p:nvPicPr>
          <p:cNvPr id="2052" name="Picture 4">
            <a:extLst>
              <a:ext uri="{FF2B5EF4-FFF2-40B4-BE49-F238E27FC236}">
                <a16:creationId xmlns:a16="http://schemas.microsoft.com/office/drawing/2014/main" id="{51135624-3978-4EEF-9535-00376FAB18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243" y="2971800"/>
            <a:ext cx="4009148" cy="30068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ngland, Ireland, Northern Europe, Europe, Aerial View">
            <a:extLst>
              <a:ext uri="{FF2B5EF4-FFF2-40B4-BE49-F238E27FC236}">
                <a16:creationId xmlns:a16="http://schemas.microsoft.com/office/drawing/2014/main" id="{B77E6A99-5B8B-43DB-9282-620EE1D3D5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0776" y="1012594"/>
            <a:ext cx="2993231" cy="3918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9890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4F2E2428-58BA-458D-AA54-05502E63F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48215" cy="6857999"/>
          </a:xfrm>
          <a:custGeom>
            <a:avLst/>
            <a:gdLst>
              <a:gd name="connsiteX0" fmla="*/ 0 w 9024730"/>
              <a:gd name="connsiteY0" fmla="*/ 0 h 6857999"/>
              <a:gd name="connsiteX1" fmla="*/ 9024730 w 9024730"/>
              <a:gd name="connsiteY1" fmla="*/ 0 h 6857999"/>
              <a:gd name="connsiteX2" fmla="*/ 9024730 w 9024730"/>
              <a:gd name="connsiteY2" fmla="*/ 2 h 6857999"/>
              <a:gd name="connsiteX3" fmla="*/ 8447016 w 9024730"/>
              <a:gd name="connsiteY3" fmla="*/ 2 h 6857999"/>
              <a:gd name="connsiteX4" fmla="*/ 8441214 w 9024730"/>
              <a:gd name="connsiteY4" fmla="*/ 14562 h 6857999"/>
              <a:gd name="connsiteX5" fmla="*/ 8445389 w 9024730"/>
              <a:gd name="connsiteY5" fmla="*/ 59077 h 6857999"/>
              <a:gd name="connsiteX6" fmla="*/ 8437086 w 9024730"/>
              <a:gd name="connsiteY6" fmla="*/ 107668 h 6857999"/>
              <a:gd name="connsiteX7" fmla="*/ 8458599 w 9024730"/>
              <a:gd name="connsiteY7" fmla="*/ 246136 h 6857999"/>
              <a:gd name="connsiteX8" fmla="*/ 8433237 w 9024730"/>
              <a:gd name="connsiteY8" fmla="*/ 372908 h 6857999"/>
              <a:gd name="connsiteX9" fmla="*/ 8430194 w 9024730"/>
              <a:gd name="connsiteY9" fmla="*/ 450607 h 6857999"/>
              <a:gd name="connsiteX10" fmla="*/ 8443315 w 9024730"/>
              <a:gd name="connsiteY10" fmla="*/ 812800 h 6857999"/>
              <a:gd name="connsiteX11" fmla="*/ 8453042 w 9024730"/>
              <a:gd name="connsiteY11" fmla="*/ 912727 h 6857999"/>
              <a:gd name="connsiteX12" fmla="*/ 8451649 w 9024730"/>
              <a:gd name="connsiteY12" fmla="*/ 989950 h 6857999"/>
              <a:gd name="connsiteX13" fmla="*/ 8455592 w 9024730"/>
              <a:gd name="connsiteY13" fmla="*/ 1141745 h 6857999"/>
              <a:gd name="connsiteX14" fmla="*/ 8470203 w 9024730"/>
              <a:gd name="connsiteY14" fmla="*/ 1265454 h 6857999"/>
              <a:gd name="connsiteX15" fmla="*/ 8499638 w 9024730"/>
              <a:gd name="connsiteY15" fmla="*/ 1385480 h 6857999"/>
              <a:gd name="connsiteX16" fmla="*/ 8518660 w 9024730"/>
              <a:gd name="connsiteY16" fmla="*/ 1458060 h 6857999"/>
              <a:gd name="connsiteX17" fmla="*/ 8539125 w 9024730"/>
              <a:gd name="connsiteY17" fmla="*/ 1513175 h 6857999"/>
              <a:gd name="connsiteX18" fmla="*/ 8570281 w 9024730"/>
              <a:gd name="connsiteY18" fmla="*/ 1570809 h 6857999"/>
              <a:gd name="connsiteX19" fmla="*/ 8605212 w 9024730"/>
              <a:gd name="connsiteY19" fmla="*/ 1638391 h 6857999"/>
              <a:gd name="connsiteX20" fmla="*/ 8626457 w 9024730"/>
              <a:gd name="connsiteY20" fmla="*/ 1742490 h 6857999"/>
              <a:gd name="connsiteX21" fmla="*/ 8654861 w 9024730"/>
              <a:gd name="connsiteY21" fmla="*/ 1818229 h 6857999"/>
              <a:gd name="connsiteX22" fmla="*/ 8648005 w 9024730"/>
              <a:gd name="connsiteY22" fmla="*/ 1862723 h 6857999"/>
              <a:gd name="connsiteX23" fmla="*/ 8654469 w 9024730"/>
              <a:gd name="connsiteY23" fmla="*/ 1917476 h 6857999"/>
              <a:gd name="connsiteX24" fmla="*/ 8649702 w 9024730"/>
              <a:gd name="connsiteY24" fmla="*/ 1972204 h 6857999"/>
              <a:gd name="connsiteX25" fmla="*/ 8656357 w 9024730"/>
              <a:gd name="connsiteY25" fmla="*/ 2054291 h 6857999"/>
              <a:gd name="connsiteX26" fmla="*/ 8648660 w 9024730"/>
              <a:gd name="connsiteY26" fmla="*/ 2227417 h 6857999"/>
              <a:gd name="connsiteX27" fmla="*/ 8607609 w 9024730"/>
              <a:gd name="connsiteY27" fmla="*/ 2510933 h 6857999"/>
              <a:gd name="connsiteX28" fmla="*/ 8608432 w 9024730"/>
              <a:gd name="connsiteY28" fmla="*/ 2741866 h 6857999"/>
              <a:gd name="connsiteX29" fmla="*/ 8619112 w 9024730"/>
              <a:gd name="connsiteY29" fmla="*/ 2864935 h 6857999"/>
              <a:gd name="connsiteX30" fmla="*/ 8627742 w 9024730"/>
              <a:gd name="connsiteY30" fmla="*/ 2950807 h 6857999"/>
              <a:gd name="connsiteX31" fmla="*/ 8611822 w 9024730"/>
              <a:gd name="connsiteY31" fmla="*/ 2978246 h 6857999"/>
              <a:gd name="connsiteX32" fmla="*/ 8608239 w 9024730"/>
              <a:gd name="connsiteY32" fmla="*/ 2995916 h 6857999"/>
              <a:gd name="connsiteX33" fmla="*/ 8598647 w 9024730"/>
              <a:gd name="connsiteY33" fmla="*/ 2998648 h 6857999"/>
              <a:gd name="connsiteX34" fmla="*/ 8587108 w 9024730"/>
              <a:gd name="connsiteY34" fmla="*/ 3023630 h 6857999"/>
              <a:gd name="connsiteX35" fmla="*/ 8577885 w 9024730"/>
              <a:gd name="connsiteY35" fmla="*/ 3096975 h 6857999"/>
              <a:gd name="connsiteX36" fmla="*/ 8557492 w 9024730"/>
              <a:gd name="connsiteY36" fmla="*/ 3216657 h 6857999"/>
              <a:gd name="connsiteX37" fmla="*/ 8560894 w 9024730"/>
              <a:gd name="connsiteY37" fmla="*/ 3310980 h 6857999"/>
              <a:gd name="connsiteX38" fmla="*/ 8547852 w 9024730"/>
              <a:gd name="connsiteY38" fmla="*/ 3344725 h 6857999"/>
              <a:gd name="connsiteX39" fmla="*/ 8535427 w 9024730"/>
              <a:gd name="connsiteY39" fmla="*/ 3393250 h 6857999"/>
              <a:gd name="connsiteX40" fmla="*/ 8520092 w 9024730"/>
              <a:gd name="connsiteY40" fmla="*/ 3514536 h 6857999"/>
              <a:gd name="connsiteX41" fmla="*/ 8497231 w 9024730"/>
              <a:gd name="connsiteY41" fmla="*/ 3686149 h 6857999"/>
              <a:gd name="connsiteX42" fmla="*/ 8489799 w 9024730"/>
              <a:gd name="connsiteY42" fmla="*/ 3692208 h 6857999"/>
              <a:gd name="connsiteX43" fmla="*/ 8475804 w 9024730"/>
              <a:gd name="connsiteY43" fmla="*/ 3776022 h 6857999"/>
              <a:gd name="connsiteX44" fmla="*/ 8471279 w 9024730"/>
              <a:gd name="connsiteY44" fmla="*/ 3977138 h 6857999"/>
              <a:gd name="connsiteX45" fmla="*/ 8408913 w 9024730"/>
              <a:gd name="connsiteY45" fmla="*/ 4222149 h 6857999"/>
              <a:gd name="connsiteX46" fmla="*/ 8402112 w 9024730"/>
              <a:gd name="connsiteY46" fmla="*/ 4364683 h 6857999"/>
              <a:gd name="connsiteX47" fmla="*/ 8393355 w 9024730"/>
              <a:gd name="connsiteY47" fmla="*/ 4462471 h 6857999"/>
              <a:gd name="connsiteX48" fmla="*/ 8376166 w 9024730"/>
              <a:gd name="connsiteY48" fmla="*/ 4574052 h 6857999"/>
              <a:gd name="connsiteX49" fmla="*/ 8341678 w 9024730"/>
              <a:gd name="connsiteY49" fmla="*/ 4667756 h 6857999"/>
              <a:gd name="connsiteX50" fmla="*/ 8273661 w 9024730"/>
              <a:gd name="connsiteY50" fmla="*/ 4799019 h 6857999"/>
              <a:gd name="connsiteX51" fmla="*/ 8256132 w 9024730"/>
              <a:gd name="connsiteY51" fmla="*/ 4849614 h 6857999"/>
              <a:gd name="connsiteX52" fmla="*/ 8226804 w 9024730"/>
              <a:gd name="connsiteY52" fmla="*/ 4919971 h 6857999"/>
              <a:gd name="connsiteX53" fmla="*/ 8171825 w 9024730"/>
              <a:gd name="connsiteY53" fmla="*/ 5010766 h 6857999"/>
              <a:gd name="connsiteX54" fmla="*/ 8143172 w 9024730"/>
              <a:gd name="connsiteY54" fmla="*/ 5088190 h 6857999"/>
              <a:gd name="connsiteX55" fmla="*/ 8126363 w 9024730"/>
              <a:gd name="connsiteY55" fmla="*/ 5143922 h 6857999"/>
              <a:gd name="connsiteX56" fmla="*/ 8103782 w 9024730"/>
              <a:gd name="connsiteY56" fmla="*/ 5284346 h 6857999"/>
              <a:gd name="connsiteX57" fmla="*/ 8084361 w 9024730"/>
              <a:gd name="connsiteY57" fmla="*/ 5390948 h 6857999"/>
              <a:gd name="connsiteX58" fmla="*/ 8062552 w 9024730"/>
              <a:gd name="connsiteY58" fmla="*/ 5470854 h 6857999"/>
              <a:gd name="connsiteX59" fmla="*/ 8057342 w 9024730"/>
              <a:gd name="connsiteY59" fmla="*/ 5529643 h 6857999"/>
              <a:gd name="connsiteX60" fmla="*/ 8044923 w 9024730"/>
              <a:gd name="connsiteY60" fmla="*/ 5597292 h 6857999"/>
              <a:gd name="connsiteX61" fmla="*/ 8035233 w 9024730"/>
              <a:gd name="connsiteY61" fmla="*/ 5608899 h 6857999"/>
              <a:gd name="connsiteX62" fmla="*/ 8018178 w 9024730"/>
              <a:gd name="connsiteY62" fmla="*/ 5684911 h 6857999"/>
              <a:gd name="connsiteX63" fmla="*/ 8018018 w 9024730"/>
              <a:gd name="connsiteY63" fmla="*/ 5755776 h 6857999"/>
              <a:gd name="connsiteX64" fmla="*/ 8008640 w 9024730"/>
              <a:gd name="connsiteY64" fmla="*/ 5889599 h 6857999"/>
              <a:gd name="connsiteX65" fmla="*/ 8013542 w 9024730"/>
              <a:gd name="connsiteY65" fmla="*/ 5989744 h 6857999"/>
              <a:gd name="connsiteX66" fmla="*/ 7980757 w 9024730"/>
              <a:gd name="connsiteY66" fmla="*/ 6084926 h 6857999"/>
              <a:gd name="connsiteX67" fmla="*/ 7975907 w 9024730"/>
              <a:gd name="connsiteY67" fmla="*/ 6346549 h 6857999"/>
              <a:gd name="connsiteX68" fmla="*/ 7974221 w 9024730"/>
              <a:gd name="connsiteY68" fmla="*/ 6527527 h 6857999"/>
              <a:gd name="connsiteX69" fmla="*/ 7979135 w 9024730"/>
              <a:gd name="connsiteY69" fmla="*/ 6627129 h 6857999"/>
              <a:gd name="connsiteX70" fmla="*/ 7979404 w 9024730"/>
              <a:gd name="connsiteY70" fmla="*/ 6694819 h 6857999"/>
              <a:gd name="connsiteX71" fmla="*/ 8009526 w 9024730"/>
              <a:gd name="connsiteY71" fmla="*/ 6765445 h 6857999"/>
              <a:gd name="connsiteX72" fmla="*/ 8018211 w 9024730"/>
              <a:gd name="connsiteY72" fmla="*/ 6844697 h 6857999"/>
              <a:gd name="connsiteX73" fmla="*/ 8019608 w 9024730"/>
              <a:gd name="connsiteY73" fmla="*/ 6857999 h 6857999"/>
              <a:gd name="connsiteX74" fmla="*/ 0 w 9024730"/>
              <a:gd name="connsiteY7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024730" h="6857999">
                <a:moveTo>
                  <a:pt x="0" y="0"/>
                </a:moveTo>
                <a:lnTo>
                  <a:pt x="9024730" y="0"/>
                </a:lnTo>
                <a:lnTo>
                  <a:pt x="9024730" y="2"/>
                </a:lnTo>
                <a:lnTo>
                  <a:pt x="8447016" y="2"/>
                </a:lnTo>
                <a:lnTo>
                  <a:pt x="8441214" y="14562"/>
                </a:lnTo>
                <a:lnTo>
                  <a:pt x="8445389" y="59077"/>
                </a:lnTo>
                <a:cubicBezTo>
                  <a:pt x="8445971" y="76949"/>
                  <a:pt x="8436504" y="89796"/>
                  <a:pt x="8437086" y="107668"/>
                </a:cubicBezTo>
                <a:cubicBezTo>
                  <a:pt x="8417947" y="138162"/>
                  <a:pt x="8459241" y="201929"/>
                  <a:pt x="8458599" y="246136"/>
                </a:cubicBezTo>
                <a:cubicBezTo>
                  <a:pt x="8457958" y="290343"/>
                  <a:pt x="8471649" y="364179"/>
                  <a:pt x="8433237" y="372908"/>
                </a:cubicBezTo>
                <a:cubicBezTo>
                  <a:pt x="8426916" y="431308"/>
                  <a:pt x="8438389" y="357606"/>
                  <a:pt x="8430194" y="450607"/>
                </a:cubicBezTo>
                <a:cubicBezTo>
                  <a:pt x="8466727" y="551950"/>
                  <a:pt x="8430182" y="787036"/>
                  <a:pt x="8443315" y="812800"/>
                </a:cubicBezTo>
                <a:cubicBezTo>
                  <a:pt x="8478999" y="860799"/>
                  <a:pt x="8435788" y="854953"/>
                  <a:pt x="8453042" y="912727"/>
                </a:cubicBezTo>
                <a:cubicBezTo>
                  <a:pt x="8462900" y="945986"/>
                  <a:pt x="8451223" y="951781"/>
                  <a:pt x="8451649" y="989950"/>
                </a:cubicBezTo>
                <a:cubicBezTo>
                  <a:pt x="8452074" y="1028120"/>
                  <a:pt x="8452500" y="1095828"/>
                  <a:pt x="8455592" y="1141745"/>
                </a:cubicBezTo>
                <a:cubicBezTo>
                  <a:pt x="8458684" y="1187662"/>
                  <a:pt x="8470047" y="1234783"/>
                  <a:pt x="8470203" y="1265454"/>
                </a:cubicBezTo>
                <a:cubicBezTo>
                  <a:pt x="8458947" y="1304052"/>
                  <a:pt x="8496012" y="1370755"/>
                  <a:pt x="8499638" y="1385480"/>
                </a:cubicBezTo>
                <a:cubicBezTo>
                  <a:pt x="8514485" y="1422714"/>
                  <a:pt x="8525070" y="1428103"/>
                  <a:pt x="8518660" y="1458060"/>
                </a:cubicBezTo>
                <a:cubicBezTo>
                  <a:pt x="8518783" y="1468057"/>
                  <a:pt x="8539003" y="1503177"/>
                  <a:pt x="8539125" y="1513175"/>
                </a:cubicBezTo>
                <a:lnTo>
                  <a:pt x="8570281" y="1570809"/>
                </a:lnTo>
                <a:cubicBezTo>
                  <a:pt x="8597636" y="1617136"/>
                  <a:pt x="8594573" y="1601443"/>
                  <a:pt x="8605212" y="1638391"/>
                </a:cubicBezTo>
                <a:cubicBezTo>
                  <a:pt x="8629645" y="1719640"/>
                  <a:pt x="8613884" y="1715203"/>
                  <a:pt x="8626457" y="1742490"/>
                </a:cubicBezTo>
                <a:lnTo>
                  <a:pt x="8654861" y="1818229"/>
                </a:lnTo>
                <a:cubicBezTo>
                  <a:pt x="8657202" y="1824059"/>
                  <a:pt x="8651899" y="1851211"/>
                  <a:pt x="8648005" y="1862723"/>
                </a:cubicBezTo>
                <a:lnTo>
                  <a:pt x="8654469" y="1917476"/>
                </a:lnTo>
                <a:lnTo>
                  <a:pt x="8649702" y="1972204"/>
                </a:lnTo>
                <a:cubicBezTo>
                  <a:pt x="8652251" y="1979569"/>
                  <a:pt x="8651461" y="2048203"/>
                  <a:pt x="8656357" y="2054291"/>
                </a:cubicBezTo>
                <a:cubicBezTo>
                  <a:pt x="8672645" y="2141657"/>
                  <a:pt x="8632397" y="2189849"/>
                  <a:pt x="8648660" y="2227417"/>
                </a:cubicBezTo>
                <a:cubicBezTo>
                  <a:pt x="8639941" y="2317591"/>
                  <a:pt x="8613796" y="2407644"/>
                  <a:pt x="8607609" y="2510933"/>
                </a:cubicBezTo>
                <a:cubicBezTo>
                  <a:pt x="8633490" y="2597916"/>
                  <a:pt x="8602674" y="2649734"/>
                  <a:pt x="8608432" y="2741866"/>
                </a:cubicBezTo>
                <a:cubicBezTo>
                  <a:pt x="8630300" y="2779815"/>
                  <a:pt x="8631929" y="2817058"/>
                  <a:pt x="8619112" y="2864935"/>
                </a:cubicBezTo>
                <a:cubicBezTo>
                  <a:pt x="8655820" y="2860552"/>
                  <a:pt x="8588374" y="2937673"/>
                  <a:pt x="8627742" y="2950807"/>
                </a:cubicBezTo>
                <a:lnTo>
                  <a:pt x="8611822" y="2978246"/>
                </a:lnTo>
                <a:lnTo>
                  <a:pt x="8608239" y="2995916"/>
                </a:lnTo>
                <a:lnTo>
                  <a:pt x="8598647" y="2998648"/>
                </a:lnTo>
                <a:lnTo>
                  <a:pt x="8587108" y="3023630"/>
                </a:lnTo>
                <a:cubicBezTo>
                  <a:pt x="8584111" y="3033333"/>
                  <a:pt x="8577413" y="3084375"/>
                  <a:pt x="8577885" y="3096975"/>
                </a:cubicBezTo>
                <a:cubicBezTo>
                  <a:pt x="8594321" y="3142205"/>
                  <a:pt x="8535131" y="3160433"/>
                  <a:pt x="8557492" y="3216657"/>
                </a:cubicBezTo>
                <a:cubicBezTo>
                  <a:pt x="8562518" y="3237178"/>
                  <a:pt x="8573573" y="3299737"/>
                  <a:pt x="8560894" y="3310980"/>
                </a:cubicBezTo>
                <a:cubicBezTo>
                  <a:pt x="8557601" y="3323902"/>
                  <a:pt x="8561083" y="3339340"/>
                  <a:pt x="8547852" y="3344725"/>
                </a:cubicBezTo>
                <a:cubicBezTo>
                  <a:pt x="8531788" y="3353908"/>
                  <a:pt x="8553430" y="3400659"/>
                  <a:pt x="8535427" y="3393250"/>
                </a:cubicBezTo>
                <a:cubicBezTo>
                  <a:pt x="8550195" y="3426421"/>
                  <a:pt x="8529553" y="3487753"/>
                  <a:pt x="8520092" y="3514536"/>
                </a:cubicBezTo>
                <a:cubicBezTo>
                  <a:pt x="8513726" y="3563353"/>
                  <a:pt x="8500070" y="3650327"/>
                  <a:pt x="8497231" y="3686149"/>
                </a:cubicBezTo>
                <a:cubicBezTo>
                  <a:pt x="8494574" y="3687657"/>
                  <a:pt x="8493370" y="3677229"/>
                  <a:pt x="8489799" y="3692208"/>
                </a:cubicBezTo>
                <a:cubicBezTo>
                  <a:pt x="8486228" y="3707187"/>
                  <a:pt x="8465938" y="3757479"/>
                  <a:pt x="8475804" y="3776022"/>
                </a:cubicBezTo>
                <a:cubicBezTo>
                  <a:pt x="8441061" y="3875691"/>
                  <a:pt x="8487451" y="3939839"/>
                  <a:pt x="8471279" y="3977138"/>
                </a:cubicBezTo>
                <a:cubicBezTo>
                  <a:pt x="8465599" y="4067300"/>
                  <a:pt x="8419685" y="4164564"/>
                  <a:pt x="8408913" y="4222149"/>
                </a:cubicBezTo>
                <a:cubicBezTo>
                  <a:pt x="8403583" y="4287917"/>
                  <a:pt x="8398240" y="4339232"/>
                  <a:pt x="8402112" y="4364683"/>
                </a:cubicBezTo>
                <a:lnTo>
                  <a:pt x="8393355" y="4462471"/>
                </a:lnTo>
                <a:cubicBezTo>
                  <a:pt x="8396004" y="4503329"/>
                  <a:pt x="8376320" y="4548111"/>
                  <a:pt x="8376166" y="4574052"/>
                </a:cubicBezTo>
                <a:cubicBezTo>
                  <a:pt x="8369380" y="4670665"/>
                  <a:pt x="8352302" y="4649921"/>
                  <a:pt x="8341678" y="4667756"/>
                </a:cubicBezTo>
                <a:cubicBezTo>
                  <a:pt x="8320864" y="4705850"/>
                  <a:pt x="8290794" y="4758928"/>
                  <a:pt x="8273661" y="4799019"/>
                </a:cubicBezTo>
                <a:cubicBezTo>
                  <a:pt x="8254323" y="4834076"/>
                  <a:pt x="8262378" y="4811645"/>
                  <a:pt x="8256132" y="4849614"/>
                </a:cubicBezTo>
                <a:cubicBezTo>
                  <a:pt x="8239320" y="4853334"/>
                  <a:pt x="8207060" y="4883089"/>
                  <a:pt x="8226804" y="4919971"/>
                </a:cubicBezTo>
                <a:lnTo>
                  <a:pt x="8171825" y="5010766"/>
                </a:lnTo>
                <a:cubicBezTo>
                  <a:pt x="8150097" y="4983259"/>
                  <a:pt x="8165842" y="5107656"/>
                  <a:pt x="8143172" y="5088190"/>
                </a:cubicBezTo>
                <a:cubicBezTo>
                  <a:pt x="8128060" y="5102008"/>
                  <a:pt x="8138350" y="5118851"/>
                  <a:pt x="8126363" y="5143922"/>
                </a:cubicBezTo>
                <a:cubicBezTo>
                  <a:pt x="8116335" y="5192745"/>
                  <a:pt x="8111851" y="5226225"/>
                  <a:pt x="8103782" y="5284346"/>
                </a:cubicBezTo>
                <a:cubicBezTo>
                  <a:pt x="8101016" y="5338386"/>
                  <a:pt x="8095811" y="5337325"/>
                  <a:pt x="8084361" y="5390948"/>
                </a:cubicBezTo>
                <a:cubicBezTo>
                  <a:pt x="8082912" y="5429655"/>
                  <a:pt x="8063705" y="5449508"/>
                  <a:pt x="8062552" y="5470854"/>
                </a:cubicBezTo>
                <a:cubicBezTo>
                  <a:pt x="8086776" y="5526328"/>
                  <a:pt x="8037513" y="5496377"/>
                  <a:pt x="8057342" y="5529643"/>
                </a:cubicBezTo>
                <a:cubicBezTo>
                  <a:pt x="8050653" y="5550879"/>
                  <a:pt x="8055939" y="5587444"/>
                  <a:pt x="8044923" y="5597292"/>
                </a:cubicBezTo>
                <a:lnTo>
                  <a:pt x="8035233" y="5608899"/>
                </a:lnTo>
                <a:cubicBezTo>
                  <a:pt x="8030775" y="5623501"/>
                  <a:pt x="8021047" y="5660431"/>
                  <a:pt x="8018178" y="5684911"/>
                </a:cubicBezTo>
                <a:cubicBezTo>
                  <a:pt x="8005590" y="5692608"/>
                  <a:pt x="8011744" y="5734344"/>
                  <a:pt x="8018018" y="5755776"/>
                </a:cubicBezTo>
                <a:cubicBezTo>
                  <a:pt x="8019409" y="5792777"/>
                  <a:pt x="7989082" y="5848613"/>
                  <a:pt x="8008640" y="5889599"/>
                </a:cubicBezTo>
                <a:cubicBezTo>
                  <a:pt x="8011480" y="5932097"/>
                  <a:pt x="8009486" y="5940901"/>
                  <a:pt x="8013542" y="5989744"/>
                </a:cubicBezTo>
                <a:cubicBezTo>
                  <a:pt x="8022089" y="6020787"/>
                  <a:pt x="7982918" y="6024963"/>
                  <a:pt x="7980757" y="6084926"/>
                </a:cubicBezTo>
                <a:cubicBezTo>
                  <a:pt x="7974117" y="6134231"/>
                  <a:pt x="7999371" y="6240432"/>
                  <a:pt x="7975907" y="6346549"/>
                </a:cubicBezTo>
                <a:cubicBezTo>
                  <a:pt x="7987225" y="6409741"/>
                  <a:pt x="7980509" y="6468689"/>
                  <a:pt x="7974221" y="6527527"/>
                </a:cubicBezTo>
                <a:cubicBezTo>
                  <a:pt x="7955361" y="6585667"/>
                  <a:pt x="7987786" y="6579284"/>
                  <a:pt x="7979135" y="6627129"/>
                </a:cubicBezTo>
                <a:cubicBezTo>
                  <a:pt x="7983057" y="6635153"/>
                  <a:pt x="7984986" y="6697665"/>
                  <a:pt x="7979404" y="6694819"/>
                </a:cubicBezTo>
                <a:cubicBezTo>
                  <a:pt x="7981755" y="6716947"/>
                  <a:pt x="8003903" y="6732844"/>
                  <a:pt x="8009526" y="6765445"/>
                </a:cubicBezTo>
                <a:cubicBezTo>
                  <a:pt x="8011113" y="6776325"/>
                  <a:pt x="8014662" y="6810511"/>
                  <a:pt x="8018211" y="6844697"/>
                </a:cubicBezTo>
                <a:lnTo>
                  <a:pt x="8019608" y="6857999"/>
                </a:lnTo>
                <a:lnTo>
                  <a:pt x="0" y="685799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1137034" y="609600"/>
            <a:ext cx="6881026" cy="1322887"/>
          </a:xfrm>
        </p:spPr>
        <p:txBody>
          <a:bodyPr>
            <a:normAutofit/>
          </a:bodyPr>
          <a:lstStyle/>
          <a:p>
            <a:pPr algn="ctr"/>
            <a:r>
              <a:rPr lang="en-GB" sz="2800" dirty="0">
                <a:latin typeface="Calibri" panose="020F0502020204030204" pitchFamily="34" charset="0"/>
                <a:cs typeface="Calibri" panose="020F0502020204030204" pitchFamily="34" charset="0"/>
              </a:rPr>
              <a:t>Finding evidence for our enquiry: </a:t>
            </a:r>
            <a:r>
              <a:rPr lang="en-GB" sz="2800" i="1" dirty="0">
                <a:latin typeface="Calibri" panose="020F0502020204030204" pitchFamily="34" charset="0"/>
                <a:cs typeface="Calibri" panose="020F0502020204030204" pitchFamily="34" charset="0"/>
              </a:rPr>
              <a:t>When did the Normans complete their conquest?</a:t>
            </a:r>
            <a:endParaRPr lang="en-GB" sz="28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137034" y="2194102"/>
            <a:ext cx="6573951" cy="3908585"/>
          </a:xfrm>
        </p:spPr>
        <p:txBody>
          <a:bodyPr>
            <a:normAutofit/>
          </a:bodyPr>
          <a:lstStyle/>
          <a:p>
            <a:pPr marL="0" indent="0" algn="ctr">
              <a:buNone/>
            </a:pPr>
            <a:r>
              <a:rPr lang="en-GB" sz="2000" b="1" dirty="0">
                <a:latin typeface="Calibri" panose="020F0502020204030204" pitchFamily="34" charset="0"/>
                <a:cs typeface="Calibri" panose="020F0502020204030204" pitchFamily="34" charset="0"/>
              </a:rPr>
              <a:t>The sources…</a:t>
            </a:r>
          </a:p>
          <a:p>
            <a:pPr marL="0" indent="0" algn="ctr">
              <a:buNone/>
            </a:pPr>
            <a:endParaRPr lang="en-GB" sz="2000" b="1" dirty="0">
              <a:latin typeface="Calibri" panose="020F0502020204030204" pitchFamily="34" charset="0"/>
              <a:cs typeface="Calibri" panose="020F0502020204030204" pitchFamily="34" charset="0"/>
            </a:endParaRPr>
          </a:p>
          <a:p>
            <a:pPr marL="457200" indent="-457200" algn="ctr">
              <a:buAutoNum type="alphaLcParenR"/>
            </a:pPr>
            <a:r>
              <a:rPr lang="en-GB" sz="2000" dirty="0">
                <a:latin typeface="Calibri" panose="020F0502020204030204" pitchFamily="34" charset="0"/>
                <a:cs typeface="Calibri" panose="020F0502020204030204" pitchFamily="34" charset="0"/>
              </a:rPr>
              <a:t>The</a:t>
            </a:r>
            <a:r>
              <a:rPr lang="en-GB" sz="2000" i="1" dirty="0">
                <a:latin typeface="Calibri" panose="020F0502020204030204" pitchFamily="34" charset="0"/>
                <a:cs typeface="Calibri" panose="020F0502020204030204" pitchFamily="34" charset="0"/>
              </a:rPr>
              <a:t> Anglo-Saxon Chronicle</a:t>
            </a:r>
            <a:r>
              <a:rPr lang="en-GB" sz="2000" dirty="0">
                <a:latin typeface="Calibri" panose="020F0502020204030204" pitchFamily="34" charset="0"/>
                <a:cs typeface="Calibri" panose="020F0502020204030204" pitchFamily="34" charset="0"/>
              </a:rPr>
              <a:t>, Worcester manuscript (D)</a:t>
            </a:r>
          </a:p>
          <a:p>
            <a:pPr marL="457200" indent="-457200" algn="ctr">
              <a:buAutoNum type="alphaLcParenR"/>
            </a:pPr>
            <a:r>
              <a:rPr lang="en-GB" sz="2000" dirty="0" err="1">
                <a:latin typeface="Calibri" panose="020F0502020204030204" pitchFamily="34" charset="0"/>
                <a:cs typeface="Calibri" panose="020F0502020204030204" pitchFamily="34" charset="0"/>
              </a:rPr>
              <a:t>Geffrei</a:t>
            </a:r>
            <a:r>
              <a:rPr lang="en-GB" sz="2000" dirty="0">
                <a:latin typeface="Calibri" panose="020F0502020204030204" pitchFamily="34" charset="0"/>
                <a:cs typeface="Calibri" panose="020F0502020204030204" pitchFamily="34" charset="0"/>
              </a:rPr>
              <a:t> </a:t>
            </a:r>
            <a:r>
              <a:rPr lang="en-GB" sz="2000" dirty="0" err="1">
                <a:latin typeface="Calibri" panose="020F0502020204030204" pitchFamily="34" charset="0"/>
                <a:cs typeface="Calibri" panose="020F0502020204030204" pitchFamily="34" charset="0"/>
              </a:rPr>
              <a:t>Gaimar’s</a:t>
            </a:r>
            <a:r>
              <a:rPr lang="en-GB" sz="2000" dirty="0">
                <a:latin typeface="Calibri" panose="020F0502020204030204" pitchFamily="34" charset="0"/>
                <a:cs typeface="Calibri" panose="020F0502020204030204" pitchFamily="34" charset="0"/>
              </a:rPr>
              <a:t> </a:t>
            </a:r>
            <a:r>
              <a:rPr lang="en-GB" sz="2000" i="1" dirty="0">
                <a:latin typeface="Calibri" panose="020F0502020204030204" pitchFamily="34" charset="0"/>
                <a:cs typeface="Calibri" panose="020F0502020204030204" pitchFamily="34" charset="0"/>
              </a:rPr>
              <a:t>History of the English Peoples </a:t>
            </a:r>
            <a:r>
              <a:rPr lang="en-GB" sz="2000" dirty="0">
                <a:latin typeface="Calibri" panose="020F0502020204030204" pitchFamily="34" charset="0"/>
                <a:cs typeface="Calibri" panose="020F0502020204030204" pitchFamily="34" charset="0"/>
              </a:rPr>
              <a:t>(part 1 and part 2)</a:t>
            </a:r>
          </a:p>
          <a:p>
            <a:pPr marL="0" indent="0" algn="ctr">
              <a:buNone/>
            </a:pPr>
            <a:endParaRPr lang="en-GB" sz="2000" dirty="0">
              <a:latin typeface="Calibri" panose="020F0502020204030204" pitchFamily="34" charset="0"/>
              <a:cs typeface="Calibri" panose="020F0502020204030204" pitchFamily="34" charset="0"/>
            </a:endParaRPr>
          </a:p>
          <a:p>
            <a:pPr marL="0" indent="0" algn="ctr">
              <a:buNone/>
            </a:pPr>
            <a:r>
              <a:rPr lang="en-GB" sz="2000" b="1" dirty="0">
                <a:latin typeface="Calibri" panose="020F0502020204030204" pitchFamily="34" charset="0"/>
                <a:cs typeface="Calibri" panose="020F0502020204030204" pitchFamily="34" charset="0"/>
              </a:rPr>
              <a:t>Read the sources and respond to the prompts to complete the first stage of your worksheet.</a:t>
            </a:r>
          </a:p>
        </p:txBody>
      </p:sp>
      <p:pic>
        <p:nvPicPr>
          <p:cNvPr id="1028" name="Picture 4">
            <a:extLst>
              <a:ext uri="{FF2B5EF4-FFF2-40B4-BE49-F238E27FC236}">
                <a16:creationId xmlns:a16="http://schemas.microsoft.com/office/drawing/2014/main" id="{2F0ECF3E-5B6F-4293-8B84-4BFE981FF74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31531" y="785814"/>
            <a:ext cx="3760469" cy="470058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4CAFA4B-8F68-4367-9505-2857DCB2749F}"/>
              </a:ext>
            </a:extLst>
          </p:cNvPr>
          <p:cNvSpPr txBox="1"/>
          <p:nvPr/>
        </p:nvSpPr>
        <p:spPr>
          <a:xfrm>
            <a:off x="8431531" y="5622131"/>
            <a:ext cx="3662838" cy="253916"/>
          </a:xfrm>
          <a:prstGeom prst="rect">
            <a:avLst/>
          </a:prstGeom>
          <a:noFill/>
        </p:spPr>
        <p:txBody>
          <a:bodyPr wrap="square" rtlCol="0">
            <a:spAutoFit/>
          </a:bodyPr>
          <a:lstStyle/>
          <a:p>
            <a:pPr algn="ctr"/>
            <a:r>
              <a:rPr lang="en-GB" sz="1050" dirty="0">
                <a:latin typeface="Calibri" panose="020F0502020204030204" pitchFamily="34" charset="0"/>
                <a:cs typeface="Calibri" panose="020F0502020204030204" pitchFamily="34" charset="0"/>
              </a:rPr>
              <a:t>Image: Hereward fights the Normans, Wikimedia Commons</a:t>
            </a:r>
          </a:p>
        </p:txBody>
      </p:sp>
    </p:spTree>
    <p:extLst>
      <p:ext uri="{BB962C8B-B14F-4D97-AF65-F5344CB8AC3E}">
        <p14:creationId xmlns:p14="http://schemas.microsoft.com/office/powerpoint/2010/main" val="759033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8364" y="20361"/>
            <a:ext cx="11586949" cy="12926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When did the Normans complete their conquest?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ELY: 1071</a:t>
            </a:r>
            <a:endParaRPr kumimoji="0" lang="en-GB" sz="2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
        <p:nvSpPr>
          <p:cNvPr id="4" name="TextBox 3"/>
          <p:cNvSpPr txBox="1"/>
          <p:nvPr/>
        </p:nvSpPr>
        <p:spPr>
          <a:xfrm>
            <a:off x="985421" y="1204687"/>
            <a:ext cx="4527157" cy="5447645"/>
          </a:xfrm>
          <a:prstGeom prst="rect">
            <a:avLst/>
          </a:prstGeom>
          <a:noFill/>
          <a:ln>
            <a:solidFill>
              <a:schemeClr val="tx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orbel" panose="020B0503020204020204"/>
                <a:ea typeface="+mn-ea"/>
                <a:cs typeface="+mn-cs"/>
              </a:rPr>
              <a:t>The </a:t>
            </a:r>
            <a:r>
              <a:rPr kumimoji="0" lang="en-GB" sz="1200" b="1" i="1" u="none" strike="noStrike" kern="1200" cap="none" spc="0" normalizeH="0" baseline="0" noProof="0" dirty="0">
                <a:ln>
                  <a:noFill/>
                </a:ln>
                <a:solidFill>
                  <a:prstClr val="black"/>
                </a:solidFill>
                <a:effectLst/>
                <a:uLnTx/>
                <a:uFillTx/>
                <a:latin typeface="Corbel" panose="020B0503020204020204"/>
                <a:ea typeface="+mn-ea"/>
                <a:cs typeface="+mn-cs"/>
              </a:rPr>
              <a:t>Anglo-Saxon Chronicle</a:t>
            </a:r>
            <a:r>
              <a:rPr kumimoji="0" lang="en-GB" sz="1200" b="1" i="0" u="none" strike="noStrike" kern="1200" cap="none" spc="0" normalizeH="0" baseline="0" noProof="0" dirty="0">
                <a:ln>
                  <a:noFill/>
                </a:ln>
                <a:solidFill>
                  <a:prstClr val="black"/>
                </a:solidFill>
                <a:effectLst/>
                <a:uLnTx/>
                <a:uFillTx/>
                <a:latin typeface="Corbel" panose="020B0503020204020204"/>
                <a:ea typeface="+mn-ea"/>
                <a:cs typeface="+mn-cs"/>
              </a:rPr>
              <a:t>, Worcester manuscript (D)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Corbel" panose="020B0503020204020204"/>
              <a:ea typeface="+mn-ea"/>
              <a:cs typeface="+mn-cs"/>
            </a:endParaRPr>
          </a:p>
          <a:p>
            <a:pPr marL="0" marR="0" lvl="0" indent="0" algn="ctr" defTabSz="914400" rtl="0" eaLnBrk="1" fontAlgn="auto" latinLnBrk="0" hangingPunct="1">
              <a:lnSpc>
                <a:spcPct val="200000"/>
              </a:lnSpc>
              <a:spcBef>
                <a:spcPts val="0"/>
              </a:spcBef>
              <a:spcAft>
                <a:spcPts val="0"/>
              </a:spcAft>
              <a:buClrTx/>
              <a:buSzTx/>
              <a:buFontTx/>
              <a:buNone/>
              <a:tabLst/>
              <a:defRPr/>
            </a:pPr>
            <a:r>
              <a:rPr kumimoji="0" lang="en-GB" sz="1200" b="0" i="0" u="sng" strike="noStrike" kern="1200" cap="none" spc="0" normalizeH="0" baseline="0" noProof="0" dirty="0">
                <a:ln>
                  <a:noFill/>
                </a:ln>
                <a:solidFill>
                  <a:prstClr val="black"/>
                </a:solidFill>
                <a:effectLst/>
                <a:uLnTx/>
                <a:uFill>
                  <a:solidFill>
                    <a:srgbClr val="FF0000"/>
                  </a:solidFill>
                </a:uFill>
                <a:latin typeface="Corbel" panose="020B0503020204020204"/>
                <a:ea typeface="+mn-ea"/>
                <a:cs typeface="+mn-cs"/>
              </a:rPr>
              <a:t>1071: Here Earl Edwin and Earl </a:t>
            </a:r>
            <a:r>
              <a:rPr kumimoji="0" lang="en-GB" sz="1200" b="0" i="0" u="sng" strike="noStrike" kern="1200" cap="none" spc="0" normalizeH="0" baseline="0" noProof="0" dirty="0" err="1">
                <a:ln>
                  <a:noFill/>
                </a:ln>
                <a:solidFill>
                  <a:prstClr val="black"/>
                </a:solidFill>
                <a:effectLst/>
                <a:uLnTx/>
                <a:uFill>
                  <a:solidFill>
                    <a:srgbClr val="FF0000"/>
                  </a:solidFill>
                </a:uFill>
                <a:latin typeface="Corbel" panose="020B0503020204020204"/>
                <a:ea typeface="+mn-ea"/>
                <a:cs typeface="+mn-cs"/>
              </a:rPr>
              <a:t>Morcar</a:t>
            </a:r>
            <a:r>
              <a:rPr kumimoji="0" lang="en-GB" sz="1200" b="0" i="0" u="sng" strike="noStrike" kern="1200" cap="none" spc="0" normalizeH="0" baseline="0" noProof="0" dirty="0">
                <a:ln>
                  <a:noFill/>
                </a:ln>
                <a:solidFill>
                  <a:prstClr val="black"/>
                </a:solidFill>
                <a:effectLst/>
                <a:uLnTx/>
                <a:uFill>
                  <a:solidFill>
                    <a:srgbClr val="FF0000"/>
                  </a:solidFill>
                </a:uFill>
                <a:latin typeface="Corbel" panose="020B0503020204020204"/>
                <a:ea typeface="+mn-ea"/>
                <a:cs typeface="+mn-cs"/>
              </a:rPr>
              <a:t> ran off and travelled variously in woods and in open country, until Edwin was killed by his own men, and </a:t>
            </a:r>
            <a:r>
              <a:rPr kumimoji="0" lang="en-GB" sz="1200" b="0" i="0" u="sng" strike="noStrike" kern="1200" cap="none" spc="0" normalizeH="0" baseline="0" noProof="0" dirty="0" err="1">
                <a:ln>
                  <a:noFill/>
                </a:ln>
                <a:solidFill>
                  <a:prstClr val="black"/>
                </a:solidFill>
                <a:effectLst/>
                <a:uLnTx/>
                <a:uFill>
                  <a:solidFill>
                    <a:srgbClr val="FF0000"/>
                  </a:solidFill>
                </a:uFill>
                <a:latin typeface="Corbel" panose="020B0503020204020204"/>
                <a:ea typeface="+mn-ea"/>
                <a:cs typeface="+mn-cs"/>
              </a:rPr>
              <a:t>Morcar</a:t>
            </a:r>
            <a:r>
              <a:rPr kumimoji="0" lang="en-GB" sz="1200" b="0" i="0" u="sng" strike="noStrike" kern="1200" cap="none" spc="0" normalizeH="0" baseline="0" noProof="0" dirty="0">
                <a:ln>
                  <a:noFill/>
                </a:ln>
                <a:solidFill>
                  <a:prstClr val="black"/>
                </a:solidFill>
                <a:effectLst/>
                <a:uLnTx/>
                <a:uFill>
                  <a:solidFill>
                    <a:srgbClr val="FF0000"/>
                  </a:solidFill>
                </a:uFill>
                <a:latin typeface="Corbel" panose="020B0503020204020204"/>
                <a:ea typeface="+mn-ea"/>
                <a:cs typeface="+mn-cs"/>
              </a:rPr>
              <a:t> turned by ship to Ely, and there came Bishop </a:t>
            </a:r>
            <a:r>
              <a:rPr kumimoji="0" lang="en-GB" sz="1200" b="0" i="0" u="sng" strike="noStrike" kern="1200" cap="none" spc="0" normalizeH="0" baseline="0" noProof="0" dirty="0" err="1">
                <a:ln>
                  <a:noFill/>
                </a:ln>
                <a:solidFill>
                  <a:prstClr val="black"/>
                </a:solidFill>
                <a:effectLst/>
                <a:uLnTx/>
                <a:uFill>
                  <a:solidFill>
                    <a:srgbClr val="FF0000"/>
                  </a:solidFill>
                </a:uFill>
                <a:latin typeface="Corbel" panose="020B0503020204020204"/>
                <a:ea typeface="+mn-ea"/>
                <a:cs typeface="+mn-cs"/>
              </a:rPr>
              <a:t>Aethelwine</a:t>
            </a:r>
            <a:r>
              <a:rPr kumimoji="0" lang="en-GB" sz="1200" b="0" i="0" u="sng" strike="noStrike" kern="1200" cap="none" spc="0" normalizeH="0" baseline="0" noProof="0" dirty="0">
                <a:ln>
                  <a:noFill/>
                </a:ln>
                <a:solidFill>
                  <a:prstClr val="black"/>
                </a:solidFill>
                <a:effectLst/>
                <a:uLnTx/>
                <a:uFill>
                  <a:solidFill>
                    <a:srgbClr val="FF0000"/>
                  </a:solidFill>
                </a:uFill>
                <a:latin typeface="Corbel" panose="020B0503020204020204"/>
                <a:ea typeface="+mn-ea"/>
                <a:cs typeface="+mn-cs"/>
              </a:rPr>
              <a:t> and </a:t>
            </a:r>
            <a:r>
              <a:rPr kumimoji="0" lang="en-GB" sz="1200" b="0" i="0" u="sng" strike="noStrike" kern="1200" cap="none" spc="0" normalizeH="0" baseline="0" noProof="0" dirty="0" err="1">
                <a:ln>
                  <a:noFill/>
                </a:ln>
                <a:solidFill>
                  <a:prstClr val="black"/>
                </a:solidFill>
                <a:effectLst/>
                <a:uLnTx/>
                <a:uFill>
                  <a:solidFill>
                    <a:srgbClr val="FF0000"/>
                  </a:solidFill>
                </a:uFill>
                <a:latin typeface="Corbel" panose="020B0503020204020204"/>
                <a:ea typeface="+mn-ea"/>
                <a:cs typeface="+mn-cs"/>
              </a:rPr>
              <a:t>Siward</a:t>
            </a:r>
            <a:r>
              <a:rPr kumimoji="0" lang="en-GB" sz="1200" b="0" i="0" u="sng" strike="noStrike" kern="1200" cap="none" spc="0" normalizeH="0" baseline="0" noProof="0" dirty="0">
                <a:ln>
                  <a:noFill/>
                </a:ln>
                <a:solidFill>
                  <a:prstClr val="black"/>
                </a:solidFill>
                <a:effectLst/>
                <a:uLnTx/>
                <a:uFill>
                  <a:solidFill>
                    <a:srgbClr val="FF0000"/>
                  </a:solidFill>
                </a:uFill>
                <a:latin typeface="Corbel" panose="020B0503020204020204"/>
                <a:ea typeface="+mn-ea"/>
                <a:cs typeface="+mn-cs"/>
              </a:rPr>
              <a:t> Bearn and many hundreds of men with them.</a:t>
            </a:r>
            <a:r>
              <a:rPr kumimoji="0" lang="en-GB" sz="1200" b="0" i="0" u="none" strike="noStrike" kern="1200" cap="none" spc="0" normalizeH="0" baseline="0" noProof="0" dirty="0">
                <a:ln>
                  <a:noFill/>
                </a:ln>
                <a:solidFill>
                  <a:prstClr val="black"/>
                </a:solidFill>
                <a:effectLst/>
                <a:uLnTx/>
                <a:uFillTx/>
                <a:latin typeface="Corbel" panose="020B0503020204020204"/>
                <a:ea typeface="+mn-ea"/>
                <a:cs typeface="+mn-cs"/>
              </a:rPr>
              <a:t> </a:t>
            </a:r>
            <a:r>
              <a:rPr kumimoji="0" lang="en-GB" sz="1200" b="0" i="0" u="sng" strike="noStrike" kern="1200" cap="none" spc="0" normalizeH="0" baseline="0" noProof="0" dirty="0">
                <a:ln>
                  <a:noFill/>
                </a:ln>
                <a:solidFill>
                  <a:prstClr val="black"/>
                </a:solidFill>
                <a:effectLst/>
                <a:uLnTx/>
                <a:uFill>
                  <a:solidFill>
                    <a:srgbClr val="0070C0"/>
                  </a:solidFill>
                </a:uFill>
                <a:latin typeface="Corbel" panose="020B0503020204020204"/>
                <a:ea typeface="+mn-ea"/>
                <a:cs typeface="+mn-cs"/>
              </a:rPr>
              <a:t>But then when the king William learnt about this, he ordered out a ship-army and land-army, and surrounded that land, and made a bridge – and [the] ship-army [was] to the seaward. And then they all came into the king’s hand: that was Bishop </a:t>
            </a:r>
            <a:r>
              <a:rPr kumimoji="0" lang="en-GB" sz="1200" b="0" i="0" u="sng" strike="noStrike" kern="1200" cap="none" spc="0" normalizeH="0" baseline="0" noProof="0" dirty="0" err="1">
                <a:ln>
                  <a:noFill/>
                </a:ln>
                <a:solidFill>
                  <a:prstClr val="black"/>
                </a:solidFill>
                <a:effectLst/>
                <a:uLnTx/>
                <a:uFill>
                  <a:solidFill>
                    <a:srgbClr val="0070C0"/>
                  </a:solidFill>
                </a:uFill>
                <a:latin typeface="Corbel" panose="020B0503020204020204"/>
                <a:ea typeface="+mn-ea"/>
                <a:cs typeface="+mn-cs"/>
              </a:rPr>
              <a:t>Aethelwine</a:t>
            </a:r>
            <a:r>
              <a:rPr kumimoji="0" lang="en-GB" sz="1200" b="0" i="0" u="sng" strike="noStrike" kern="1200" cap="none" spc="0" normalizeH="0" baseline="0" noProof="0" dirty="0">
                <a:ln>
                  <a:noFill/>
                </a:ln>
                <a:solidFill>
                  <a:prstClr val="black"/>
                </a:solidFill>
                <a:effectLst/>
                <a:uLnTx/>
                <a:uFill>
                  <a:solidFill>
                    <a:srgbClr val="0070C0"/>
                  </a:solidFill>
                </a:uFill>
                <a:latin typeface="Corbel" panose="020B0503020204020204"/>
                <a:ea typeface="+mn-ea"/>
                <a:cs typeface="+mn-cs"/>
              </a:rPr>
              <a:t> and Earl </a:t>
            </a:r>
            <a:r>
              <a:rPr kumimoji="0" lang="en-GB" sz="1200" b="0" i="0" u="sng" strike="noStrike" kern="1200" cap="none" spc="0" normalizeH="0" baseline="0" noProof="0" dirty="0" err="1">
                <a:ln>
                  <a:noFill/>
                </a:ln>
                <a:solidFill>
                  <a:prstClr val="black"/>
                </a:solidFill>
                <a:effectLst/>
                <a:uLnTx/>
                <a:uFill>
                  <a:solidFill>
                    <a:srgbClr val="0070C0"/>
                  </a:solidFill>
                </a:uFill>
                <a:latin typeface="Corbel" panose="020B0503020204020204"/>
                <a:ea typeface="+mn-ea"/>
                <a:cs typeface="+mn-cs"/>
              </a:rPr>
              <a:t>Morcar</a:t>
            </a:r>
            <a:r>
              <a:rPr kumimoji="0" lang="en-GB" sz="1200" b="0" i="0" u="sng" strike="noStrike" kern="1200" cap="none" spc="0" normalizeH="0" baseline="0" noProof="0" dirty="0">
                <a:ln>
                  <a:noFill/>
                </a:ln>
                <a:solidFill>
                  <a:prstClr val="black"/>
                </a:solidFill>
                <a:effectLst/>
                <a:uLnTx/>
                <a:uFill>
                  <a:solidFill>
                    <a:srgbClr val="0070C0"/>
                  </a:solidFill>
                </a:uFill>
                <a:latin typeface="Corbel" panose="020B0503020204020204"/>
                <a:ea typeface="+mn-ea"/>
                <a:cs typeface="+mn-cs"/>
              </a:rPr>
              <a:t> and all those who were with them, except Hereward alone, and all who could flee away with him; and he courageously led them out</a:t>
            </a:r>
            <a:r>
              <a:rPr kumimoji="0" lang="en-GB" sz="1200" b="0" i="0" u="none" strike="noStrike" kern="1200" cap="none" spc="0" normalizeH="0" baseline="0" noProof="0" dirty="0">
                <a:ln>
                  <a:noFill/>
                </a:ln>
                <a:solidFill>
                  <a:prstClr val="black"/>
                </a:solidFill>
                <a:effectLst/>
                <a:uLnTx/>
                <a:uFillTx/>
                <a:latin typeface="Corbel" panose="020B0503020204020204"/>
                <a:ea typeface="+mn-ea"/>
                <a:cs typeface="+mn-cs"/>
              </a:rPr>
              <a:t>. </a:t>
            </a:r>
            <a:r>
              <a:rPr kumimoji="0" lang="en-GB" sz="1200" b="0" i="0" u="sng" strike="noStrike" kern="1200" cap="none" spc="0" normalizeH="0" baseline="0" noProof="0" dirty="0">
                <a:ln>
                  <a:noFill/>
                </a:ln>
                <a:solidFill>
                  <a:prstClr val="black"/>
                </a:solidFill>
                <a:effectLst/>
                <a:uLnTx/>
                <a:uFill>
                  <a:solidFill>
                    <a:srgbClr val="FFFF00"/>
                  </a:solidFill>
                </a:uFill>
                <a:latin typeface="Corbel" panose="020B0503020204020204"/>
                <a:ea typeface="+mn-ea"/>
                <a:cs typeface="+mn-cs"/>
              </a:rPr>
              <a:t>And the king took their ships and weapons and many monies and seized all the men and did with them what he wanted; and he sent Bishop </a:t>
            </a:r>
            <a:r>
              <a:rPr kumimoji="0" lang="en-GB" sz="1200" b="0" i="0" u="sng" strike="noStrike" kern="1200" cap="none" spc="0" normalizeH="0" baseline="0" noProof="0" dirty="0" err="1">
                <a:ln>
                  <a:noFill/>
                </a:ln>
                <a:solidFill>
                  <a:prstClr val="black"/>
                </a:solidFill>
                <a:effectLst/>
                <a:uLnTx/>
                <a:uFill>
                  <a:solidFill>
                    <a:srgbClr val="FFFF00"/>
                  </a:solidFill>
                </a:uFill>
                <a:latin typeface="Corbel" panose="020B0503020204020204"/>
                <a:ea typeface="+mn-ea"/>
                <a:cs typeface="+mn-cs"/>
              </a:rPr>
              <a:t>Aethelwine</a:t>
            </a:r>
            <a:r>
              <a:rPr kumimoji="0" lang="en-GB" sz="1200" b="0" i="0" u="sng" strike="noStrike" kern="1200" cap="none" spc="0" normalizeH="0" baseline="0" noProof="0" dirty="0">
                <a:ln>
                  <a:noFill/>
                </a:ln>
                <a:solidFill>
                  <a:prstClr val="black"/>
                </a:solidFill>
                <a:effectLst/>
                <a:uLnTx/>
                <a:uFill>
                  <a:solidFill>
                    <a:srgbClr val="FFFF00"/>
                  </a:solidFill>
                </a:uFill>
                <a:latin typeface="Corbel" panose="020B0503020204020204"/>
                <a:ea typeface="+mn-ea"/>
                <a:cs typeface="+mn-cs"/>
              </a:rPr>
              <a:t> to Abingdon and he passed away there.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
        <p:nvSpPr>
          <p:cNvPr id="33" name="TextBox 32"/>
          <p:cNvSpPr txBox="1"/>
          <p:nvPr/>
        </p:nvSpPr>
        <p:spPr>
          <a:xfrm>
            <a:off x="5784500" y="1261954"/>
            <a:ext cx="5088249" cy="1699609"/>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
        <p:nvSpPr>
          <p:cNvPr id="34" name="TextBox 33"/>
          <p:cNvSpPr txBox="1"/>
          <p:nvPr/>
        </p:nvSpPr>
        <p:spPr>
          <a:xfrm>
            <a:off x="5784499" y="3280878"/>
            <a:ext cx="5088249" cy="1564077"/>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
        <p:nvSpPr>
          <p:cNvPr id="35" name="TextBox 34"/>
          <p:cNvSpPr txBox="1"/>
          <p:nvPr/>
        </p:nvSpPr>
        <p:spPr>
          <a:xfrm>
            <a:off x="5784498" y="5158392"/>
            <a:ext cx="5088249" cy="1373038"/>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Tree>
    <p:extLst>
      <p:ext uri="{BB962C8B-B14F-4D97-AF65-F5344CB8AC3E}">
        <p14:creationId xmlns:p14="http://schemas.microsoft.com/office/powerpoint/2010/main" val="4189577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7595" y="365610"/>
            <a:ext cx="11586949" cy="12926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When did the Normans complete their Conquest?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b="1"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ELY: 1071</a:t>
            </a:r>
            <a:endParaRPr kumimoji="0" lang="en-GB" sz="2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
        <p:nvSpPr>
          <p:cNvPr id="4" name="TextBox 3"/>
          <p:cNvSpPr txBox="1"/>
          <p:nvPr/>
        </p:nvSpPr>
        <p:spPr>
          <a:xfrm>
            <a:off x="0" y="1329148"/>
            <a:ext cx="6333494" cy="5142049"/>
          </a:xfrm>
          <a:prstGeom prst="rect">
            <a:avLst/>
          </a:prstGeom>
          <a:noFill/>
          <a:ln>
            <a:solidFill>
              <a:schemeClr val="tx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err="1">
                <a:ln>
                  <a:noFill/>
                </a:ln>
                <a:solidFill>
                  <a:prstClr val="black"/>
                </a:solidFill>
                <a:effectLst/>
                <a:uLnTx/>
                <a:uFillTx/>
                <a:latin typeface="Corbel" panose="020B0503020204020204"/>
                <a:ea typeface="+mn-ea"/>
                <a:cs typeface="+mn-cs"/>
              </a:rPr>
              <a:t>Geffrei</a:t>
            </a:r>
            <a:r>
              <a:rPr kumimoji="0" lang="en-GB" sz="1200" b="1" i="0" u="none" strike="noStrike" kern="1200" cap="none" spc="0" normalizeH="0" baseline="0" noProof="0" dirty="0">
                <a:ln>
                  <a:noFill/>
                </a:ln>
                <a:solidFill>
                  <a:prstClr val="black"/>
                </a:solidFill>
                <a:effectLst/>
                <a:uLnTx/>
                <a:uFillTx/>
                <a:latin typeface="Corbel" panose="020B0503020204020204"/>
                <a:ea typeface="+mn-ea"/>
                <a:cs typeface="+mn-cs"/>
              </a:rPr>
              <a:t> </a:t>
            </a:r>
            <a:r>
              <a:rPr kumimoji="0" lang="en-GB" sz="1200" b="1" i="0" u="none" strike="noStrike" kern="1200" cap="none" spc="0" normalizeH="0" baseline="0" noProof="0" dirty="0" err="1">
                <a:ln>
                  <a:noFill/>
                </a:ln>
                <a:solidFill>
                  <a:prstClr val="black"/>
                </a:solidFill>
                <a:effectLst/>
                <a:uLnTx/>
                <a:uFillTx/>
                <a:latin typeface="Corbel" panose="020B0503020204020204"/>
                <a:ea typeface="+mn-ea"/>
                <a:cs typeface="+mn-cs"/>
              </a:rPr>
              <a:t>Gaimar</a:t>
            </a:r>
            <a:r>
              <a:rPr lang="en-GB" sz="1200" b="1" dirty="0">
                <a:solidFill>
                  <a:prstClr val="black"/>
                </a:solidFill>
                <a:latin typeface="Corbel" panose="020B0503020204020204"/>
              </a:rPr>
              <a:t>’s</a:t>
            </a:r>
            <a:r>
              <a:rPr kumimoji="0" lang="en-GB" sz="1200" b="1" i="0" u="none" strike="noStrike" kern="1200" cap="none" spc="0" normalizeH="0" baseline="0" noProof="0" dirty="0">
                <a:ln>
                  <a:noFill/>
                </a:ln>
                <a:solidFill>
                  <a:prstClr val="black"/>
                </a:solidFill>
                <a:effectLst/>
                <a:uLnTx/>
                <a:uFillTx/>
                <a:latin typeface="Corbel" panose="020B0503020204020204"/>
                <a:ea typeface="+mn-ea"/>
                <a:cs typeface="+mn-cs"/>
              </a:rPr>
              <a:t> </a:t>
            </a:r>
            <a:r>
              <a:rPr kumimoji="0" lang="en-GB" sz="1200" b="1" i="1" u="none" strike="noStrike" kern="1200" cap="none" spc="0" normalizeH="0" baseline="0" noProof="0" dirty="0">
                <a:ln>
                  <a:noFill/>
                </a:ln>
                <a:solidFill>
                  <a:prstClr val="black"/>
                </a:solidFill>
                <a:effectLst/>
                <a:uLnTx/>
                <a:uFillTx/>
                <a:latin typeface="Corbel" panose="020B0503020204020204"/>
                <a:ea typeface="+mn-ea"/>
                <a:cs typeface="+mn-cs"/>
              </a:rPr>
              <a:t>History of the English Peoples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Corbel" panose="020B0503020204020204"/>
              <a:ea typeface="+mn-ea"/>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1200" b="0" i="0" u="sng" strike="noStrike" kern="1200" cap="none" spc="0" normalizeH="0" baseline="0" noProof="0" dirty="0">
                <a:ln>
                  <a:noFill/>
                </a:ln>
                <a:solidFill>
                  <a:prstClr val="black"/>
                </a:solidFill>
                <a:effectLst/>
                <a:uLnTx/>
                <a:uFill>
                  <a:solidFill>
                    <a:srgbClr val="FF0000"/>
                  </a:solidFill>
                </a:uFill>
                <a:latin typeface="Corbel" panose="020B0503020204020204"/>
                <a:ea typeface="+mn-ea"/>
                <a:cs typeface="+mn-cs"/>
              </a:rPr>
              <a:t>From there </a:t>
            </a:r>
            <a:r>
              <a:rPr lang="en-GB" sz="1200" u="sng" dirty="0">
                <a:solidFill>
                  <a:prstClr val="black"/>
                </a:solidFill>
                <a:uFill>
                  <a:solidFill>
                    <a:srgbClr val="FF0000"/>
                  </a:solidFill>
                </a:uFill>
                <a:latin typeface="Corbel" panose="020B0503020204020204"/>
              </a:rPr>
              <a:t>[</a:t>
            </a:r>
            <a:r>
              <a:rPr kumimoji="0" lang="en-GB" sz="1200" b="0" u="sng" strike="noStrike" kern="1200" cap="none" spc="0" normalizeH="0" baseline="0" noProof="0" dirty="0">
                <a:ln>
                  <a:noFill/>
                </a:ln>
                <a:solidFill>
                  <a:prstClr val="black"/>
                </a:solidFill>
                <a:effectLst/>
                <a:uLnTx/>
                <a:uFill>
                  <a:solidFill>
                    <a:srgbClr val="FF0000"/>
                  </a:solidFill>
                </a:uFill>
                <a:latin typeface="Corbel" panose="020B0503020204020204"/>
                <a:ea typeface="+mn-ea"/>
                <a:cs typeface="+mn-cs"/>
              </a:rPr>
              <a:t>the outlaws, including Hereward and </a:t>
            </a:r>
            <a:r>
              <a:rPr kumimoji="0" lang="en-GB" sz="1200" b="0" u="sng" strike="noStrike" kern="1200" cap="none" spc="0" normalizeH="0" baseline="0" noProof="0" dirty="0" err="1">
                <a:ln>
                  <a:noFill/>
                </a:ln>
                <a:solidFill>
                  <a:prstClr val="black"/>
                </a:solidFill>
                <a:effectLst/>
                <a:uLnTx/>
                <a:uFill>
                  <a:solidFill>
                    <a:srgbClr val="FF0000"/>
                  </a:solidFill>
                </a:uFill>
                <a:latin typeface="Corbel" panose="020B0503020204020204"/>
                <a:ea typeface="+mn-ea"/>
                <a:cs typeface="+mn-cs"/>
              </a:rPr>
              <a:t>Morcar</a:t>
            </a:r>
            <a:r>
              <a:rPr kumimoji="0" lang="en-GB" sz="1200" b="0" u="sng" strike="noStrike" kern="1200" cap="none" spc="0" normalizeH="0" baseline="0" noProof="0" dirty="0">
                <a:ln>
                  <a:noFill/>
                </a:ln>
                <a:solidFill>
                  <a:prstClr val="black"/>
                </a:solidFill>
                <a:effectLst/>
                <a:uLnTx/>
                <a:uFill>
                  <a:solidFill>
                    <a:srgbClr val="FF0000"/>
                  </a:solidFill>
                </a:uFill>
                <a:latin typeface="Corbel" panose="020B0503020204020204"/>
                <a:ea typeface="+mn-ea"/>
                <a:cs typeface="+mn-cs"/>
              </a:rPr>
              <a:t>,] </a:t>
            </a:r>
            <a:r>
              <a:rPr kumimoji="0" lang="en-GB" sz="1200" b="0" i="0" u="sng" strike="noStrike" kern="1200" cap="none" spc="0" normalizeH="0" baseline="0" noProof="0" dirty="0">
                <a:ln>
                  <a:noFill/>
                </a:ln>
                <a:solidFill>
                  <a:prstClr val="black"/>
                </a:solidFill>
                <a:effectLst/>
                <a:uLnTx/>
                <a:uFill>
                  <a:solidFill>
                    <a:srgbClr val="FF0000"/>
                  </a:solidFill>
                </a:uFill>
                <a:latin typeface="Corbel" panose="020B0503020204020204"/>
                <a:ea typeface="+mn-ea"/>
                <a:cs typeface="+mn-cs"/>
              </a:rPr>
              <a:t>finding no reason to fear their enemies, they proceeded to Ely. Their intention was to make their quarters there and let winter pass. When William learnt of this, however, he made arrangements to ensure that this would not happen. He summoned his army and sent for his fighting men, both French and English, and his knights. He stationed his naval forces along the coast: enlisted sailors, men-at-arms, mercenaries, and additional troops.</a:t>
            </a:r>
            <a:r>
              <a:rPr kumimoji="0" lang="en-GB" sz="1200" b="0" i="0" u="none" strike="noStrike" kern="1200" cap="none" spc="0" normalizeH="0" baseline="0" noProof="0" dirty="0">
                <a:ln>
                  <a:noFill/>
                </a:ln>
                <a:solidFill>
                  <a:prstClr val="black"/>
                </a:solidFill>
                <a:effectLst/>
                <a:uLnTx/>
                <a:uFillTx/>
                <a:latin typeface="Corbel" panose="020B0503020204020204"/>
                <a:ea typeface="+mn-ea"/>
                <a:cs typeface="+mn-cs"/>
              </a:rPr>
              <a:t> </a:t>
            </a:r>
            <a:r>
              <a:rPr kumimoji="0" lang="en-GB" sz="1200" b="0" i="0" u="sng" strike="noStrike" kern="1200" cap="none" spc="0" normalizeH="0" baseline="0" noProof="0" dirty="0">
                <a:ln>
                  <a:noFill/>
                </a:ln>
                <a:solidFill>
                  <a:prstClr val="black"/>
                </a:solidFill>
                <a:effectLst/>
                <a:uLnTx/>
                <a:uFill>
                  <a:solidFill>
                    <a:srgbClr val="0070C0"/>
                  </a:solidFill>
                </a:uFill>
                <a:latin typeface="Corbel" panose="020B0503020204020204"/>
                <a:ea typeface="+mn-ea"/>
                <a:cs typeface="+mn-cs"/>
              </a:rPr>
              <a:t>These were so numerous that none of those they had encircled was able to move, and moreover all the ways through the wooded areas had been secured and all the surrounding fens were closely and strenuously guarded. The king then ordered a causeway to be constructed over the fens, and declared that he would kill each and every one of the insurgents, and not one of them would escape. </a:t>
            </a:r>
            <a:r>
              <a:rPr kumimoji="0" lang="en-GB" sz="1200" b="0" i="0" u="sng" strike="noStrike" kern="1200" cap="none" spc="0" normalizeH="0" baseline="0" noProof="0" dirty="0">
                <a:ln>
                  <a:noFill/>
                </a:ln>
                <a:solidFill>
                  <a:prstClr val="black"/>
                </a:solidFill>
                <a:effectLst/>
                <a:uLnTx/>
                <a:uFill>
                  <a:solidFill>
                    <a:srgbClr val="FFFF00"/>
                  </a:solidFill>
                </a:uFill>
                <a:latin typeface="Corbel" panose="020B0503020204020204"/>
                <a:ea typeface="+mn-ea"/>
                <a:cs typeface="+mn-cs"/>
              </a:rPr>
              <a:t>When the people in Ely learnt this, they placed themselves in the king’s mercy. All went out to beg mercy except the valiant Hereward, who escaped with a handful of his followers, together with Geri, one of his kinsmen; there were five others with them.</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1200" b="1" i="0" u="sng" strike="noStrike" kern="1200" cap="none" spc="0" normalizeH="0" baseline="0" noProof="0" dirty="0">
                <a:ln>
                  <a:noFill/>
                </a:ln>
                <a:solidFill>
                  <a:prstClr val="black"/>
                </a:solidFill>
                <a:effectLst/>
                <a:uLnTx/>
                <a:uFill>
                  <a:solidFill>
                    <a:srgbClr val="FFFF00"/>
                  </a:solidFill>
                </a:uFill>
                <a:latin typeface="Corbel" panose="020B0503020204020204"/>
                <a:ea typeface="+mn-ea"/>
                <a:cs typeface="+mn-cs"/>
              </a:rPr>
              <a:t>-</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1200" b="0" i="0" u="sng" strike="noStrike" kern="1200" cap="none" spc="0" normalizeH="0" baseline="0" noProof="0" dirty="0">
                <a:ln>
                  <a:noFill/>
                </a:ln>
                <a:solidFill>
                  <a:prstClr val="black"/>
                </a:solidFill>
                <a:effectLst/>
                <a:uLnTx/>
                <a:uFill>
                  <a:solidFill>
                    <a:srgbClr val="FFFF00"/>
                  </a:solidFill>
                </a:uFill>
                <a:latin typeface="Corbel" panose="020B0503020204020204"/>
                <a:ea typeface="+mn-ea"/>
                <a:cs typeface="+mn-cs"/>
              </a:rPr>
              <a:t>Hereward’s companion earl </a:t>
            </a:r>
            <a:r>
              <a:rPr kumimoji="0" lang="en-GB" sz="1200" b="0" i="0" u="sng" strike="noStrike" kern="1200" cap="none" spc="0" normalizeH="0" baseline="0" noProof="0" dirty="0" err="1">
                <a:ln>
                  <a:noFill/>
                </a:ln>
                <a:solidFill>
                  <a:prstClr val="black"/>
                </a:solidFill>
                <a:effectLst/>
                <a:uLnTx/>
                <a:uFill>
                  <a:solidFill>
                    <a:srgbClr val="FFFF00"/>
                  </a:solidFill>
                </a:uFill>
                <a:latin typeface="Corbel" panose="020B0503020204020204"/>
                <a:ea typeface="+mn-ea"/>
                <a:cs typeface="+mn-cs"/>
              </a:rPr>
              <a:t>Morcar</a:t>
            </a:r>
            <a:r>
              <a:rPr kumimoji="0" lang="en-GB" sz="1200" b="0" i="0" u="sng" strike="noStrike" kern="1200" cap="none" spc="0" normalizeH="0" baseline="0" noProof="0" dirty="0">
                <a:ln>
                  <a:noFill/>
                </a:ln>
                <a:solidFill>
                  <a:prstClr val="black"/>
                </a:solidFill>
                <a:effectLst/>
                <a:uLnTx/>
                <a:uFill>
                  <a:solidFill>
                    <a:srgbClr val="FFFF00"/>
                  </a:solidFill>
                </a:uFill>
                <a:latin typeface="Corbel" panose="020B0503020204020204"/>
                <a:ea typeface="+mn-ea"/>
                <a:cs typeface="+mn-cs"/>
              </a:rPr>
              <a:t> and bishop [</a:t>
            </a:r>
            <a:r>
              <a:rPr kumimoji="0" lang="en-GB" sz="1200" b="0" i="0" u="sng" strike="noStrike" kern="1200" cap="none" spc="0" normalizeH="0" baseline="0" noProof="0" dirty="0" err="1">
                <a:ln>
                  <a:noFill/>
                </a:ln>
                <a:solidFill>
                  <a:prstClr val="black"/>
                </a:solidFill>
                <a:effectLst/>
                <a:uLnTx/>
                <a:uFill>
                  <a:solidFill>
                    <a:srgbClr val="FFFF00"/>
                  </a:solidFill>
                </a:uFill>
                <a:latin typeface="Corbel" panose="020B0503020204020204"/>
                <a:ea typeface="+mn-ea"/>
                <a:cs typeface="+mn-cs"/>
              </a:rPr>
              <a:t>Æthelwine</a:t>
            </a:r>
            <a:r>
              <a:rPr kumimoji="0" lang="en-GB" sz="1200" b="0" i="0" u="sng" strike="noStrike" kern="1200" cap="none" spc="0" normalizeH="0" baseline="0" noProof="0" dirty="0">
                <a:ln>
                  <a:noFill/>
                </a:ln>
                <a:solidFill>
                  <a:prstClr val="black"/>
                </a:solidFill>
                <a:effectLst/>
                <a:uLnTx/>
                <a:uFill>
                  <a:solidFill>
                    <a:srgbClr val="FFFF00"/>
                  </a:solidFill>
                </a:uFill>
                <a:latin typeface="Corbel" panose="020B0503020204020204"/>
                <a:ea typeface="+mn-ea"/>
                <a:cs typeface="+mn-cs"/>
              </a:rPr>
              <a:t>] were rash enough to surrender and both died during their long imprisonment. The others who had surrendered with them underwent so much suffering in prison that it would have been better for them all to have been killed on the day when they were arrested and thrown into prison, and when Hereward made his escape.</a:t>
            </a:r>
          </a:p>
        </p:txBody>
      </p:sp>
      <p:sp>
        <p:nvSpPr>
          <p:cNvPr id="33" name="TextBox 32"/>
          <p:cNvSpPr txBox="1"/>
          <p:nvPr/>
        </p:nvSpPr>
        <p:spPr>
          <a:xfrm>
            <a:off x="6698903" y="1329148"/>
            <a:ext cx="4956068" cy="1699609"/>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
        <p:nvSpPr>
          <p:cNvPr id="34" name="TextBox 33"/>
          <p:cNvSpPr txBox="1"/>
          <p:nvPr/>
        </p:nvSpPr>
        <p:spPr>
          <a:xfrm>
            <a:off x="6698903" y="3226309"/>
            <a:ext cx="4956068" cy="1699609"/>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
        <p:nvSpPr>
          <p:cNvPr id="35" name="TextBox 34"/>
          <p:cNvSpPr txBox="1"/>
          <p:nvPr/>
        </p:nvSpPr>
        <p:spPr>
          <a:xfrm>
            <a:off x="6698903" y="5109701"/>
            <a:ext cx="4956068" cy="1699609"/>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751052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650171" y="777922"/>
            <a:ext cx="6432647" cy="68018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Hereward escapes with a small band of followers, but the Ely Rebellion is crushed.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The Danes have been paid to leave. </a:t>
            </a:r>
            <a:r>
              <a:rPr kumimoji="0" lang="en-GB"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Aethelwine</a:t>
            </a:r>
            <a:r>
              <a:rPr kumimoji="0" lang="en-GB"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and </a:t>
            </a:r>
            <a:r>
              <a:rPr kumimoji="0" lang="en-GB"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Morcar</a:t>
            </a:r>
            <a:r>
              <a:rPr kumimoji="0" lang="en-GB"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are imprisoned for life.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Is the Conquest now complete?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prstClr val="black"/>
              </a:solidFill>
              <a:effectLst/>
              <a:uLnTx/>
              <a:uFillTx/>
              <a:latin typeface="Constantia" panose="0203060205030603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 </a:t>
            </a:r>
          </a:p>
        </p:txBody>
      </p:sp>
      <p:pic>
        <p:nvPicPr>
          <p:cNvPr id="3074" name="Picture 2">
            <a:extLst>
              <a:ext uri="{FF2B5EF4-FFF2-40B4-BE49-F238E27FC236}">
                <a16:creationId xmlns:a16="http://schemas.microsoft.com/office/drawing/2014/main" id="{6AA9EE5F-FADE-4492-B542-E8BBA14B9B7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2709" b="-10351"/>
          <a:stretch/>
        </p:blipFill>
        <p:spPr bwMode="auto">
          <a:xfrm>
            <a:off x="387788" y="235743"/>
            <a:ext cx="4534256" cy="655020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A4D708A-2C1E-4311-BF55-22265DB023AD}"/>
              </a:ext>
            </a:extLst>
          </p:cNvPr>
          <p:cNvSpPr txBox="1"/>
          <p:nvPr/>
        </p:nvSpPr>
        <p:spPr>
          <a:xfrm>
            <a:off x="878682" y="5985034"/>
            <a:ext cx="4043362" cy="253916"/>
          </a:xfrm>
          <a:prstGeom prst="rect">
            <a:avLst/>
          </a:prstGeom>
          <a:noFill/>
        </p:spPr>
        <p:txBody>
          <a:bodyPr wrap="square" rtlCol="0">
            <a:spAutoFit/>
          </a:bodyPr>
          <a:lstStyle/>
          <a:p>
            <a:pPr algn="ctr"/>
            <a:r>
              <a:rPr lang="en-GB" sz="1050" dirty="0">
                <a:latin typeface="Calibri" panose="020F0502020204030204" pitchFamily="34" charset="0"/>
                <a:cs typeface="Calibri" panose="020F0502020204030204" pitchFamily="34" charset="0"/>
              </a:rPr>
              <a:t>Image: Hereward the Wake, Wikimedia Commons</a:t>
            </a:r>
          </a:p>
        </p:txBody>
      </p:sp>
    </p:spTree>
    <p:extLst>
      <p:ext uri="{BB962C8B-B14F-4D97-AF65-F5344CB8AC3E}">
        <p14:creationId xmlns:p14="http://schemas.microsoft.com/office/powerpoint/2010/main" val="1527424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6" descr="Image result for Britain map ">
            <a:extLst>
              <a:ext uri="{FF2B5EF4-FFF2-40B4-BE49-F238E27FC236}">
                <a16:creationId xmlns:a16="http://schemas.microsoft.com/office/drawing/2014/main" id="{40FF693F-B4A9-4EF6-9928-64C196222A7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58731" y="668507"/>
            <a:ext cx="3721138" cy="57866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9182" y="109183"/>
            <a:ext cx="11900848" cy="900751"/>
          </a:xfrm>
        </p:spPr>
        <p:txBody>
          <a:bodyPr>
            <a:noAutofit/>
          </a:bodyPr>
          <a:lstStyle/>
          <a:p>
            <a:pPr algn="ctr"/>
            <a:r>
              <a:rPr lang="en-GB" sz="3200" dirty="0">
                <a:latin typeface="Calibri" panose="020F0502020204030204" pitchFamily="34" charset="0"/>
                <a:cs typeface="Calibri" panose="020F0502020204030204" pitchFamily="34" charset="0"/>
              </a:rPr>
              <a:t>Finding evidence for our enquiry: </a:t>
            </a:r>
            <a:r>
              <a:rPr lang="en-GB" sz="3200" i="1" dirty="0">
                <a:latin typeface="Calibri" panose="020F0502020204030204" pitchFamily="34" charset="0"/>
                <a:cs typeface="Calibri" panose="020F0502020204030204" pitchFamily="34" charset="0"/>
              </a:rPr>
              <a:t>When did the Normans complete their conquest?</a:t>
            </a:r>
            <a:endParaRPr lang="en-GB" sz="32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6359857" y="1071349"/>
            <a:ext cx="5650173" cy="5786651"/>
          </a:xfrm>
        </p:spPr>
        <p:txBody>
          <a:bodyPr>
            <a:normAutofit/>
          </a:bodyPr>
          <a:lstStyle/>
          <a:p>
            <a:pPr marL="0" indent="0" algn="ctr">
              <a:buNone/>
            </a:pPr>
            <a:r>
              <a:rPr lang="en-GB" sz="2000" b="1" dirty="0">
                <a:latin typeface="Calibri" panose="020F0502020204030204" pitchFamily="34" charset="0"/>
                <a:cs typeface="Calibri" panose="020F0502020204030204" pitchFamily="34" charset="0"/>
              </a:rPr>
              <a:t>The Norman Conquest and the Ely Rebellion, 1071</a:t>
            </a:r>
          </a:p>
          <a:p>
            <a:pPr marL="0" indent="0" algn="ctr">
              <a:buNone/>
            </a:pPr>
            <a:endParaRPr lang="en-GB" sz="2000" dirty="0">
              <a:latin typeface="Calibri" panose="020F0502020204030204" pitchFamily="34" charset="0"/>
              <a:cs typeface="Calibri" panose="020F0502020204030204" pitchFamily="34" charset="0"/>
            </a:endParaRPr>
          </a:p>
          <a:p>
            <a:pPr marL="457200" indent="-457200" algn="ctr">
              <a:buAutoNum type="arabicParenR"/>
            </a:pPr>
            <a:r>
              <a:rPr lang="en-GB" sz="2000" dirty="0">
                <a:latin typeface="Calibri" panose="020F0502020204030204" pitchFamily="34" charset="0"/>
                <a:cs typeface="Calibri" panose="020F0502020204030204" pitchFamily="34" charset="0"/>
              </a:rPr>
              <a:t>Continue the annotation of your own version of the map to show Ely (see opposite).</a:t>
            </a:r>
          </a:p>
          <a:p>
            <a:pPr marL="457200" indent="-457200" algn="ctr">
              <a:buAutoNum type="arabicParenR"/>
            </a:pPr>
            <a:r>
              <a:rPr lang="en-GB" sz="2000" dirty="0">
                <a:latin typeface="Calibri" panose="020F0502020204030204" pitchFamily="34" charset="0"/>
                <a:cs typeface="Calibri" panose="020F0502020204030204" pitchFamily="34" charset="0"/>
              </a:rPr>
              <a:t>Link the area near Ely on your map to the nearest notes box on the sheet with an arrow.</a:t>
            </a:r>
          </a:p>
          <a:p>
            <a:pPr marL="457200" indent="-457200" algn="ctr">
              <a:buAutoNum type="arabicParenR"/>
            </a:pPr>
            <a:r>
              <a:rPr lang="en-GB" sz="2000" dirty="0">
                <a:latin typeface="Calibri" panose="020F0502020204030204" pitchFamily="34" charset="0"/>
                <a:cs typeface="Calibri" panose="020F0502020204030204" pitchFamily="34" charset="0"/>
              </a:rPr>
              <a:t>Write a summary explaining what you have found out from the sources that helps you to answer the enquiry question (your evidence). Think about the following:</a:t>
            </a:r>
          </a:p>
          <a:p>
            <a:pPr marL="0" indent="0" algn="ctr">
              <a:buNone/>
            </a:pPr>
            <a:r>
              <a:rPr lang="en-GB" sz="2000" dirty="0">
                <a:latin typeface="Calibri" panose="020F0502020204030204" pitchFamily="34" charset="0"/>
                <a:cs typeface="Calibri" panose="020F0502020204030204" pitchFamily="34" charset="0"/>
              </a:rPr>
              <a:t>	- What had William achieved? 	</a:t>
            </a:r>
          </a:p>
          <a:p>
            <a:pPr marL="0" indent="0" algn="ctr">
              <a:buNone/>
            </a:pPr>
            <a:r>
              <a:rPr lang="en-GB" sz="2000" dirty="0">
                <a:latin typeface="Calibri" panose="020F0502020204030204" pitchFamily="34" charset="0"/>
                <a:cs typeface="Calibri" panose="020F0502020204030204" pitchFamily="34" charset="0"/>
              </a:rPr>
              <a:t>	- But what problems still remained? </a:t>
            </a:r>
          </a:p>
          <a:p>
            <a:pPr marL="0" indent="0" algn="ctr">
              <a:buNone/>
            </a:pPr>
            <a:r>
              <a:rPr lang="en-GB" sz="2000" dirty="0">
                <a:latin typeface="Calibri" panose="020F0502020204030204" pitchFamily="34" charset="0"/>
                <a:cs typeface="Calibri" panose="020F0502020204030204" pitchFamily="34" charset="0"/>
              </a:rPr>
              <a:t>	- How far does this evidence help us to answer the enquiry question?</a:t>
            </a:r>
          </a:p>
        </p:txBody>
      </p:sp>
      <p:sp>
        <p:nvSpPr>
          <p:cNvPr id="6" name="5-Point Star 5"/>
          <p:cNvSpPr/>
          <p:nvPr/>
        </p:nvSpPr>
        <p:spPr>
          <a:xfrm>
            <a:off x="4462818" y="6127845"/>
            <a:ext cx="259307" cy="272955"/>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 name="5-Point Star 6"/>
          <p:cNvSpPr/>
          <p:nvPr/>
        </p:nvSpPr>
        <p:spPr>
          <a:xfrm>
            <a:off x="4333164" y="5629702"/>
            <a:ext cx="259307" cy="272955"/>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0" name="Flowchart: Connector 9"/>
          <p:cNvSpPr/>
          <p:nvPr/>
        </p:nvSpPr>
        <p:spPr>
          <a:xfrm flipV="1">
            <a:off x="4868220" y="6018662"/>
            <a:ext cx="45719" cy="4776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1" name="Flowchart: Connector 10"/>
          <p:cNvSpPr/>
          <p:nvPr/>
        </p:nvSpPr>
        <p:spPr>
          <a:xfrm flipV="1">
            <a:off x="4354162" y="5529394"/>
            <a:ext cx="45719" cy="4651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pic>
        <p:nvPicPr>
          <p:cNvPr id="4" name="Picture 3"/>
          <p:cNvPicPr>
            <a:picLocks noChangeAspect="1"/>
          </p:cNvPicPr>
          <p:nvPr/>
        </p:nvPicPr>
        <p:blipFill>
          <a:blip r:embed="rId4"/>
          <a:stretch>
            <a:fillRect/>
          </a:stretch>
        </p:blipFill>
        <p:spPr>
          <a:xfrm>
            <a:off x="3151194" y="6264322"/>
            <a:ext cx="45719" cy="45719"/>
          </a:xfrm>
          <a:prstGeom prst="rect">
            <a:avLst/>
          </a:prstGeom>
        </p:spPr>
      </p:pic>
      <p:sp>
        <p:nvSpPr>
          <p:cNvPr id="12" name="Flowchart: Connector 11"/>
          <p:cNvSpPr/>
          <p:nvPr/>
        </p:nvSpPr>
        <p:spPr>
          <a:xfrm flipV="1">
            <a:off x="4069607" y="5728312"/>
            <a:ext cx="45719" cy="4651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 name="TextBox 7"/>
          <p:cNvSpPr txBox="1"/>
          <p:nvPr/>
        </p:nvSpPr>
        <p:spPr>
          <a:xfrm>
            <a:off x="3723630" y="4929581"/>
            <a:ext cx="18868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0070C0"/>
                </a:solidFill>
                <a:effectLst/>
                <a:uLnTx/>
                <a:uFillTx/>
                <a:latin typeface="Corbel" panose="020B0503020204020204"/>
                <a:ea typeface="+mn-ea"/>
                <a:cs typeface="+mn-cs"/>
              </a:rPr>
              <a:t>.</a:t>
            </a:r>
          </a:p>
        </p:txBody>
      </p:sp>
      <p:pic>
        <p:nvPicPr>
          <p:cNvPr id="17" name="Picture 16"/>
          <p:cNvPicPr>
            <a:picLocks noChangeAspect="1"/>
          </p:cNvPicPr>
          <p:nvPr/>
        </p:nvPicPr>
        <p:blipFill>
          <a:blip r:embed="rId5"/>
          <a:stretch>
            <a:fillRect/>
          </a:stretch>
        </p:blipFill>
        <p:spPr>
          <a:xfrm>
            <a:off x="3969009" y="3656689"/>
            <a:ext cx="292633" cy="310923"/>
          </a:xfrm>
          <a:prstGeom prst="rect">
            <a:avLst/>
          </a:prstGeom>
        </p:spPr>
      </p:pic>
      <p:sp>
        <p:nvSpPr>
          <p:cNvPr id="18" name="TextBox 17"/>
          <p:cNvSpPr txBox="1"/>
          <p:nvPr/>
        </p:nvSpPr>
        <p:spPr>
          <a:xfrm>
            <a:off x="3799833" y="4380850"/>
            <a:ext cx="31549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0070C0"/>
                </a:solidFill>
                <a:effectLst/>
                <a:uLnTx/>
                <a:uFillTx/>
                <a:latin typeface="Corbel" panose="020B0503020204020204"/>
                <a:ea typeface="+mn-ea"/>
                <a:cs typeface="+mn-cs"/>
              </a:rPr>
              <a:t>.</a:t>
            </a:r>
          </a:p>
        </p:txBody>
      </p:sp>
      <p:pic>
        <p:nvPicPr>
          <p:cNvPr id="15" name="Picture 14"/>
          <p:cNvPicPr>
            <a:picLocks noChangeAspect="1"/>
          </p:cNvPicPr>
          <p:nvPr/>
        </p:nvPicPr>
        <p:blipFill>
          <a:blip r:embed="rId5"/>
          <a:stretch>
            <a:fillRect/>
          </a:stretch>
        </p:blipFill>
        <p:spPr>
          <a:xfrm>
            <a:off x="4693691" y="5027181"/>
            <a:ext cx="292633" cy="310923"/>
          </a:xfrm>
          <a:prstGeom prst="rect">
            <a:avLst/>
          </a:prstGeom>
        </p:spPr>
      </p:pic>
    </p:spTree>
    <p:extLst>
      <p:ext uri="{BB962C8B-B14F-4D97-AF65-F5344CB8AC3E}">
        <p14:creationId xmlns:p14="http://schemas.microsoft.com/office/powerpoint/2010/main" val="135032479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33D2CC85F14A243893281E68A6C4BF0" ma:contentTypeVersion="4" ma:contentTypeDescription="Create a new document." ma:contentTypeScope="" ma:versionID="f33d13cde32440f7af343a58900f2a9b">
  <xsd:schema xmlns:xsd="http://www.w3.org/2001/XMLSchema" xmlns:xs="http://www.w3.org/2001/XMLSchema" xmlns:p="http://schemas.microsoft.com/office/2006/metadata/properties" xmlns:ns2="cba4c7db-befa-42c9-bc96-90e3de3f888b" targetNamespace="http://schemas.microsoft.com/office/2006/metadata/properties" ma:root="true" ma:fieldsID="649dd72056d0c45d078a8a5828f5182d" ns2:_="">
    <xsd:import namespace="cba4c7db-befa-42c9-bc96-90e3de3f888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a4c7db-befa-42c9-bc96-90e3de3f88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65B6C3C-B40F-4DB7-8517-D5263112CC4C}">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5A5EA9A-7470-4013-AA61-B3F4B4A749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a4c7db-befa-42c9-bc96-90e3de3f88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BFEFB1E-E164-41A8-A8D0-35AB4F28103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TotalTime>
  <Words>1757</Words>
  <Application>Microsoft Office PowerPoint</Application>
  <PresentationFormat>Widescreen</PresentationFormat>
  <Paragraphs>102</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Constantia</vt:lpstr>
      <vt:lpstr>Corbel</vt:lpstr>
      <vt:lpstr>1_Office Theme</vt:lpstr>
      <vt:lpstr>Enquiry lesson 3:   When did the Normans complete their conquest?   </vt:lpstr>
      <vt:lpstr>Do now: THE NORTH keyword bingo  CHOOSE FOUR</vt:lpstr>
      <vt:lpstr>PowerPoint Presentation</vt:lpstr>
      <vt:lpstr>PowerPoint Presentation</vt:lpstr>
      <vt:lpstr>Finding evidence for our enquiry: When did the Normans complete their conquest?</vt:lpstr>
      <vt:lpstr>PowerPoint Presentation</vt:lpstr>
      <vt:lpstr>PowerPoint Presentation</vt:lpstr>
      <vt:lpstr>PowerPoint Presentation</vt:lpstr>
      <vt:lpstr>Finding evidence for our enquiry: When did the Normans complete their conquest?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03 Ely presentation - Copy</dc:title>
  <dc:creator>Holly Hiscox</dc:creator>
  <cp:lastModifiedBy>Melanie Jones</cp:lastModifiedBy>
  <cp:revision>4</cp:revision>
  <dcterms:created xsi:type="dcterms:W3CDTF">2021-02-16T15:38:20Z</dcterms:created>
  <dcterms:modified xsi:type="dcterms:W3CDTF">2022-05-05T15:23:10Z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0x010100E33D2CC85F14A243893281E68A6C4BF0</vt:lpwstr>
  </property>
</Properties>
</file>