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95" r:id="rId5"/>
    <p:sldId id="261" r:id="rId6"/>
    <p:sldId id="285" r:id="rId7"/>
    <p:sldId id="283" r:id="rId8"/>
    <p:sldId id="286" r:id="rId9"/>
    <p:sldId id="292" r:id="rId10"/>
    <p:sldId id="294" r:id="rId11"/>
    <p:sldId id="29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590AE2-8180-6E7D-9EA4-C46749D0396A}" name="FoolProofs" initials="FP" userId="FoolProof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70940" autoAdjust="0"/>
  </p:normalViewPr>
  <p:slideViewPr>
    <p:cSldViewPr snapToGrid="0">
      <p:cViewPr varScale="1">
        <p:scale>
          <a:sx n="45" d="100"/>
          <a:sy n="45" d="100"/>
        </p:scale>
        <p:origin x="138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B2F18D-DE34-4FE1-9BC1-E90726540F78}" type="datetimeFigureOut">
              <a:rPr lang="en-GB" smtClean="0"/>
              <a:t>05/05/2022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1F14CB-1123-4FE6-9949-22900D42622A}" type="slidenum">
              <a:rPr lang="en-GB" smtClean="0"/>
              <a:t>‹#›</a:t>
            </a:fld>
            <a:endParaRPr lang="en-GB"/>
          </a:p>
        </p:txBody>
      </p:sp>
    </p:spTree>
    <p:extLst>
      <p:ext uri="{BB962C8B-B14F-4D97-AF65-F5344CB8AC3E}">
        <p14:creationId xmlns:p14="http://schemas.microsoft.com/office/powerpoint/2010/main" val="2078088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https://commons.wikimedia.org/wiki/File:Bayeux_Tapestry_scene55_William_on_his_horse.jpg</a:t>
            </a:r>
          </a:p>
          <a:p>
            <a:endParaRPr lang="en-GB" dirty="0"/>
          </a:p>
        </p:txBody>
      </p:sp>
      <p:sp>
        <p:nvSpPr>
          <p:cNvPr id="4" name="Slide Number Placeholder 3"/>
          <p:cNvSpPr>
            <a:spLocks noGrp="1"/>
          </p:cNvSpPr>
          <p:nvPr>
            <p:ph type="sldNum" sz="quarter" idx="5"/>
          </p:nvPr>
        </p:nvSpPr>
        <p:spPr/>
        <p:txBody>
          <a:bodyPr/>
          <a:lstStyle/>
          <a:p>
            <a:fld id="{2A1F14CB-1123-4FE6-9949-22900D42622A}" type="slidenum">
              <a:rPr lang="en-GB" smtClean="0"/>
              <a:t>1</a:t>
            </a:fld>
            <a:endParaRPr lang="en-GB"/>
          </a:p>
        </p:txBody>
      </p:sp>
    </p:spTree>
    <p:extLst>
      <p:ext uri="{BB962C8B-B14F-4D97-AF65-F5344CB8AC3E}">
        <p14:creationId xmlns:p14="http://schemas.microsoft.com/office/powerpoint/2010/main" val="1452652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Reminder </a:t>
            </a:r>
            <a:r>
              <a:rPr lang="en-GB" baseline="0" dirty="0"/>
              <a:t>of the enquiry question – the focus of the next six lessons. </a:t>
            </a:r>
          </a:p>
          <a:p>
            <a:endParaRPr lang="en-GB" baseline="0" dirty="0"/>
          </a:p>
          <a:p>
            <a:r>
              <a:rPr lang="en-GB" baseline="0" dirty="0"/>
              <a:t>Images: https://commons.wikimedia.org/wiki/File:William_the_Conqueror_silver_coin.jpg; https://commons.wikimedia.org/wiki/File:Edgar_the_%C3%86theling.jpg; https://commons.wikimedia.org/wiki/File:Domesday_Book_-_Warwickshire.png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CE65F-4E9E-470B-9047-767B5A850B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1872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Recap prior knowledge: who Edwin and</a:t>
            </a:r>
            <a:r>
              <a:rPr lang="en-GB" baseline="0" dirty="0"/>
              <a:t> </a:t>
            </a:r>
            <a:r>
              <a:rPr lang="en-GB" baseline="0" dirty="0" err="1"/>
              <a:t>Morcar</a:t>
            </a:r>
            <a:r>
              <a:rPr lang="en-GB" baseline="0" dirty="0"/>
              <a:t> were, their fortunes in 1066, earldoms, etc. The north of England (but also Mercia) – link to Edwin and </a:t>
            </a:r>
            <a:r>
              <a:rPr lang="en-GB" baseline="0" dirty="0" err="1"/>
              <a:t>Morcar</a:t>
            </a:r>
            <a:r>
              <a:rPr lang="en-GB" baseline="0" dirty="0"/>
              <a:t> but also stress cultural/historic Scandinavian ties. Edgar </a:t>
            </a:r>
            <a:r>
              <a:rPr lang="en-GB" baseline="0" dirty="0" err="1"/>
              <a:t>Aetheling</a:t>
            </a:r>
            <a:r>
              <a:rPr lang="en-GB" baseline="0" dirty="0"/>
              <a:t> – fortunes in 1066, claim to throne, etc. Links to Scotland too for Edgar and/or the north? Helpful clips from BBC Teach: ‘1066 – claimants to the throne’ – www.bbc.co.uk/teach/class-clips-video/history-ks3-ks4-1066-claimants-to-the-throne/zky76v4; ‘1066 – revolt and resistance’ – www.bbc.co.uk/teach/class-clips-video/history-ks3-ks4-1066/zd32t39</a:t>
            </a:r>
          </a:p>
          <a:p>
            <a:endParaRPr lang="en-GB" baseline="0" dirty="0"/>
          </a:p>
          <a:p>
            <a:r>
              <a:rPr lang="en-GB" baseline="0" dirty="0"/>
              <a:t>Images: https://commons.wikimedia.org/wiki/File:LivoniaKnight_(bw).jpg; https://commons.wikimedia.org/wiki/File:Northern_England.svg; https://commons.wikimedia.org/wiki/File:Edgar_the_%C3%86theling.jpg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CE65F-4E9E-470B-9047-767B5A850B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8447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Teaching notes: Task using lesson resource – </a:t>
            </a:r>
            <a:r>
              <a:rPr lang="en-GB" i="1" dirty="0"/>
              <a:t>History Today </a:t>
            </a:r>
            <a:r>
              <a:rPr lang="en-GB" dirty="0"/>
              <a:t>article on the Harrying of the North. Useful clip from BBC Teach: ‘1066 – King William and the Domesday Book’ – www.bbc.co.uk/teach/class-clips-video/history-ks3-ks4-1066/zhwygwx. </a:t>
            </a:r>
          </a:p>
          <a:p>
            <a:endParaRPr lang="en-GB" dirty="0"/>
          </a:p>
          <a:p>
            <a:r>
              <a:rPr lang="en-GB" dirty="0"/>
              <a:t>Image: https://commons.wikimedia.org/wiki/File:William_the_Conquerer_Illumination.png</a:t>
            </a:r>
          </a:p>
        </p:txBody>
      </p:sp>
      <p:sp>
        <p:nvSpPr>
          <p:cNvPr id="4" name="Slide Number Placeholder 3"/>
          <p:cNvSpPr>
            <a:spLocks noGrp="1"/>
          </p:cNvSpPr>
          <p:nvPr>
            <p:ph type="sldNum" sz="quarter" idx="5"/>
          </p:nvPr>
        </p:nvSpPr>
        <p:spPr/>
        <p:txBody>
          <a:bodyPr/>
          <a:lstStyle/>
          <a:p>
            <a:fld id="{2A1F14CB-1123-4FE6-9949-22900D42622A}" type="slidenum">
              <a:rPr lang="en-GB" smtClean="0"/>
              <a:t>4</a:t>
            </a:fld>
            <a:endParaRPr lang="en-GB"/>
          </a:p>
        </p:txBody>
      </p:sp>
    </p:spTree>
    <p:extLst>
      <p:ext uri="{BB962C8B-B14F-4D97-AF65-F5344CB8AC3E}">
        <p14:creationId xmlns:p14="http://schemas.microsoft.com/office/powerpoint/2010/main" val="3071204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Again, discussion of student findings from the sources – opportunities for </a:t>
            </a:r>
            <a:r>
              <a:rPr lang="en-GB" baseline="0" dirty="0"/>
              <a:t>wider consideration of the impact of William’s approach to putting down the rebellions in the north. You could bring in other sources here too, in a wider consideration of identity – such as the northern world being linked to the Danes, e.g. </a:t>
            </a:r>
            <a:r>
              <a:rPr lang="en-GB" baseline="0" dirty="0" err="1"/>
              <a:t>Aelnoth</a:t>
            </a:r>
            <a:r>
              <a:rPr lang="en-GB" baseline="0" dirty="0"/>
              <a:t> later lamenting the failure of the Danes to invade. Useful website: ‘Harrying of the North’ –https://historica.fandom.com/wiki/Harrying_of_the_North. Helpful clip from BBC Teach: 1066 – revolt and resistance’ – www.bbc.co.uk/teach/class-clips-video/history-ks3-ks4-1066/zd32t39</a:t>
            </a:r>
          </a:p>
          <a:p>
            <a:endParaRPr lang="en-GB" baseline="0" dirty="0"/>
          </a:p>
          <a:p>
            <a:r>
              <a:rPr lang="en-GB" baseline="0" dirty="0"/>
              <a:t>Image: https://commons.wikimedia.org/wiki/File:103-William_the_Conqueror_and_his_son_Robert_(See_p.104.).jpg</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CE65F-4E9E-470B-9047-767B5A850B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9926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The symbolism here should strike the students. Why does he do it? What does it mean? Broaden the discussion to consider the enquiry question before students turn to the next part of their</a:t>
            </a:r>
            <a:r>
              <a:rPr lang="en-GB" baseline="0" dirty="0"/>
              <a:t> planning/overarching enquiry sheet. Helpful clip from BBC Teach: ‘How William the Conqueror secured power after 1066’ –www.youtube.com/watch?v=KGDu-_vi8sg</a:t>
            </a:r>
          </a:p>
          <a:p>
            <a:endParaRPr lang="en-GB" baseline="0" dirty="0"/>
          </a:p>
          <a:p>
            <a:r>
              <a:rPr lang="en-GB" baseline="0" dirty="0"/>
              <a:t>Images: https://commons.wikimedia.org/wiki/File:P99-Cliffords_Tower-York-built_by_William_the_Conqueror.jpg; https://commons.wikimedia.org/wiki/File:William_the_Conqueror_after_Hastings.png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CE65F-4E9E-470B-9047-767B5A850B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6288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Students move to overarching</a:t>
            </a:r>
            <a:r>
              <a:rPr lang="en-GB" baseline="0" dirty="0"/>
              <a:t> enquiry sheet. The first task may need modelling on the board (perhaps this has already been done in previous discussion), and students will definitely need help with correctly labelling the different places and working out the route taken by the Normans in the north (dating is definitely necessary, and additional labelling is welcome). Hopefully the source work and previous discussion have provided students with plenty of ideas with which to complete 3), but you will obviously need to circulate/provide support, etc.</a:t>
            </a:r>
          </a:p>
          <a:p>
            <a:endParaRPr lang="en-GB" baseline="0" dirty="0"/>
          </a:p>
          <a:p>
            <a:r>
              <a:rPr lang="en-GB" baseline="0" dirty="0"/>
              <a:t>Image: https://pixabay.com/vectors/united-kingdom-map-great-britain-36481</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CE65F-4E9E-470B-9047-767B5A850B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2064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Lesson 2 concludes</a:t>
            </a:r>
            <a:r>
              <a:rPr lang="en-GB" baseline="0" dirty="0"/>
              <a:t> with some scholarship. Both of these quotations are fairly positive in terms of the extent to which William and the Normans have progressed in their conquest. This is a useful starting point from which to either potentially question some assertions (e.g. Were the Danes ‘neutralised’? For how long?) or to consider other problems that may persist and that are not mentioned here.</a:t>
            </a:r>
          </a:p>
          <a:p>
            <a:endParaRPr lang="en-GB" baseline="0" dirty="0"/>
          </a:p>
          <a:p>
            <a:r>
              <a:rPr lang="en-GB" baseline="0" dirty="0"/>
              <a:t>Images: https://commons.wikimedia.org/wiki/File:Arthur-Pyle_Mounted_Knight.JPG; https://commons.wikimedia.org/wiki/File:Medieval_battle.jpg</a:t>
            </a:r>
          </a:p>
          <a:p>
            <a:r>
              <a:rPr lang="en-GB" baseline="0" dirty="0"/>
              <a:t>Sources: Morris, M. (2013) </a:t>
            </a:r>
            <a:r>
              <a:rPr lang="en-GB" i="1" baseline="0" dirty="0"/>
              <a:t>The Norman Conquest</a:t>
            </a:r>
            <a:r>
              <a:rPr lang="en-GB" baseline="0" dirty="0"/>
              <a:t>, Windmill Books.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CE65F-4E9E-470B-9047-767B5A850B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2380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53FECA7-5C51-45A4-89EC-631A23DBDDC6}" type="datetimeFigureOut">
              <a:rPr lang="en-GB" smtClean="0"/>
              <a:t>05/05/2022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1887627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3FECA7-5C51-45A4-89EC-631A23DBDDC6}" type="datetimeFigureOut">
              <a:rPr lang="en-GB" smtClean="0"/>
              <a:t>05/05/2022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4131841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3FECA7-5C51-45A4-89EC-631A23DBDDC6}" type="datetimeFigureOut">
              <a:rPr lang="en-GB" smtClean="0"/>
              <a:t>05/05/2022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2922051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3FECA7-5C51-45A4-89EC-631A23DBDDC6}" type="datetimeFigureOut">
              <a:rPr lang="en-GB" smtClean="0"/>
              <a:t>05/05/2022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1042078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3FECA7-5C51-45A4-89EC-631A23DBDDC6}" type="datetimeFigureOut">
              <a:rPr lang="en-GB" smtClean="0"/>
              <a:t>05/05/2022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2240363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53FECA7-5C51-45A4-89EC-631A23DBDDC6}" type="datetimeFigureOut">
              <a:rPr lang="en-GB" smtClean="0"/>
              <a:t>05/05/2022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1593925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53FECA7-5C51-45A4-89EC-631A23DBDDC6}" type="datetimeFigureOut">
              <a:rPr lang="en-GB" smtClean="0"/>
              <a:t>05/05/2022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1595706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53FECA7-5C51-45A4-89EC-631A23DBDDC6}" type="datetimeFigureOut">
              <a:rPr lang="en-GB" smtClean="0"/>
              <a:t>05/05/2022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2001742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3FECA7-5C51-45A4-89EC-631A23DBDDC6}" type="datetimeFigureOut">
              <a:rPr lang="en-GB" smtClean="0"/>
              <a:t>05/05/2022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3729198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3FECA7-5C51-45A4-89EC-631A23DBDDC6}" type="datetimeFigureOut">
              <a:rPr lang="en-GB" smtClean="0"/>
              <a:t>05/05/2022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3418629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3FECA7-5C51-45A4-89EC-631A23DBDDC6}" type="datetimeFigureOut">
              <a:rPr lang="en-GB" smtClean="0"/>
              <a:t>05/05/2022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3002072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3FECA7-5C51-45A4-89EC-631A23DBDDC6}" type="datetimeFigureOut">
              <a:rPr lang="en-GB" smtClean="0"/>
              <a:t>05/05/2022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FAF908-7E19-42C1-8EE1-C9A38C3F870A}" type="slidenum">
              <a:rPr lang="en-GB" smtClean="0"/>
              <a:t>‹#›</a:t>
            </a:fld>
            <a:endParaRPr lang="en-GB"/>
          </a:p>
        </p:txBody>
      </p:sp>
    </p:spTree>
    <p:extLst>
      <p:ext uri="{BB962C8B-B14F-4D97-AF65-F5344CB8AC3E}">
        <p14:creationId xmlns:p14="http://schemas.microsoft.com/office/powerpoint/2010/main" val="3089351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276C7-F6BB-4BC6-8CDD-F45C8FF737E4}"/>
              </a:ext>
            </a:extLst>
          </p:cNvPr>
          <p:cNvSpPr>
            <a:spLocks noGrp="1"/>
          </p:cNvSpPr>
          <p:nvPr>
            <p:ph type="title"/>
          </p:nvPr>
        </p:nvSpPr>
        <p:spPr>
          <a:xfrm>
            <a:off x="838200" y="0"/>
            <a:ext cx="10515600" cy="1325563"/>
          </a:xfrm>
        </p:spPr>
        <p:txBody>
          <a:bodyPr/>
          <a:lstStyle/>
          <a:p>
            <a:pPr algn="ctr"/>
            <a:r>
              <a:rPr lang="en-GB" dirty="0">
                <a:latin typeface="Calibri" panose="020F0502020204030204" pitchFamily="34" charset="0"/>
                <a:cs typeface="Calibri" panose="020F0502020204030204" pitchFamily="34" charset="0"/>
              </a:rPr>
              <a:t>Do now – LONDON </a:t>
            </a:r>
            <a:br>
              <a:rPr lang="en-GB" dirty="0">
                <a:latin typeface="Calibri" panose="020F0502020204030204" pitchFamily="34" charset="0"/>
                <a:cs typeface="Calibri" panose="020F0502020204030204" pitchFamily="34" charset="0"/>
              </a:rPr>
            </a:br>
            <a:r>
              <a:rPr lang="en-GB" sz="2000" dirty="0">
                <a:latin typeface="Calibri" panose="020F0502020204030204" pitchFamily="34" charset="0"/>
                <a:cs typeface="Calibri" panose="020F0502020204030204" pitchFamily="34" charset="0"/>
              </a:rPr>
              <a:t>Match the correct answer to the question</a:t>
            </a:r>
          </a:p>
        </p:txBody>
      </p:sp>
      <p:sp>
        <p:nvSpPr>
          <p:cNvPr id="4" name="Content Placeholder 3">
            <a:extLst>
              <a:ext uri="{FF2B5EF4-FFF2-40B4-BE49-F238E27FC236}">
                <a16:creationId xmlns:a16="http://schemas.microsoft.com/office/drawing/2014/main" id="{B22774B3-129D-44A0-87F2-E92AA719FF23}"/>
              </a:ext>
            </a:extLst>
          </p:cNvPr>
          <p:cNvSpPr>
            <a:spLocks noGrp="1"/>
          </p:cNvSpPr>
          <p:nvPr>
            <p:ph sz="half" idx="1"/>
          </p:nvPr>
        </p:nvSpPr>
        <p:spPr>
          <a:xfrm>
            <a:off x="445292" y="1532731"/>
            <a:ext cx="5469731" cy="5325269"/>
          </a:xfrm>
        </p:spPr>
        <p:txBody>
          <a:bodyPr>
            <a:normAutofit lnSpcReduction="10000"/>
          </a:bodyPr>
          <a:lstStyle/>
          <a:p>
            <a:pPr marL="0" indent="0" algn="ctr">
              <a:buNone/>
            </a:pPr>
            <a:r>
              <a:rPr lang="en-GB" sz="2400" b="1" dirty="0">
                <a:latin typeface="Calibri" panose="020F0502020204030204" pitchFamily="34" charset="0"/>
                <a:cs typeface="Calibri" panose="020F0502020204030204" pitchFamily="34" charset="0"/>
              </a:rPr>
              <a:t>QUESTIONS</a:t>
            </a:r>
          </a:p>
          <a:p>
            <a:pPr marL="457200" indent="-457200">
              <a:buAutoNum type="arabicPeriod"/>
            </a:pPr>
            <a:r>
              <a:rPr lang="en-GB" sz="2000" dirty="0">
                <a:latin typeface="Calibri" panose="020F0502020204030204" pitchFamily="34" charset="0"/>
                <a:cs typeface="Calibri" panose="020F0502020204030204" pitchFamily="34" charset="0"/>
              </a:rPr>
              <a:t>Who did the Witan select to be the next king of England after the death of Harold Godwinson?</a:t>
            </a:r>
          </a:p>
          <a:p>
            <a:pPr marL="514350" indent="-514350">
              <a:buAutoNum type="arabicPeriod"/>
            </a:pPr>
            <a:r>
              <a:rPr lang="en-GB" sz="2000" dirty="0">
                <a:latin typeface="Calibri" panose="020F0502020204030204" pitchFamily="34" charset="0"/>
                <a:cs typeface="Calibri" panose="020F0502020204030204" pitchFamily="34" charset="0"/>
              </a:rPr>
              <a:t>Why did William wait in the area around Hastings after the battle?</a:t>
            </a:r>
          </a:p>
          <a:p>
            <a:pPr marL="514350" indent="-514350">
              <a:buAutoNum type="arabicPeriod"/>
            </a:pPr>
            <a:r>
              <a:rPr lang="en-GB" sz="2000" dirty="0">
                <a:latin typeface="Calibri" panose="020F0502020204030204" pitchFamily="34" charset="0"/>
                <a:cs typeface="Calibri" panose="020F0502020204030204" pitchFamily="34" charset="0"/>
              </a:rPr>
              <a:t>Where does the </a:t>
            </a:r>
            <a:r>
              <a:rPr lang="en-GB" sz="2000" i="1" dirty="0">
                <a:latin typeface="Calibri" panose="020F0502020204030204" pitchFamily="34" charset="0"/>
                <a:cs typeface="Calibri" panose="020F0502020204030204" pitchFamily="34" charset="0"/>
              </a:rPr>
              <a:t>Anglo-Saxon Chronicle </a:t>
            </a:r>
            <a:r>
              <a:rPr lang="en-GB" sz="2000" dirty="0">
                <a:latin typeface="Calibri" panose="020F0502020204030204" pitchFamily="34" charset="0"/>
                <a:cs typeface="Calibri" panose="020F0502020204030204" pitchFamily="34" charset="0"/>
              </a:rPr>
              <a:t>suggest that the submission to William took place?</a:t>
            </a:r>
          </a:p>
          <a:p>
            <a:pPr marL="514350" indent="-514350">
              <a:buAutoNum type="arabicPeriod"/>
            </a:pPr>
            <a:r>
              <a:rPr lang="en-GB" sz="2000" dirty="0">
                <a:latin typeface="Calibri" panose="020F0502020204030204" pitchFamily="34" charset="0"/>
                <a:cs typeface="Calibri" panose="020F0502020204030204" pitchFamily="34" charset="0"/>
              </a:rPr>
              <a:t>Who were some of the important people who submitted to William after he approached London?</a:t>
            </a:r>
          </a:p>
          <a:p>
            <a:pPr marL="514350" indent="-514350">
              <a:buAutoNum type="arabicPeriod"/>
            </a:pPr>
            <a:r>
              <a:rPr lang="en-GB" sz="2000" dirty="0">
                <a:latin typeface="Calibri" panose="020F0502020204030204" pitchFamily="34" charset="0"/>
                <a:cs typeface="Calibri" panose="020F0502020204030204" pitchFamily="34" charset="0"/>
              </a:rPr>
              <a:t>When and where was William crowned king of England?</a:t>
            </a:r>
          </a:p>
          <a:p>
            <a:pPr marL="514350" indent="-514350">
              <a:buAutoNum type="arabicPeriod"/>
            </a:pPr>
            <a:r>
              <a:rPr lang="en-GB" sz="2000" dirty="0">
                <a:latin typeface="Calibri" panose="020F0502020204030204" pitchFamily="34" charset="0"/>
                <a:cs typeface="Calibri" panose="020F0502020204030204" pitchFamily="34" charset="0"/>
              </a:rPr>
              <a:t>Who did William leave behind in England to help secure his rule after he returned to Normandy?</a:t>
            </a:r>
          </a:p>
          <a:p>
            <a:pPr marL="514350" indent="-514350">
              <a:buAutoNum type="arabicPeriod"/>
            </a:pPr>
            <a:endParaRPr lang="en-GB" dirty="0"/>
          </a:p>
        </p:txBody>
      </p:sp>
      <p:sp>
        <p:nvSpPr>
          <p:cNvPr id="5" name="Content Placeholder 4">
            <a:extLst>
              <a:ext uri="{FF2B5EF4-FFF2-40B4-BE49-F238E27FC236}">
                <a16:creationId xmlns:a16="http://schemas.microsoft.com/office/drawing/2014/main" id="{38089CD6-1C88-449C-A435-CEA403A4979E}"/>
              </a:ext>
            </a:extLst>
          </p:cNvPr>
          <p:cNvSpPr>
            <a:spLocks noGrp="1"/>
          </p:cNvSpPr>
          <p:nvPr>
            <p:ph sz="half" idx="2"/>
          </p:nvPr>
        </p:nvSpPr>
        <p:spPr>
          <a:xfrm>
            <a:off x="8051006" y="1754186"/>
            <a:ext cx="3833813" cy="4882357"/>
          </a:xfrm>
        </p:spPr>
        <p:txBody>
          <a:bodyPr>
            <a:normAutofit lnSpcReduction="10000"/>
          </a:bodyPr>
          <a:lstStyle/>
          <a:p>
            <a:pPr marL="0" indent="0" algn="ctr">
              <a:buNone/>
            </a:pPr>
            <a:r>
              <a:rPr lang="en-GB" sz="2000" b="1" dirty="0">
                <a:latin typeface="Calibri" panose="020F0502020204030204" pitchFamily="34" charset="0"/>
                <a:cs typeface="Calibri" panose="020F0502020204030204" pitchFamily="34" charset="0"/>
              </a:rPr>
              <a:t>ANSWERS</a:t>
            </a:r>
          </a:p>
          <a:p>
            <a:pPr marL="0" indent="0">
              <a:buNone/>
            </a:pPr>
            <a:endParaRPr lang="en-GB" sz="2000" b="1" dirty="0">
              <a:latin typeface="Calibri" panose="020F0502020204030204" pitchFamily="34" charset="0"/>
              <a:cs typeface="Calibri" panose="020F0502020204030204" pitchFamily="34" charset="0"/>
            </a:endParaRPr>
          </a:p>
          <a:p>
            <a:pPr marL="457200" indent="-457200">
              <a:buAutoNum type="alphaLcParenR"/>
            </a:pPr>
            <a:r>
              <a:rPr lang="en-GB" sz="2000" dirty="0" err="1">
                <a:latin typeface="Calibri" panose="020F0502020204030204" pitchFamily="34" charset="0"/>
                <a:cs typeface="Calibri" panose="020F0502020204030204" pitchFamily="34" charset="0"/>
              </a:rPr>
              <a:t>Berkhamstead</a:t>
            </a:r>
            <a:r>
              <a:rPr lang="en-GB" sz="2000" dirty="0">
                <a:latin typeface="Calibri" panose="020F0502020204030204" pitchFamily="34" charset="0"/>
                <a:cs typeface="Calibri" panose="020F0502020204030204" pitchFamily="34" charset="0"/>
              </a:rPr>
              <a:t> </a:t>
            </a:r>
          </a:p>
          <a:p>
            <a:pPr marL="457200" indent="-457200">
              <a:buAutoNum type="alphaLcParenR"/>
            </a:pPr>
            <a:r>
              <a:rPr lang="en-GB" sz="2000" dirty="0">
                <a:latin typeface="Calibri" panose="020F0502020204030204" pitchFamily="34" charset="0"/>
                <a:cs typeface="Calibri" panose="020F0502020204030204" pitchFamily="34" charset="0"/>
              </a:rPr>
              <a:t>Christmas Day 1066, Westminster</a:t>
            </a:r>
          </a:p>
          <a:p>
            <a:pPr marL="457200" indent="-457200">
              <a:buAutoNum type="alphaLcParenR"/>
            </a:pPr>
            <a:r>
              <a:rPr lang="en-GB" sz="2000" dirty="0">
                <a:latin typeface="Calibri" panose="020F0502020204030204" pitchFamily="34" charset="0"/>
                <a:cs typeface="Calibri" panose="020F0502020204030204" pitchFamily="34" charset="0"/>
              </a:rPr>
              <a:t>Edgar the </a:t>
            </a:r>
            <a:r>
              <a:rPr lang="en-GB" sz="2000" dirty="0" err="1">
                <a:latin typeface="Calibri" panose="020F0502020204030204" pitchFamily="34" charset="0"/>
                <a:cs typeface="Calibri" panose="020F0502020204030204" pitchFamily="34" charset="0"/>
              </a:rPr>
              <a:t>Aetheling</a:t>
            </a:r>
            <a:endParaRPr lang="en-GB" sz="2000" dirty="0">
              <a:latin typeface="Calibri" panose="020F0502020204030204" pitchFamily="34" charset="0"/>
              <a:cs typeface="Calibri" panose="020F0502020204030204" pitchFamily="34" charset="0"/>
            </a:endParaRPr>
          </a:p>
          <a:p>
            <a:pPr marL="457200" indent="-457200">
              <a:buAutoNum type="alphaLcParenR"/>
            </a:pPr>
            <a:r>
              <a:rPr lang="en-GB" sz="2000" dirty="0">
                <a:latin typeface="Calibri" panose="020F0502020204030204" pitchFamily="34" charset="0"/>
                <a:cs typeface="Calibri" panose="020F0502020204030204" pitchFamily="34" charset="0"/>
              </a:rPr>
              <a:t>In the hope that the Witan would come and accept him as the new king</a:t>
            </a:r>
          </a:p>
          <a:p>
            <a:pPr marL="457200" indent="-457200">
              <a:buAutoNum type="alphaLcParenR"/>
            </a:pPr>
            <a:r>
              <a:rPr lang="en-GB" sz="2000" dirty="0">
                <a:latin typeface="Calibri" panose="020F0502020204030204" pitchFamily="34" charset="0"/>
                <a:cs typeface="Calibri" panose="020F0502020204030204" pitchFamily="34" charset="0"/>
              </a:rPr>
              <a:t>Earls Edwin and </a:t>
            </a:r>
            <a:r>
              <a:rPr lang="en-GB" sz="2000" dirty="0" err="1">
                <a:latin typeface="Calibri" panose="020F0502020204030204" pitchFamily="34" charset="0"/>
                <a:cs typeface="Calibri" panose="020F0502020204030204" pitchFamily="34" charset="0"/>
              </a:rPr>
              <a:t>Morcar</a:t>
            </a:r>
            <a:r>
              <a:rPr lang="en-GB" sz="2000" dirty="0">
                <a:latin typeface="Calibri" panose="020F0502020204030204" pitchFamily="34" charset="0"/>
                <a:cs typeface="Calibri" panose="020F0502020204030204" pitchFamily="34" charset="0"/>
              </a:rPr>
              <a:t>, Edgar the </a:t>
            </a:r>
            <a:r>
              <a:rPr lang="en-GB" sz="2000" dirty="0" err="1">
                <a:latin typeface="Calibri" panose="020F0502020204030204" pitchFamily="34" charset="0"/>
                <a:cs typeface="Calibri" panose="020F0502020204030204" pitchFamily="34" charset="0"/>
              </a:rPr>
              <a:t>Aetheling</a:t>
            </a:r>
            <a:r>
              <a:rPr lang="en-GB" sz="2000" dirty="0">
                <a:latin typeface="Calibri" panose="020F0502020204030204" pitchFamily="34" charset="0"/>
                <a:cs typeface="Calibri" panose="020F0502020204030204" pitchFamily="34" charset="0"/>
              </a:rPr>
              <a:t>, Archbishop </a:t>
            </a:r>
            <a:r>
              <a:rPr lang="en-GB" sz="2000" dirty="0" err="1">
                <a:latin typeface="Calibri" panose="020F0502020204030204" pitchFamily="34" charset="0"/>
                <a:cs typeface="Calibri" panose="020F0502020204030204" pitchFamily="34" charset="0"/>
              </a:rPr>
              <a:t>Aldred</a:t>
            </a:r>
            <a:endParaRPr lang="en-GB" sz="2000" dirty="0">
              <a:latin typeface="Calibri" panose="020F0502020204030204" pitchFamily="34" charset="0"/>
              <a:cs typeface="Calibri" panose="020F0502020204030204" pitchFamily="34" charset="0"/>
            </a:endParaRPr>
          </a:p>
          <a:p>
            <a:pPr marL="457200" indent="-457200">
              <a:buAutoNum type="alphaLcParenR"/>
            </a:pPr>
            <a:r>
              <a:rPr lang="en-GB" sz="2000" dirty="0">
                <a:latin typeface="Calibri" panose="020F0502020204030204" pitchFamily="34" charset="0"/>
                <a:cs typeface="Calibri" panose="020F0502020204030204" pitchFamily="34" charset="0"/>
              </a:rPr>
              <a:t>Bishop </a:t>
            </a:r>
            <a:r>
              <a:rPr lang="en-GB" sz="2000" dirty="0" err="1">
                <a:latin typeface="Calibri" panose="020F0502020204030204" pitchFamily="34" charset="0"/>
                <a:cs typeface="Calibri" panose="020F0502020204030204" pitchFamily="34" charset="0"/>
              </a:rPr>
              <a:t>Odo</a:t>
            </a:r>
            <a:r>
              <a:rPr lang="en-GB" sz="2000" dirty="0">
                <a:latin typeface="Calibri" panose="020F0502020204030204" pitchFamily="34" charset="0"/>
                <a:cs typeface="Calibri" panose="020F0502020204030204" pitchFamily="34" charset="0"/>
              </a:rPr>
              <a:t> and Earl William</a:t>
            </a:r>
          </a:p>
        </p:txBody>
      </p:sp>
      <p:pic>
        <p:nvPicPr>
          <p:cNvPr id="6" name="Picture 5">
            <a:extLst>
              <a:ext uri="{FF2B5EF4-FFF2-40B4-BE49-F238E27FC236}">
                <a16:creationId xmlns:a16="http://schemas.microsoft.com/office/drawing/2014/main" id="{E32F0C58-9F7B-4BF0-B39B-6EF055EF7499}"/>
              </a:ext>
            </a:extLst>
          </p:cNvPr>
          <p:cNvPicPr>
            <a:picLocks noChangeAspect="1"/>
          </p:cNvPicPr>
          <p:nvPr/>
        </p:nvPicPr>
        <p:blipFill>
          <a:blip r:embed="rId3"/>
          <a:stretch>
            <a:fillRect/>
          </a:stretch>
        </p:blipFill>
        <p:spPr>
          <a:xfrm>
            <a:off x="5915023" y="1243013"/>
            <a:ext cx="1780186" cy="4932091"/>
          </a:xfrm>
          <a:prstGeom prst="rect">
            <a:avLst/>
          </a:prstGeom>
        </p:spPr>
      </p:pic>
      <p:sp>
        <p:nvSpPr>
          <p:cNvPr id="3" name="TextBox 2">
            <a:extLst>
              <a:ext uri="{FF2B5EF4-FFF2-40B4-BE49-F238E27FC236}">
                <a16:creationId xmlns:a16="http://schemas.microsoft.com/office/drawing/2014/main" id="{E0EEF5ED-46B3-4978-B517-C1033FF26150}"/>
              </a:ext>
            </a:extLst>
          </p:cNvPr>
          <p:cNvSpPr txBox="1"/>
          <p:nvPr/>
        </p:nvSpPr>
        <p:spPr>
          <a:xfrm>
            <a:off x="5875754" y="6175104"/>
            <a:ext cx="1780186" cy="430887"/>
          </a:xfrm>
          <a:prstGeom prst="rect">
            <a:avLst/>
          </a:prstGeom>
          <a:noFill/>
        </p:spPr>
        <p:txBody>
          <a:bodyPr wrap="square" rtlCol="0">
            <a:spAutoFit/>
          </a:bodyPr>
          <a:lstStyle/>
          <a:p>
            <a:pPr algn="ctr"/>
            <a:r>
              <a:rPr lang="en-GB" sz="1100" dirty="0">
                <a:latin typeface="Calibri" panose="020F0502020204030204" pitchFamily="34" charset="0"/>
                <a:cs typeface="Calibri" panose="020F0502020204030204" pitchFamily="34" charset="0"/>
              </a:rPr>
              <a:t>Image: Bayeux tapestry, Wikimedia Commons</a:t>
            </a:r>
          </a:p>
        </p:txBody>
      </p:sp>
    </p:spTree>
    <p:extLst>
      <p:ext uri="{BB962C8B-B14F-4D97-AF65-F5344CB8AC3E}">
        <p14:creationId xmlns:p14="http://schemas.microsoft.com/office/powerpoint/2010/main" val="3210759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22319" y="700088"/>
            <a:ext cx="4486233" cy="2400383"/>
          </a:xfrm>
        </p:spPr>
        <p:txBody>
          <a:bodyPr vert="horz" lIns="91440" tIns="45720" rIns="91440" bIns="45720" rtlCol="0" anchor="ctr">
            <a:noAutofit/>
          </a:bodyPr>
          <a:lstStyle/>
          <a:p>
            <a:r>
              <a:rPr lang="en-US" sz="3200" b="1" kern="1200" dirty="0">
                <a:solidFill>
                  <a:schemeClr val="tx1"/>
                </a:solidFill>
                <a:latin typeface="Calibri" panose="020F0502020204030204" pitchFamily="34" charset="0"/>
                <a:cs typeface="Calibri" panose="020F0502020204030204" pitchFamily="34" charset="0"/>
              </a:rPr>
              <a:t>Enquiry lesson 2: </a:t>
            </a:r>
            <a:br>
              <a:rPr lang="en-US" sz="3200" b="1" kern="1200" dirty="0">
                <a:solidFill>
                  <a:schemeClr val="tx1"/>
                </a:solidFill>
                <a:latin typeface="+mj-lt"/>
                <a:ea typeface="+mj-ea"/>
                <a:cs typeface="+mj-cs"/>
              </a:rPr>
            </a:br>
            <a:br>
              <a:rPr lang="en-US" sz="3200" b="1" kern="1200" dirty="0">
                <a:solidFill>
                  <a:schemeClr val="tx1"/>
                </a:solidFill>
                <a:latin typeface="+mj-lt"/>
                <a:ea typeface="+mj-ea"/>
                <a:cs typeface="+mj-cs"/>
              </a:rPr>
            </a:br>
            <a:r>
              <a:rPr lang="en-US" sz="3200" b="1" i="1" kern="1200" dirty="0">
                <a:solidFill>
                  <a:schemeClr val="tx1"/>
                </a:solidFill>
                <a:latin typeface="Calibri" panose="020F0502020204030204" pitchFamily="34" charset="0"/>
                <a:cs typeface="Calibri" panose="020F0502020204030204" pitchFamily="34" charset="0"/>
              </a:rPr>
              <a:t>When did the Normans complete their </a:t>
            </a:r>
            <a:r>
              <a:rPr lang="en-US" sz="3200" b="1" i="1" dirty="0">
                <a:latin typeface="Calibri" panose="020F0502020204030204" pitchFamily="34" charset="0"/>
                <a:cs typeface="Calibri" panose="020F0502020204030204" pitchFamily="34" charset="0"/>
              </a:rPr>
              <a:t>c</a:t>
            </a:r>
            <a:r>
              <a:rPr lang="en-US" sz="3200" b="1" i="1" kern="1200" dirty="0">
                <a:solidFill>
                  <a:schemeClr val="tx1"/>
                </a:solidFill>
                <a:latin typeface="Calibri" panose="020F0502020204030204" pitchFamily="34" charset="0"/>
                <a:cs typeface="Calibri" panose="020F0502020204030204" pitchFamily="34" charset="0"/>
              </a:rPr>
              <a:t>onquest?</a:t>
            </a:r>
            <a:br>
              <a:rPr lang="en-US" sz="3200" b="1" i="1" kern="1200" dirty="0">
                <a:solidFill>
                  <a:schemeClr val="tx1"/>
                </a:solidFill>
                <a:latin typeface="Calibri" panose="020F0502020204030204" pitchFamily="34" charset="0"/>
                <a:cs typeface="Calibri" panose="020F0502020204030204" pitchFamily="34" charset="0"/>
              </a:rPr>
            </a:br>
            <a:br>
              <a:rPr lang="en-US" sz="3200" i="1" kern="1200" dirty="0">
                <a:solidFill>
                  <a:schemeClr val="tx1"/>
                </a:solidFill>
                <a:latin typeface="Calibri" panose="020F0502020204030204" pitchFamily="34" charset="0"/>
                <a:cs typeface="Calibri" panose="020F0502020204030204" pitchFamily="34" charset="0"/>
              </a:rPr>
            </a:br>
            <a:br>
              <a:rPr lang="en-US" sz="3200" kern="1200" dirty="0">
                <a:solidFill>
                  <a:schemeClr val="tx1"/>
                </a:solidFill>
                <a:latin typeface="+mj-lt"/>
                <a:ea typeface="+mj-ea"/>
                <a:cs typeface="+mj-cs"/>
              </a:rPr>
            </a:br>
            <a:endParaRPr lang="en-US" sz="3200" kern="1200" dirty="0">
              <a:solidFill>
                <a:schemeClr val="tx1"/>
              </a:solidFill>
              <a:latin typeface="+mj-lt"/>
              <a:ea typeface="+mj-ea"/>
              <a:cs typeface="+mj-cs"/>
            </a:endParaRPr>
          </a:p>
        </p:txBody>
      </p:sp>
      <p:sp>
        <p:nvSpPr>
          <p:cNvPr id="71" name="Freeform: Shape 70">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Oval 74">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52D3821F-70BB-4C81-AEDF-96FD812CA3F1}"/>
              </a:ext>
            </a:extLst>
          </p:cNvPr>
          <p:cNvPicPr>
            <a:picLocks noChangeAspect="1"/>
          </p:cNvPicPr>
          <p:nvPr/>
        </p:nvPicPr>
        <p:blipFill rotWithShape="1">
          <a:blip r:embed="rId3"/>
          <a:srcRect l="3407" r="10844"/>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2050" name="Picture 2">
            <a:extLst>
              <a:ext uri="{FF2B5EF4-FFF2-40B4-BE49-F238E27FC236}">
                <a16:creationId xmlns:a16="http://schemas.microsoft.com/office/drawing/2014/main" id="{B3A9599C-C17D-4CE9-B6A8-390C0534DCB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110" r="1" b="3194"/>
          <a:stretch/>
        </p:blipFill>
        <p:spPr bwMode="auto">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5"/>
          <a:srcRect t="2559" r="-2" b="-2"/>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3" name="Subtitle 2"/>
          <p:cNvSpPr>
            <a:spLocks noGrp="1"/>
          </p:cNvSpPr>
          <p:nvPr>
            <p:ph type="subTitle" idx="1"/>
          </p:nvPr>
        </p:nvSpPr>
        <p:spPr>
          <a:xfrm>
            <a:off x="6940296" y="2871982"/>
            <a:ext cx="4668256" cy="3181684"/>
          </a:xfrm>
        </p:spPr>
        <p:txBody>
          <a:bodyPr vert="horz" lIns="91440" tIns="45720" rIns="91440" bIns="45720" rtlCol="0" anchor="t">
            <a:normAutofit/>
          </a:bodyPr>
          <a:lstStyle/>
          <a:p>
            <a:r>
              <a:rPr lang="en-US" sz="1700" b="1" dirty="0">
                <a:latin typeface="Calibri" panose="020F0502020204030204" pitchFamily="34" charset="0"/>
                <a:cs typeface="Calibri" panose="020F0502020204030204" pitchFamily="34" charset="0"/>
              </a:rPr>
              <a:t>KEY QUESTIONS:</a:t>
            </a:r>
          </a:p>
          <a:p>
            <a:pPr marL="342900" indent="-228600">
              <a:buFont typeface="Arial" panose="020B0604020202020204" pitchFamily="34" charset="0"/>
              <a:buChar char="•"/>
            </a:pPr>
            <a:r>
              <a:rPr lang="en-US" sz="1700" dirty="0">
                <a:latin typeface="Calibri" panose="020F0502020204030204" pitchFamily="34" charset="0"/>
                <a:cs typeface="Calibri" panose="020F0502020204030204" pitchFamily="34" charset="0"/>
              </a:rPr>
              <a:t>What does it mean to judge the Conquest as ‘complete’?</a:t>
            </a:r>
          </a:p>
          <a:p>
            <a:pPr marL="114300" indent="-228600">
              <a:buFont typeface="Arial" panose="020B0604020202020204" pitchFamily="34" charset="0"/>
              <a:buChar char="•"/>
            </a:pPr>
            <a:endParaRPr lang="en-US" sz="1700" dirty="0">
              <a:latin typeface="Calibri" panose="020F0502020204030204" pitchFamily="34" charset="0"/>
              <a:cs typeface="Calibri" panose="020F0502020204030204" pitchFamily="34" charset="0"/>
            </a:endParaRPr>
          </a:p>
          <a:p>
            <a:pPr marL="342900" indent="-228600">
              <a:buFont typeface="Arial" panose="020B0604020202020204" pitchFamily="34" charset="0"/>
              <a:buChar char="•"/>
            </a:pPr>
            <a:r>
              <a:rPr lang="en-US" sz="1700" dirty="0">
                <a:latin typeface="Calibri" panose="020F0502020204030204" pitchFamily="34" charset="0"/>
                <a:cs typeface="Calibri" panose="020F0502020204030204" pitchFamily="34" charset="0"/>
              </a:rPr>
              <a:t>How could we tell when the Norman Conquest was complete?</a:t>
            </a:r>
          </a:p>
          <a:p>
            <a:pPr marL="114300" indent="-228600">
              <a:buFont typeface="Arial" panose="020B0604020202020204" pitchFamily="34" charset="0"/>
              <a:buChar char="•"/>
            </a:pPr>
            <a:endParaRPr lang="en-US" sz="1700" dirty="0">
              <a:latin typeface="Calibri" panose="020F0502020204030204" pitchFamily="34" charset="0"/>
              <a:cs typeface="Calibri" panose="020F0502020204030204" pitchFamily="34" charset="0"/>
            </a:endParaRPr>
          </a:p>
          <a:p>
            <a:pPr marL="342900" indent="-228600">
              <a:buFont typeface="Arial" panose="020B0604020202020204" pitchFamily="34" charset="0"/>
              <a:buChar char="•"/>
            </a:pPr>
            <a:r>
              <a:rPr lang="en-US" sz="1700" dirty="0">
                <a:latin typeface="Calibri" panose="020F0502020204030204" pitchFamily="34" charset="0"/>
                <a:cs typeface="Calibri" panose="020F0502020204030204" pitchFamily="34" charset="0"/>
              </a:rPr>
              <a:t>How and why did the experience of conquest vary so much in different places and at different times?</a:t>
            </a:r>
          </a:p>
        </p:txBody>
      </p:sp>
      <p:sp>
        <p:nvSpPr>
          <p:cNvPr id="4" name="TextBox 3">
            <a:extLst>
              <a:ext uri="{FF2B5EF4-FFF2-40B4-BE49-F238E27FC236}">
                <a16:creationId xmlns:a16="http://schemas.microsoft.com/office/drawing/2014/main" id="{BC1BE2A2-2774-4C81-9240-C75EE64D10B0}"/>
              </a:ext>
            </a:extLst>
          </p:cNvPr>
          <p:cNvSpPr txBox="1"/>
          <p:nvPr/>
        </p:nvSpPr>
        <p:spPr>
          <a:xfrm>
            <a:off x="3394530" y="6339092"/>
            <a:ext cx="3047084" cy="430887"/>
          </a:xfrm>
          <a:prstGeom prst="rect">
            <a:avLst/>
          </a:prstGeom>
          <a:noFill/>
        </p:spPr>
        <p:txBody>
          <a:bodyPr wrap="square" rtlCol="0">
            <a:spAutoFit/>
          </a:bodyPr>
          <a:lstStyle/>
          <a:p>
            <a:pPr algn="ctr"/>
            <a:r>
              <a:rPr lang="en-GB" sz="1100" baseline="0" dirty="0">
                <a:latin typeface="Calibri" panose="020F0502020204030204" pitchFamily="34" charset="0"/>
                <a:cs typeface="Calibri" panose="020F0502020204030204" pitchFamily="34" charset="0"/>
              </a:rPr>
              <a:t>Images: William I coin, Edgar the </a:t>
            </a:r>
            <a:r>
              <a:rPr lang="en-GB" sz="1100" baseline="0" dirty="0" err="1">
                <a:latin typeface="Calibri" panose="020F0502020204030204" pitchFamily="34" charset="0"/>
                <a:cs typeface="Calibri" panose="020F0502020204030204" pitchFamily="34" charset="0"/>
              </a:rPr>
              <a:t>Aetheling</a:t>
            </a:r>
            <a:r>
              <a:rPr lang="en-GB" sz="1100" baseline="0" dirty="0">
                <a:latin typeface="Calibri" panose="020F0502020204030204" pitchFamily="34" charset="0"/>
                <a:cs typeface="Calibri" panose="020F0502020204030204" pitchFamily="34" charset="0"/>
              </a:rPr>
              <a:t> and Domesday extract, all Wikimedia Commons</a:t>
            </a:r>
            <a:endParaRPr lang="en-GB"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829488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232221" y="1816658"/>
            <a:ext cx="3305312" cy="4013200"/>
          </a:xfrm>
          <a:prstGeom prst="rect">
            <a:avLst/>
          </a:prstGeom>
        </p:spPr>
      </p:pic>
      <p:sp>
        <p:nvSpPr>
          <p:cNvPr id="2" name="Title 1"/>
          <p:cNvSpPr>
            <a:spLocks noGrp="1"/>
          </p:cNvSpPr>
          <p:nvPr>
            <p:ph type="title"/>
          </p:nvPr>
        </p:nvSpPr>
        <p:spPr>
          <a:xfrm>
            <a:off x="246743" y="203201"/>
            <a:ext cx="11945257" cy="1045028"/>
          </a:xfrm>
        </p:spPr>
        <p:txBody>
          <a:bodyPr>
            <a:normAutofit fontScale="90000"/>
          </a:bodyPr>
          <a:lstStyle/>
          <a:p>
            <a:pPr algn="ctr"/>
            <a:r>
              <a:rPr lang="en-GB" dirty="0">
                <a:latin typeface="Calibri" panose="020F0502020204030204" pitchFamily="34" charset="0"/>
                <a:cs typeface="Calibri" panose="020F0502020204030204" pitchFamily="34" charset="0"/>
              </a:rPr>
              <a:t>Cast your minds back: What do we already know about the following?</a:t>
            </a:r>
          </a:p>
        </p:txBody>
      </p:sp>
      <p:sp>
        <p:nvSpPr>
          <p:cNvPr id="7" name="TextBox 6"/>
          <p:cNvSpPr txBox="1"/>
          <p:nvPr/>
        </p:nvSpPr>
        <p:spPr>
          <a:xfrm>
            <a:off x="31303" y="5771192"/>
            <a:ext cx="6048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Earls Edwin and </a:t>
            </a:r>
            <a:r>
              <a:rPr kumimoji="0" lang="en-GB" sz="2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Morcar</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8" name="TextBox 7"/>
          <p:cNvSpPr txBox="1"/>
          <p:nvPr/>
        </p:nvSpPr>
        <p:spPr>
          <a:xfrm>
            <a:off x="5184484" y="5786581"/>
            <a:ext cx="319532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 North of England</a:t>
            </a:r>
          </a:p>
        </p:txBody>
      </p:sp>
      <p:sp>
        <p:nvSpPr>
          <p:cNvPr id="9" name="TextBox 8"/>
          <p:cNvSpPr txBox="1"/>
          <p:nvPr/>
        </p:nvSpPr>
        <p:spPr>
          <a:xfrm>
            <a:off x="9235997" y="5771192"/>
            <a:ext cx="260418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Edgar the </a:t>
            </a:r>
            <a:r>
              <a:rPr lang="en-GB" dirty="0">
                <a:solidFill>
                  <a:prstClr val="black"/>
                </a:solidFill>
                <a:latin typeface="Calibri" panose="020F0502020204030204" pitchFamily="34" charset="0"/>
                <a:cs typeface="Calibri" panose="020F0502020204030204" pitchFamily="34" charset="0"/>
              </a:rPr>
              <a:t>A</a:t>
            </a:r>
            <a:r>
              <a:rPr kumimoji="0" lang="en-GB" sz="18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etheling</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4BABA0F9-8395-4ECB-B497-129515493F10}"/>
              </a:ext>
            </a:extLst>
          </p:cNvPr>
          <p:cNvSpPr txBox="1"/>
          <p:nvPr/>
        </p:nvSpPr>
        <p:spPr>
          <a:xfrm>
            <a:off x="246743" y="6596390"/>
            <a:ext cx="11742056" cy="261610"/>
          </a:xfrm>
          <a:prstGeom prst="rect">
            <a:avLst/>
          </a:prstGeom>
          <a:noFill/>
        </p:spPr>
        <p:txBody>
          <a:bodyPr wrap="square" rtlCol="0">
            <a:spAutoFit/>
          </a:bodyPr>
          <a:lstStyle/>
          <a:p>
            <a:pPr algn="ctr"/>
            <a:r>
              <a:rPr lang="en-GB" sz="1100" dirty="0">
                <a:latin typeface="Calibri" panose="020F0502020204030204" pitchFamily="34" charset="0"/>
                <a:cs typeface="Calibri" panose="020F0502020204030204" pitchFamily="34" charset="0"/>
              </a:rPr>
              <a:t>Images: Livonia knights, map – north of England and Edgar the </a:t>
            </a:r>
            <a:r>
              <a:rPr lang="en-GB" sz="1100" dirty="0" err="1">
                <a:latin typeface="Calibri" panose="020F0502020204030204" pitchFamily="34" charset="0"/>
                <a:cs typeface="Calibri" panose="020F0502020204030204" pitchFamily="34" charset="0"/>
              </a:rPr>
              <a:t>Aetheling</a:t>
            </a:r>
            <a:r>
              <a:rPr lang="en-GB" sz="1100" dirty="0">
                <a:latin typeface="Calibri" panose="020F0502020204030204" pitchFamily="34" charset="0"/>
                <a:cs typeface="Calibri" panose="020F0502020204030204" pitchFamily="34" charset="0"/>
              </a:rPr>
              <a:t>, all Wikimedia Commons</a:t>
            </a:r>
          </a:p>
        </p:txBody>
      </p:sp>
      <p:pic>
        <p:nvPicPr>
          <p:cNvPr id="10" name="Picture 9">
            <a:extLst>
              <a:ext uri="{FF2B5EF4-FFF2-40B4-BE49-F238E27FC236}">
                <a16:creationId xmlns:a16="http://schemas.microsoft.com/office/drawing/2014/main" id="{C2248C2B-DB7B-43CB-BA8B-6CC1129DE1A0}"/>
              </a:ext>
            </a:extLst>
          </p:cNvPr>
          <p:cNvPicPr>
            <a:picLocks noChangeAspect="1"/>
          </p:cNvPicPr>
          <p:nvPr/>
        </p:nvPicPr>
        <p:blipFill rotWithShape="1">
          <a:blip r:embed="rId4"/>
          <a:srcRect t="2559" r="-2" b="-2"/>
          <a:stretch/>
        </p:blipFill>
        <p:spPr>
          <a:xfrm>
            <a:off x="8930220" y="269251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pic>
        <p:nvPicPr>
          <p:cNvPr id="5122" name="Picture 2">
            <a:extLst>
              <a:ext uri="{FF2B5EF4-FFF2-40B4-BE49-F238E27FC236}">
                <a16:creationId xmlns:a16="http://schemas.microsoft.com/office/drawing/2014/main" id="{D5A3C2A0-1227-476B-BAC5-CE40711953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4942" y="1816658"/>
            <a:ext cx="3248815" cy="3978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884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32113"/>
          </a:xfrm>
        </p:spPr>
        <p:txBody>
          <a:bodyPr>
            <a:normAutofit fontScale="90000"/>
          </a:bodyPr>
          <a:lstStyle/>
          <a:p>
            <a:pPr algn="ctr"/>
            <a:r>
              <a:rPr lang="en-GB" dirty="0">
                <a:latin typeface="Calibri" panose="020F0502020204030204" pitchFamily="34" charset="0"/>
                <a:cs typeface="Calibri" panose="020F0502020204030204" pitchFamily="34" charset="0"/>
              </a:rPr>
              <a:t>Finding evidence for our enquiry: </a:t>
            </a:r>
            <a:r>
              <a:rPr lang="en-GB" i="1" dirty="0">
                <a:latin typeface="Calibri" panose="020F0502020204030204" pitchFamily="34" charset="0"/>
                <a:cs typeface="Calibri" panose="020F0502020204030204" pitchFamily="34" charset="0"/>
              </a:rPr>
              <a:t>When did the Normans complete their conquest?</a:t>
            </a:r>
            <a:endParaRPr lang="en-GB" dirty="0">
              <a:latin typeface="Calibri" panose="020F0502020204030204" pitchFamily="34" charset="0"/>
              <a:cs typeface="Calibri" panose="020F0502020204030204" pitchFamily="34" charset="0"/>
            </a:endParaRPr>
          </a:p>
        </p:txBody>
      </p:sp>
      <p:sp>
        <p:nvSpPr>
          <p:cNvPr id="5" name="TextBox 4"/>
          <p:cNvSpPr txBox="1"/>
          <p:nvPr/>
        </p:nvSpPr>
        <p:spPr>
          <a:xfrm>
            <a:off x="7397851" y="1132114"/>
            <a:ext cx="4673599" cy="61100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Trouble in the North (and elsewhere…)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prstClr val="black"/>
                </a:solidFill>
                <a:latin typeface="Calibri" panose="020F0502020204030204" pitchFamily="34" charset="0"/>
                <a:cs typeface="Calibri" panose="020F0502020204030204" pitchFamily="34" charset="0"/>
              </a:rPr>
              <a:t>TASK:</a:t>
            </a:r>
            <a:endParaRPr kumimoji="0" lang="en-GB"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457200" indent="-457200" algn="ctr">
              <a:lnSpc>
                <a:spcPct val="107000"/>
              </a:lnSpc>
              <a:spcAft>
                <a:spcPts val="800"/>
              </a:spcAft>
              <a:buFont typeface="Arial" panose="020B0604020202020204" pitchFamily="34" charset="0"/>
              <a:buChar char="•"/>
            </a:pPr>
            <a:r>
              <a:rPr lang="en-GB" sz="2800" dirty="0">
                <a:effectLst/>
                <a:latin typeface="Calibri" panose="020F0502020204030204" pitchFamily="34" charset="0"/>
                <a:ea typeface="Calibri" panose="020F0502020204030204" pitchFamily="34" charset="0"/>
                <a:cs typeface="Calibri" panose="020F0502020204030204" pitchFamily="34" charset="0"/>
              </a:rPr>
              <a:t>Read the information and answer the questions in full sentences. </a:t>
            </a:r>
          </a:p>
          <a:p>
            <a:pPr marL="457200" indent="-457200" algn="ctr">
              <a:lnSpc>
                <a:spcPct val="107000"/>
              </a:lnSpc>
              <a:spcAft>
                <a:spcPts val="800"/>
              </a:spcAft>
              <a:buFont typeface="Arial" panose="020B0604020202020204" pitchFamily="34" charset="0"/>
              <a:buChar char="•"/>
            </a:pPr>
            <a:r>
              <a:rPr lang="en-GB" sz="2800" dirty="0">
                <a:effectLst/>
                <a:latin typeface="Calibri" panose="020F0502020204030204" pitchFamily="34" charset="0"/>
                <a:ea typeface="Calibri" panose="020F0502020204030204" pitchFamily="34" charset="0"/>
                <a:cs typeface="Calibri" panose="020F0502020204030204" pitchFamily="34" charset="0"/>
              </a:rPr>
              <a:t>Use at least one quotation from the accompanying source material to support your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endParaRPr>
          </a:p>
        </p:txBody>
      </p:sp>
      <p:sp>
        <p:nvSpPr>
          <p:cNvPr id="3" name="TextBox 2">
            <a:extLst>
              <a:ext uri="{FF2B5EF4-FFF2-40B4-BE49-F238E27FC236}">
                <a16:creationId xmlns:a16="http://schemas.microsoft.com/office/drawing/2014/main" id="{A348A8B0-5372-4413-8410-71EDFB57E146}"/>
              </a:ext>
            </a:extLst>
          </p:cNvPr>
          <p:cNvSpPr txBox="1"/>
          <p:nvPr/>
        </p:nvSpPr>
        <p:spPr>
          <a:xfrm>
            <a:off x="251622" y="6266164"/>
            <a:ext cx="4858919" cy="276999"/>
          </a:xfrm>
          <a:prstGeom prst="rect">
            <a:avLst/>
          </a:prstGeom>
          <a:noFill/>
        </p:spPr>
        <p:txBody>
          <a:bodyPr wrap="square" rtlCol="0">
            <a:spAutoFit/>
          </a:bodyPr>
          <a:lstStyle/>
          <a:p>
            <a:pPr algn="ctr"/>
            <a:r>
              <a:rPr lang="en-GB" sz="1200" dirty="0">
                <a:latin typeface="Calibri" panose="020F0502020204030204" pitchFamily="34" charset="0"/>
                <a:cs typeface="Calibri" panose="020F0502020204030204" pitchFamily="34" charset="0"/>
              </a:rPr>
              <a:t>Image: William I, Wikimedia Commons</a:t>
            </a:r>
          </a:p>
        </p:txBody>
      </p:sp>
      <p:pic>
        <p:nvPicPr>
          <p:cNvPr id="1026" name="Picture 2">
            <a:extLst>
              <a:ext uri="{FF2B5EF4-FFF2-40B4-BE49-F238E27FC236}">
                <a16:creationId xmlns:a16="http://schemas.microsoft.com/office/drawing/2014/main" id="{5E6535BB-D0EF-4688-A2E1-E460451AC4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622" y="1301216"/>
            <a:ext cx="4858919" cy="485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563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8" name="Rectangle 70">
            <a:extLst>
              <a:ext uri="{FF2B5EF4-FFF2-40B4-BE49-F238E27FC236}">
                <a16:creationId xmlns:a16="http://schemas.microsoft.com/office/drawing/2014/main" id="{6897DEB4-4A88-4293-A935-9B25506C1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Freeform: Shape 72">
            <a:extLst>
              <a:ext uri="{FF2B5EF4-FFF2-40B4-BE49-F238E27FC236}">
                <a16:creationId xmlns:a16="http://schemas.microsoft.com/office/drawing/2014/main" id="{FBE42BC3-6707-4CBF-9386-048B994A4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886" y="0"/>
            <a:ext cx="7538114" cy="6858000"/>
          </a:xfrm>
          <a:custGeom>
            <a:avLst/>
            <a:gdLst>
              <a:gd name="connsiteX0" fmla="*/ 366246 w 7538114"/>
              <a:gd name="connsiteY0" fmla="*/ 0 h 6858000"/>
              <a:gd name="connsiteX1" fmla="*/ 2830292 w 7538114"/>
              <a:gd name="connsiteY1" fmla="*/ 0 h 6858000"/>
              <a:gd name="connsiteX2" fmla="*/ 3903260 w 7538114"/>
              <a:gd name="connsiteY2" fmla="*/ 0 h 6858000"/>
              <a:gd name="connsiteX3" fmla="*/ 4597266 w 7538114"/>
              <a:gd name="connsiteY3" fmla="*/ 0 h 6858000"/>
              <a:gd name="connsiteX4" fmla="*/ 7192370 w 7538114"/>
              <a:gd name="connsiteY4" fmla="*/ 0 h 6858000"/>
              <a:gd name="connsiteX5" fmla="*/ 7538114 w 7538114"/>
              <a:gd name="connsiteY5" fmla="*/ 0 h 6858000"/>
              <a:gd name="connsiteX6" fmla="*/ 7538114 w 7538114"/>
              <a:gd name="connsiteY6" fmla="*/ 6858000 h 6858000"/>
              <a:gd name="connsiteX7" fmla="*/ 7192370 w 7538114"/>
              <a:gd name="connsiteY7" fmla="*/ 6858000 h 6858000"/>
              <a:gd name="connsiteX8" fmla="*/ 4597266 w 7538114"/>
              <a:gd name="connsiteY8" fmla="*/ 6858000 h 6858000"/>
              <a:gd name="connsiteX9" fmla="*/ 3903260 w 7538114"/>
              <a:gd name="connsiteY9" fmla="*/ 6858000 h 6858000"/>
              <a:gd name="connsiteX10" fmla="*/ 2830292 w 7538114"/>
              <a:gd name="connsiteY10" fmla="*/ 6858000 h 6858000"/>
              <a:gd name="connsiteX11" fmla="*/ 170314 w 7538114"/>
              <a:gd name="connsiteY11" fmla="*/ 6858000 h 6858000"/>
              <a:gd name="connsiteX12" fmla="*/ 170341 w 7538114"/>
              <a:gd name="connsiteY12" fmla="*/ 6857759 h 6858000"/>
              <a:gd name="connsiteX13" fmla="*/ 173485 w 7538114"/>
              <a:gd name="connsiteY13" fmla="*/ 6852129 h 6858000"/>
              <a:gd name="connsiteX14" fmla="*/ 167544 w 7538114"/>
              <a:gd name="connsiteY14" fmla="*/ 6830335 h 6858000"/>
              <a:gd name="connsiteX15" fmla="*/ 163472 w 7538114"/>
              <a:gd name="connsiteY15" fmla="*/ 6796707 h 6858000"/>
              <a:gd name="connsiteX16" fmla="*/ 160535 w 7538114"/>
              <a:gd name="connsiteY16" fmla="*/ 6780725 h 6858000"/>
              <a:gd name="connsiteX17" fmla="*/ 162318 w 7538114"/>
              <a:gd name="connsiteY17" fmla="*/ 6767829 h 6858000"/>
              <a:gd name="connsiteX18" fmla="*/ 162771 w 7538114"/>
              <a:gd name="connsiteY18" fmla="*/ 6694444 h 6858000"/>
              <a:gd name="connsiteX19" fmla="*/ 165604 w 7538114"/>
              <a:gd name="connsiteY19" fmla="*/ 6677569 h 6858000"/>
              <a:gd name="connsiteX20" fmla="*/ 171255 w 7538114"/>
              <a:gd name="connsiteY20" fmla="*/ 6669571 h 6858000"/>
              <a:gd name="connsiteX21" fmla="*/ 169240 w 7538114"/>
              <a:gd name="connsiteY21" fmla="*/ 6663304 h 6858000"/>
              <a:gd name="connsiteX22" fmla="*/ 169039 w 7538114"/>
              <a:gd name="connsiteY22" fmla="*/ 6618916 h 6858000"/>
              <a:gd name="connsiteX23" fmla="*/ 168392 w 7538114"/>
              <a:gd name="connsiteY23" fmla="*/ 6589960 h 6858000"/>
              <a:gd name="connsiteX24" fmla="*/ 160636 w 7538114"/>
              <a:gd name="connsiteY24" fmla="*/ 6588200 h 6858000"/>
              <a:gd name="connsiteX25" fmla="*/ 157872 w 7538114"/>
              <a:gd name="connsiteY25" fmla="*/ 6562416 h 6858000"/>
              <a:gd name="connsiteX26" fmla="*/ 162851 w 7538114"/>
              <a:gd name="connsiteY26" fmla="*/ 6534939 h 6858000"/>
              <a:gd name="connsiteX27" fmla="*/ 162153 w 7538114"/>
              <a:gd name="connsiteY27" fmla="*/ 6502552 h 6858000"/>
              <a:gd name="connsiteX28" fmla="*/ 161821 w 7538114"/>
              <a:gd name="connsiteY28" fmla="*/ 6483172 h 6858000"/>
              <a:gd name="connsiteX29" fmla="*/ 154586 w 7538114"/>
              <a:gd name="connsiteY29" fmla="*/ 6432309 h 6858000"/>
              <a:gd name="connsiteX30" fmla="*/ 127078 w 7538114"/>
              <a:gd name="connsiteY30" fmla="*/ 6349783 h 6858000"/>
              <a:gd name="connsiteX31" fmla="*/ 123181 w 7538114"/>
              <a:gd name="connsiteY31" fmla="*/ 6323872 h 6858000"/>
              <a:gd name="connsiteX32" fmla="*/ 124767 w 7538114"/>
              <a:gd name="connsiteY32" fmla="*/ 6319343 h 6858000"/>
              <a:gd name="connsiteX33" fmla="*/ 108246 w 7538114"/>
              <a:gd name="connsiteY33" fmla="*/ 6190348 h 6858000"/>
              <a:gd name="connsiteX34" fmla="*/ 107279 w 7538114"/>
              <a:gd name="connsiteY34" fmla="*/ 6167269 h 6858000"/>
              <a:gd name="connsiteX35" fmla="*/ 107883 w 7538114"/>
              <a:gd name="connsiteY35" fmla="*/ 6149986 h 6858000"/>
              <a:gd name="connsiteX36" fmla="*/ 102380 w 7538114"/>
              <a:gd name="connsiteY36" fmla="*/ 6108622 h 6858000"/>
              <a:gd name="connsiteX37" fmla="*/ 90314 w 7538114"/>
              <a:gd name="connsiteY37" fmla="*/ 6041155 h 6858000"/>
              <a:gd name="connsiteX38" fmla="*/ 88409 w 7538114"/>
              <a:gd name="connsiteY38" fmla="*/ 6026587 h 6858000"/>
              <a:gd name="connsiteX39" fmla="*/ 89403 w 7538114"/>
              <a:gd name="connsiteY39" fmla="*/ 6013265 h 6858000"/>
              <a:gd name="connsiteX40" fmla="*/ 91927 w 7538114"/>
              <a:gd name="connsiteY40" fmla="*/ 6009478 h 6858000"/>
              <a:gd name="connsiteX41" fmla="*/ 91302 w 7538114"/>
              <a:gd name="connsiteY41" fmla="*/ 6001336 h 6858000"/>
              <a:gd name="connsiteX42" fmla="*/ 91687 w 7538114"/>
              <a:gd name="connsiteY42" fmla="*/ 5999003 h 6858000"/>
              <a:gd name="connsiteX43" fmla="*/ 93336 w 7538114"/>
              <a:gd name="connsiteY43" fmla="*/ 5985795 h 6858000"/>
              <a:gd name="connsiteX44" fmla="*/ 83190 w 7538114"/>
              <a:gd name="connsiteY44" fmla="*/ 5961758 h 6858000"/>
              <a:gd name="connsiteX45" fmla="*/ 81952 w 7538114"/>
              <a:gd name="connsiteY45" fmla="*/ 5928761 h 6858000"/>
              <a:gd name="connsiteX46" fmla="*/ 67420 w 7538114"/>
              <a:gd name="connsiteY46" fmla="*/ 5787247 h 6858000"/>
              <a:gd name="connsiteX47" fmla="*/ 50760 w 7538114"/>
              <a:gd name="connsiteY47" fmla="*/ 5710700 h 6858000"/>
              <a:gd name="connsiteX48" fmla="*/ 42956 w 7538114"/>
              <a:gd name="connsiteY48" fmla="*/ 5641754 h 6858000"/>
              <a:gd name="connsiteX49" fmla="*/ 29695 w 7538114"/>
              <a:gd name="connsiteY49" fmla="*/ 5602326 h 6858000"/>
              <a:gd name="connsiteX50" fmla="*/ 18841 w 7538114"/>
              <a:gd name="connsiteY50" fmla="*/ 5570885 h 6858000"/>
              <a:gd name="connsiteX51" fmla="*/ 9977 w 7538114"/>
              <a:gd name="connsiteY51" fmla="*/ 5543492 h 6858000"/>
              <a:gd name="connsiteX52" fmla="*/ 5255 w 7538114"/>
              <a:gd name="connsiteY52" fmla="*/ 5531024 h 6858000"/>
              <a:gd name="connsiteX53" fmla="*/ 5447 w 7538114"/>
              <a:gd name="connsiteY53" fmla="*/ 5527845 h 6858000"/>
              <a:gd name="connsiteX54" fmla="*/ 0 w 7538114"/>
              <a:gd name="connsiteY54" fmla="*/ 5507724 h 6858000"/>
              <a:gd name="connsiteX55" fmla="*/ 435 w 7538114"/>
              <a:gd name="connsiteY55" fmla="*/ 5507045 h 6858000"/>
              <a:gd name="connsiteX56" fmla="*/ 1128 w 7538114"/>
              <a:gd name="connsiteY56" fmla="*/ 5499619 h 6858000"/>
              <a:gd name="connsiteX57" fmla="*/ 1291 w 7538114"/>
              <a:gd name="connsiteY57" fmla="*/ 5486342 h 6858000"/>
              <a:gd name="connsiteX58" fmla="*/ 7976 w 7538114"/>
              <a:gd name="connsiteY58" fmla="*/ 5450755 h 6858000"/>
              <a:gd name="connsiteX59" fmla="*/ 2355 w 7538114"/>
              <a:gd name="connsiteY59" fmla="*/ 5429732 h 6858000"/>
              <a:gd name="connsiteX60" fmla="*/ 1499 w 7538114"/>
              <a:gd name="connsiteY60" fmla="*/ 5370432 h 6858000"/>
              <a:gd name="connsiteX61" fmla="*/ 11483 w 7538114"/>
              <a:gd name="connsiteY61" fmla="*/ 5308330 h 6858000"/>
              <a:gd name="connsiteX62" fmla="*/ 12793 w 7538114"/>
              <a:gd name="connsiteY62" fmla="*/ 5246026 h 6858000"/>
              <a:gd name="connsiteX63" fmla="*/ 12525 w 7538114"/>
              <a:gd name="connsiteY63" fmla="*/ 5223468 h 6858000"/>
              <a:gd name="connsiteX64" fmla="*/ 15322 w 7538114"/>
              <a:gd name="connsiteY64" fmla="*/ 5183258 h 6858000"/>
              <a:gd name="connsiteX65" fmla="*/ 18633 w 7538114"/>
              <a:gd name="connsiteY65" fmla="*/ 5164842 h 6858000"/>
              <a:gd name="connsiteX66" fmla="*/ 18428 w 7538114"/>
              <a:gd name="connsiteY66" fmla="*/ 5164034 h 6858000"/>
              <a:gd name="connsiteX67" fmla="*/ 19854 w 7538114"/>
              <a:gd name="connsiteY67" fmla="*/ 5162388 h 6858000"/>
              <a:gd name="connsiteX68" fmla="*/ 20514 w 7538114"/>
              <a:gd name="connsiteY68" fmla="*/ 5158981 h 6858000"/>
              <a:gd name="connsiteX69" fmla="*/ 20089 w 7538114"/>
              <a:gd name="connsiteY69" fmla="*/ 5149681 h 6858000"/>
              <a:gd name="connsiteX70" fmla="*/ 19561 w 7538114"/>
              <a:gd name="connsiteY70" fmla="*/ 5146183 h 6858000"/>
              <a:gd name="connsiteX71" fmla="*/ 19571 w 7538114"/>
              <a:gd name="connsiteY71" fmla="*/ 5141065 h 6858000"/>
              <a:gd name="connsiteX72" fmla="*/ 19690 w 7538114"/>
              <a:gd name="connsiteY72" fmla="*/ 5140937 h 6858000"/>
              <a:gd name="connsiteX73" fmla="*/ 19471 w 7538114"/>
              <a:gd name="connsiteY73" fmla="*/ 5136144 h 6858000"/>
              <a:gd name="connsiteX74" fmla="*/ 16918 w 7538114"/>
              <a:gd name="connsiteY74" fmla="*/ 5112689 h 6858000"/>
              <a:gd name="connsiteX75" fmla="*/ 28071 w 7538114"/>
              <a:gd name="connsiteY75" fmla="*/ 5081696 h 6858000"/>
              <a:gd name="connsiteX76" fmla="*/ 30005 w 7538114"/>
              <a:gd name="connsiteY76" fmla="*/ 5068879 h 6858000"/>
              <a:gd name="connsiteX77" fmla="*/ 31661 w 7538114"/>
              <a:gd name="connsiteY77" fmla="*/ 5062033 h 6858000"/>
              <a:gd name="connsiteX78" fmla="*/ 32169 w 7538114"/>
              <a:gd name="connsiteY78" fmla="*/ 5061608 h 6858000"/>
              <a:gd name="connsiteX79" fmla="*/ 27436 w 7538114"/>
              <a:gd name="connsiteY79" fmla="*/ 5021480 h 6858000"/>
              <a:gd name="connsiteX80" fmla="*/ 26614 w 7538114"/>
              <a:gd name="connsiteY80" fmla="*/ 5013906 h 6858000"/>
              <a:gd name="connsiteX81" fmla="*/ 25056 w 7538114"/>
              <a:gd name="connsiteY81" fmla="*/ 5011767 h 6858000"/>
              <a:gd name="connsiteX82" fmla="*/ 24513 w 7538114"/>
              <a:gd name="connsiteY82" fmla="*/ 5000592 h 6858000"/>
              <a:gd name="connsiteX83" fmla="*/ 24951 w 7538114"/>
              <a:gd name="connsiteY83" fmla="*/ 4999307 h 6858000"/>
              <a:gd name="connsiteX84" fmla="*/ 22644 w 7538114"/>
              <a:gd name="connsiteY84" fmla="*/ 4990090 h 6858000"/>
              <a:gd name="connsiteX85" fmla="*/ 18465 w 7538114"/>
              <a:gd name="connsiteY85" fmla="*/ 4982366 h 6858000"/>
              <a:gd name="connsiteX86" fmla="*/ 20888 w 7538114"/>
              <a:gd name="connsiteY86" fmla="*/ 4887310 h 6858000"/>
              <a:gd name="connsiteX87" fmla="*/ 15781 w 7538114"/>
              <a:gd name="connsiteY87" fmla="*/ 4807298 h 6858000"/>
              <a:gd name="connsiteX88" fmla="*/ 19649 w 7538114"/>
              <a:gd name="connsiteY88" fmla="*/ 4779990 h 6858000"/>
              <a:gd name="connsiteX89" fmla="*/ 21858 w 7538114"/>
              <a:gd name="connsiteY89" fmla="*/ 4664237 h 6858000"/>
              <a:gd name="connsiteX90" fmla="*/ 13583 w 7538114"/>
              <a:gd name="connsiteY90" fmla="*/ 4598607 h 6858000"/>
              <a:gd name="connsiteX91" fmla="*/ 7118 w 7538114"/>
              <a:gd name="connsiteY91" fmla="*/ 4546768 h 6858000"/>
              <a:gd name="connsiteX92" fmla="*/ 14555 w 7538114"/>
              <a:gd name="connsiteY92" fmla="*/ 4522182 h 6858000"/>
              <a:gd name="connsiteX93" fmla="*/ 17290 w 7538114"/>
              <a:gd name="connsiteY93" fmla="*/ 4509768 h 6858000"/>
              <a:gd name="connsiteX94" fmla="*/ 17421 w 7538114"/>
              <a:gd name="connsiteY94" fmla="*/ 4494586 h 6858000"/>
              <a:gd name="connsiteX95" fmla="*/ 18193 w 7538114"/>
              <a:gd name="connsiteY95" fmla="*/ 4440649 h 6858000"/>
              <a:gd name="connsiteX96" fmla="*/ 16616 w 7538114"/>
              <a:gd name="connsiteY96" fmla="*/ 4431853 h 6858000"/>
              <a:gd name="connsiteX97" fmla="*/ 19246 w 7538114"/>
              <a:gd name="connsiteY97" fmla="*/ 4403141 h 6858000"/>
              <a:gd name="connsiteX98" fmla="*/ 19623 w 7538114"/>
              <a:gd name="connsiteY98" fmla="*/ 4356631 h 6858000"/>
              <a:gd name="connsiteX99" fmla="*/ 20293 w 7538114"/>
              <a:gd name="connsiteY99" fmla="*/ 4339937 h 6858000"/>
              <a:gd name="connsiteX100" fmla="*/ 18752 w 7538114"/>
              <a:gd name="connsiteY100" fmla="*/ 4331435 h 6858000"/>
              <a:gd name="connsiteX101" fmla="*/ 24901 w 7538114"/>
              <a:gd name="connsiteY101" fmla="*/ 4320990 h 6858000"/>
              <a:gd name="connsiteX102" fmla="*/ 23734 w 7538114"/>
              <a:gd name="connsiteY102" fmla="*/ 4309111 h 6858000"/>
              <a:gd name="connsiteX103" fmla="*/ 29040 w 7538114"/>
              <a:gd name="connsiteY103" fmla="*/ 4263489 h 6858000"/>
              <a:gd name="connsiteX104" fmla="*/ 29429 w 7538114"/>
              <a:gd name="connsiteY104" fmla="*/ 4258775 h 6858000"/>
              <a:gd name="connsiteX105" fmla="*/ 33702 w 7538114"/>
              <a:gd name="connsiteY105" fmla="*/ 4248512 h 6858000"/>
              <a:gd name="connsiteX106" fmla="*/ 37356 w 7538114"/>
              <a:gd name="connsiteY106" fmla="*/ 4228644 h 6858000"/>
              <a:gd name="connsiteX107" fmla="*/ 50107 w 7538114"/>
              <a:gd name="connsiteY107" fmla="*/ 4193665 h 6858000"/>
              <a:gd name="connsiteX108" fmla="*/ 56192 w 7538114"/>
              <a:gd name="connsiteY108" fmla="*/ 4173105 h 6858000"/>
              <a:gd name="connsiteX109" fmla="*/ 61800 w 7538114"/>
              <a:gd name="connsiteY109" fmla="*/ 4159194 h 6858000"/>
              <a:gd name="connsiteX110" fmla="*/ 69720 w 7538114"/>
              <a:gd name="connsiteY110" fmla="*/ 4118135 h 6858000"/>
              <a:gd name="connsiteX111" fmla="*/ 80190 w 7538114"/>
              <a:gd name="connsiteY111" fmla="*/ 4047713 h 6858000"/>
              <a:gd name="connsiteX112" fmla="*/ 96666 w 7538114"/>
              <a:gd name="connsiteY112" fmla="*/ 3980780 h 6858000"/>
              <a:gd name="connsiteX113" fmla="*/ 107651 w 7538114"/>
              <a:gd name="connsiteY113" fmla="*/ 3941872 h 6858000"/>
              <a:gd name="connsiteX114" fmla="*/ 118444 w 7538114"/>
              <a:gd name="connsiteY114" fmla="*/ 3897465 h 6858000"/>
              <a:gd name="connsiteX115" fmla="*/ 134545 w 7538114"/>
              <a:gd name="connsiteY115" fmla="*/ 3811132 h 6858000"/>
              <a:gd name="connsiteX116" fmla="*/ 145381 w 7538114"/>
              <a:gd name="connsiteY116" fmla="*/ 3746540 h 6858000"/>
              <a:gd name="connsiteX117" fmla="*/ 146587 w 7538114"/>
              <a:gd name="connsiteY117" fmla="*/ 3670275 h 6858000"/>
              <a:gd name="connsiteX118" fmla="*/ 165690 w 7538114"/>
              <a:gd name="connsiteY118" fmla="*/ 3580981 h 6858000"/>
              <a:gd name="connsiteX119" fmla="*/ 163175 w 7538114"/>
              <a:gd name="connsiteY119" fmla="*/ 3570960 h 6858000"/>
              <a:gd name="connsiteX120" fmla="*/ 162665 w 7538114"/>
              <a:gd name="connsiteY120" fmla="*/ 3560693 h 6858000"/>
              <a:gd name="connsiteX121" fmla="*/ 163299 w 7538114"/>
              <a:gd name="connsiteY121" fmla="*/ 3559743 h 6858000"/>
              <a:gd name="connsiteX122" fmla="*/ 164777 w 7538114"/>
              <a:gd name="connsiteY122" fmla="*/ 3548721 h 6858000"/>
              <a:gd name="connsiteX123" fmla="*/ 163708 w 7538114"/>
              <a:gd name="connsiteY123" fmla="*/ 3545693 h 6858000"/>
              <a:gd name="connsiteX124" fmla="*/ 164286 w 7538114"/>
              <a:gd name="connsiteY124" fmla="*/ 3537938 h 6858000"/>
              <a:gd name="connsiteX125" fmla="*/ 164247 w 7538114"/>
              <a:gd name="connsiteY125" fmla="*/ 3522141 h 6858000"/>
              <a:gd name="connsiteX126" fmla="*/ 165343 w 7538114"/>
              <a:gd name="connsiteY126" fmla="*/ 3519672 h 6858000"/>
              <a:gd name="connsiteX127" fmla="*/ 167001 w 7538114"/>
              <a:gd name="connsiteY127" fmla="*/ 3496604 h 6858000"/>
              <a:gd name="connsiteX128" fmla="*/ 167547 w 7538114"/>
              <a:gd name="connsiteY128" fmla="*/ 3496517 h 6858000"/>
              <a:gd name="connsiteX129" fmla="*/ 170301 w 7538114"/>
              <a:gd name="connsiteY129" fmla="*/ 3491023 h 6858000"/>
              <a:gd name="connsiteX130" fmla="*/ 174371 w 7538114"/>
              <a:gd name="connsiteY130" fmla="*/ 3479998 h 6858000"/>
              <a:gd name="connsiteX131" fmla="*/ 190228 w 7538114"/>
              <a:gd name="connsiteY131" fmla="*/ 3457434 h 6858000"/>
              <a:gd name="connsiteX132" fmla="*/ 192016 w 7538114"/>
              <a:gd name="connsiteY132" fmla="*/ 3433411 h 6858000"/>
              <a:gd name="connsiteX133" fmla="*/ 192663 w 7538114"/>
              <a:gd name="connsiteY133" fmla="*/ 3428691 h 6858000"/>
              <a:gd name="connsiteX134" fmla="*/ 192793 w 7538114"/>
              <a:gd name="connsiteY134" fmla="*/ 3428643 h 6858000"/>
              <a:gd name="connsiteX135" fmla="*/ 193710 w 7538114"/>
              <a:gd name="connsiteY135" fmla="*/ 3423760 h 6858000"/>
              <a:gd name="connsiteX136" fmla="*/ 193839 w 7538114"/>
              <a:gd name="connsiteY136" fmla="*/ 3420085 h 6858000"/>
              <a:gd name="connsiteX137" fmla="*/ 195094 w 7538114"/>
              <a:gd name="connsiteY137" fmla="*/ 3410930 h 6858000"/>
              <a:gd name="connsiteX138" fmla="*/ 196311 w 7538114"/>
              <a:gd name="connsiteY138" fmla="*/ 3408092 h 6858000"/>
              <a:gd name="connsiteX139" fmla="*/ 197928 w 7538114"/>
              <a:gd name="connsiteY139" fmla="*/ 3407419 h 6858000"/>
              <a:gd name="connsiteX140" fmla="*/ 197881 w 7538114"/>
              <a:gd name="connsiteY140" fmla="*/ 3406520 h 6858000"/>
              <a:gd name="connsiteX141" fmla="*/ 204222 w 7538114"/>
              <a:gd name="connsiteY141" fmla="*/ 3391015 h 6858000"/>
              <a:gd name="connsiteX142" fmla="*/ 213950 w 7538114"/>
              <a:gd name="connsiteY142" fmla="*/ 3354361 h 6858000"/>
              <a:gd name="connsiteX143" fmla="*/ 217699 w 7538114"/>
              <a:gd name="connsiteY143" fmla="*/ 3332639 h 6858000"/>
              <a:gd name="connsiteX144" fmla="*/ 229963 w 7538114"/>
              <a:gd name="connsiteY144" fmla="*/ 3273935 h 6858000"/>
              <a:gd name="connsiteX145" fmla="*/ 243785 w 7538114"/>
              <a:gd name="connsiteY145" fmla="*/ 3215621 h 6858000"/>
              <a:gd name="connsiteX146" fmla="*/ 259175 w 7538114"/>
              <a:gd name="connsiteY146" fmla="*/ 3189909 h 6858000"/>
              <a:gd name="connsiteX147" fmla="*/ 259988 w 7538114"/>
              <a:gd name="connsiteY147" fmla="*/ 3186579 h 6858000"/>
              <a:gd name="connsiteX148" fmla="*/ 259980 w 7538114"/>
              <a:gd name="connsiteY148" fmla="*/ 3177264 h 6858000"/>
              <a:gd name="connsiteX149" fmla="*/ 259609 w 7538114"/>
              <a:gd name="connsiteY149" fmla="*/ 3173723 h 6858000"/>
              <a:gd name="connsiteX150" fmla="*/ 259848 w 7538114"/>
              <a:gd name="connsiteY150" fmla="*/ 3168622 h 6858000"/>
              <a:gd name="connsiteX151" fmla="*/ 259971 w 7538114"/>
              <a:gd name="connsiteY151" fmla="*/ 3168508 h 6858000"/>
              <a:gd name="connsiteX152" fmla="*/ 259966 w 7538114"/>
              <a:gd name="connsiteY152" fmla="*/ 3163706 h 6858000"/>
              <a:gd name="connsiteX153" fmla="*/ 258467 w 7538114"/>
              <a:gd name="connsiteY153" fmla="*/ 3140064 h 6858000"/>
              <a:gd name="connsiteX154" fmla="*/ 270990 w 7538114"/>
              <a:gd name="connsiteY154" fmla="*/ 3110288 h 6858000"/>
              <a:gd name="connsiteX155" fmla="*/ 273494 w 7538114"/>
              <a:gd name="connsiteY155" fmla="*/ 3097704 h 6858000"/>
              <a:gd name="connsiteX156" fmla="*/ 275456 w 7538114"/>
              <a:gd name="connsiteY156" fmla="*/ 3091047 h 6858000"/>
              <a:gd name="connsiteX157" fmla="*/ 275980 w 7538114"/>
              <a:gd name="connsiteY157" fmla="*/ 3090672 h 6858000"/>
              <a:gd name="connsiteX158" fmla="*/ 274486 w 7538114"/>
              <a:gd name="connsiteY158" fmla="*/ 3068004 h 6858000"/>
              <a:gd name="connsiteX159" fmla="*/ 275226 w 7538114"/>
              <a:gd name="connsiteY159" fmla="*/ 3065087 h 6858000"/>
              <a:gd name="connsiteX160" fmla="*/ 273050 w 7538114"/>
              <a:gd name="connsiteY160" fmla="*/ 3050191 h 6858000"/>
              <a:gd name="connsiteX161" fmla="*/ 272566 w 7538114"/>
              <a:gd name="connsiteY161" fmla="*/ 3042559 h 6858000"/>
              <a:gd name="connsiteX162" fmla="*/ 271107 w 7538114"/>
              <a:gd name="connsiteY162" fmla="*/ 3040271 h 6858000"/>
              <a:gd name="connsiteX163" fmla="*/ 271065 w 7538114"/>
              <a:gd name="connsiteY163" fmla="*/ 3029072 h 6858000"/>
              <a:gd name="connsiteX164" fmla="*/ 271558 w 7538114"/>
              <a:gd name="connsiteY164" fmla="*/ 3027835 h 6858000"/>
              <a:gd name="connsiteX165" fmla="*/ 268717 w 7538114"/>
              <a:gd name="connsiteY165" fmla="*/ 2964245 h 6858000"/>
              <a:gd name="connsiteX166" fmla="*/ 272511 w 7538114"/>
              <a:gd name="connsiteY166" fmla="*/ 2915772 h 6858000"/>
              <a:gd name="connsiteX167" fmla="*/ 270356 w 7538114"/>
              <a:gd name="connsiteY167" fmla="*/ 2825842 h 6858000"/>
              <a:gd name="connsiteX168" fmla="*/ 273897 w 7538114"/>
              <a:gd name="connsiteY168" fmla="*/ 2734957 h 6858000"/>
              <a:gd name="connsiteX169" fmla="*/ 274458 w 7538114"/>
              <a:gd name="connsiteY169" fmla="*/ 2636572 h 6858000"/>
              <a:gd name="connsiteX170" fmla="*/ 279157 w 7538114"/>
              <a:gd name="connsiteY170" fmla="*/ 2604260 h 6858000"/>
              <a:gd name="connsiteX171" fmla="*/ 288131 w 7538114"/>
              <a:gd name="connsiteY171" fmla="*/ 2582747 h 6858000"/>
              <a:gd name="connsiteX172" fmla="*/ 282516 w 7538114"/>
              <a:gd name="connsiteY172" fmla="*/ 2478755 h 6858000"/>
              <a:gd name="connsiteX173" fmla="*/ 287359 w 7538114"/>
              <a:gd name="connsiteY173" fmla="*/ 2451804 h 6858000"/>
              <a:gd name="connsiteX174" fmla="*/ 289577 w 7538114"/>
              <a:gd name="connsiteY174" fmla="*/ 2408801 h 6858000"/>
              <a:gd name="connsiteX175" fmla="*/ 293203 w 7538114"/>
              <a:gd name="connsiteY175" fmla="*/ 2392670 h 6858000"/>
              <a:gd name="connsiteX176" fmla="*/ 304183 w 7538114"/>
              <a:gd name="connsiteY176" fmla="*/ 2330165 h 6858000"/>
              <a:gd name="connsiteX177" fmla="*/ 310900 w 7538114"/>
              <a:gd name="connsiteY177" fmla="*/ 2276363 h 6858000"/>
              <a:gd name="connsiteX178" fmla="*/ 303909 w 7538114"/>
              <a:gd name="connsiteY178" fmla="*/ 2236310 h 6858000"/>
              <a:gd name="connsiteX179" fmla="*/ 306187 w 7538114"/>
              <a:gd name="connsiteY179" fmla="*/ 2232984 h 6858000"/>
              <a:gd name="connsiteX180" fmla="*/ 307158 w 7538114"/>
              <a:gd name="connsiteY180" fmla="*/ 2205763 h 6858000"/>
              <a:gd name="connsiteX181" fmla="*/ 304860 w 7538114"/>
              <a:gd name="connsiteY181" fmla="*/ 2145703 h 6858000"/>
              <a:gd name="connsiteX182" fmla="*/ 304273 w 7538114"/>
              <a:gd name="connsiteY182" fmla="*/ 2092533 h 6858000"/>
              <a:gd name="connsiteX183" fmla="*/ 301642 w 7538114"/>
              <a:gd name="connsiteY183" fmla="*/ 2057359 h 6858000"/>
              <a:gd name="connsiteX184" fmla="*/ 306736 w 7538114"/>
              <a:gd name="connsiteY184" fmla="*/ 2016105 h 6858000"/>
              <a:gd name="connsiteX185" fmla="*/ 316234 w 7538114"/>
              <a:gd name="connsiteY185" fmla="*/ 1983129 h 6858000"/>
              <a:gd name="connsiteX186" fmla="*/ 318238 w 7538114"/>
              <a:gd name="connsiteY186" fmla="*/ 1956745 h 6858000"/>
              <a:gd name="connsiteX187" fmla="*/ 311341 w 7538114"/>
              <a:gd name="connsiteY187" fmla="*/ 1950160 h 6858000"/>
              <a:gd name="connsiteX188" fmla="*/ 323556 w 7538114"/>
              <a:gd name="connsiteY188" fmla="*/ 1879546 h 6858000"/>
              <a:gd name="connsiteX189" fmla="*/ 326085 w 7538114"/>
              <a:gd name="connsiteY189" fmla="*/ 1854893 h 6858000"/>
              <a:gd name="connsiteX190" fmla="*/ 335058 w 7538114"/>
              <a:gd name="connsiteY190" fmla="*/ 1787684 h 6858000"/>
              <a:gd name="connsiteX191" fmla="*/ 345620 w 7538114"/>
              <a:gd name="connsiteY191" fmla="*/ 1720464 h 6858000"/>
              <a:gd name="connsiteX192" fmla="*/ 360760 w 7538114"/>
              <a:gd name="connsiteY192" fmla="*/ 1681196 h 6858000"/>
              <a:gd name="connsiteX193" fmla="*/ 368483 w 7538114"/>
              <a:gd name="connsiteY193" fmla="*/ 1625881 h 6858000"/>
              <a:gd name="connsiteX194" fmla="*/ 371077 w 7538114"/>
              <a:gd name="connsiteY194" fmla="*/ 1616704 h 6858000"/>
              <a:gd name="connsiteX195" fmla="*/ 383008 w 7538114"/>
              <a:gd name="connsiteY195" fmla="*/ 1551493 h 6858000"/>
              <a:gd name="connsiteX196" fmla="*/ 384834 w 7538114"/>
              <a:gd name="connsiteY196" fmla="*/ 1475233 h 6858000"/>
              <a:gd name="connsiteX197" fmla="*/ 418371 w 7538114"/>
              <a:gd name="connsiteY197" fmla="*/ 1380155 h 6858000"/>
              <a:gd name="connsiteX198" fmla="*/ 469641 w 7538114"/>
              <a:gd name="connsiteY198" fmla="*/ 1210871 h 6858000"/>
              <a:gd name="connsiteX199" fmla="*/ 489701 w 7538114"/>
              <a:gd name="connsiteY199" fmla="*/ 1028427 h 6858000"/>
              <a:gd name="connsiteX200" fmla="*/ 486354 w 7538114"/>
              <a:gd name="connsiteY200" fmla="*/ 980383 h 6858000"/>
              <a:gd name="connsiteX201" fmla="*/ 479762 w 7538114"/>
              <a:gd name="connsiteY201" fmla="*/ 839699 h 6858000"/>
              <a:gd name="connsiteX202" fmla="*/ 445664 w 7538114"/>
              <a:gd name="connsiteY202" fmla="*/ 696545 h 6858000"/>
              <a:gd name="connsiteX203" fmla="*/ 440047 w 7538114"/>
              <a:gd name="connsiteY203" fmla="*/ 606615 h 6858000"/>
              <a:gd name="connsiteX204" fmla="*/ 431225 w 7538114"/>
              <a:gd name="connsiteY204" fmla="*/ 563889 h 6858000"/>
              <a:gd name="connsiteX205" fmla="*/ 430803 w 7538114"/>
              <a:gd name="connsiteY205" fmla="*/ 534294 h 6858000"/>
              <a:gd name="connsiteX206" fmla="*/ 429777 w 7538114"/>
              <a:gd name="connsiteY206" fmla="*/ 516548 h 6858000"/>
              <a:gd name="connsiteX207" fmla="*/ 415090 w 7538114"/>
              <a:gd name="connsiteY207" fmla="*/ 485808 h 6858000"/>
              <a:gd name="connsiteX208" fmla="*/ 410499 w 7538114"/>
              <a:gd name="connsiteY208" fmla="*/ 369873 h 6858000"/>
              <a:gd name="connsiteX209" fmla="*/ 425314 w 7538114"/>
              <a:gd name="connsiteY209" fmla="*/ 259180 h 6858000"/>
              <a:gd name="connsiteX210" fmla="*/ 383240 w 7538114"/>
              <a:gd name="connsiteY210" fmla="*/ 94173 h 6858000"/>
              <a:gd name="connsiteX211" fmla="*/ 379938 w 7538114"/>
              <a:gd name="connsiteY211" fmla="*/ 77267 h 6858000"/>
              <a:gd name="connsiteX212" fmla="*/ 373430 w 7538114"/>
              <a:gd name="connsiteY212" fmla="*/ 388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7538114" h="6858000">
                <a:moveTo>
                  <a:pt x="366246" y="0"/>
                </a:moveTo>
                <a:lnTo>
                  <a:pt x="2830292" y="0"/>
                </a:lnTo>
                <a:lnTo>
                  <a:pt x="3903260" y="0"/>
                </a:lnTo>
                <a:lnTo>
                  <a:pt x="4597266" y="0"/>
                </a:lnTo>
                <a:lnTo>
                  <a:pt x="7192370" y="0"/>
                </a:lnTo>
                <a:lnTo>
                  <a:pt x="7538114" y="0"/>
                </a:lnTo>
                <a:lnTo>
                  <a:pt x="7538114" y="6858000"/>
                </a:lnTo>
                <a:lnTo>
                  <a:pt x="7192370" y="6858000"/>
                </a:lnTo>
                <a:lnTo>
                  <a:pt x="4597266" y="6858000"/>
                </a:lnTo>
                <a:lnTo>
                  <a:pt x="3903260" y="6858000"/>
                </a:lnTo>
                <a:lnTo>
                  <a:pt x="2830292" y="6858000"/>
                </a:lnTo>
                <a:lnTo>
                  <a:pt x="170314" y="6858000"/>
                </a:lnTo>
                <a:cubicBezTo>
                  <a:pt x="170323" y="6857920"/>
                  <a:pt x="170332" y="6857839"/>
                  <a:pt x="170341" y="6857759"/>
                </a:cubicBezTo>
                <a:lnTo>
                  <a:pt x="173485" y="6852129"/>
                </a:lnTo>
                <a:lnTo>
                  <a:pt x="167544" y="6830335"/>
                </a:lnTo>
                <a:cubicBezTo>
                  <a:pt x="165474" y="6819600"/>
                  <a:pt x="164100" y="6808301"/>
                  <a:pt x="163472" y="6796707"/>
                </a:cubicBezTo>
                <a:cubicBezTo>
                  <a:pt x="167658" y="6794106"/>
                  <a:pt x="161711" y="6785006"/>
                  <a:pt x="160535" y="6780725"/>
                </a:cubicBezTo>
                <a:cubicBezTo>
                  <a:pt x="163268" y="6780680"/>
                  <a:pt x="164578" y="6771195"/>
                  <a:pt x="162318" y="6767829"/>
                </a:cubicBezTo>
                <a:cubicBezTo>
                  <a:pt x="152545" y="6697090"/>
                  <a:pt x="178083" y="6736894"/>
                  <a:pt x="162771" y="6694444"/>
                </a:cubicBezTo>
                <a:cubicBezTo>
                  <a:pt x="161971" y="6687342"/>
                  <a:pt x="163342" y="6682014"/>
                  <a:pt x="165604" y="6677569"/>
                </a:cubicBezTo>
                <a:lnTo>
                  <a:pt x="171255" y="6669571"/>
                </a:lnTo>
                <a:lnTo>
                  <a:pt x="169240" y="6663304"/>
                </a:lnTo>
                <a:cubicBezTo>
                  <a:pt x="169082" y="6639651"/>
                  <a:pt x="174873" y="6632678"/>
                  <a:pt x="169039" y="6618916"/>
                </a:cubicBezTo>
                <a:cubicBezTo>
                  <a:pt x="181164" y="6598580"/>
                  <a:pt x="170248" y="6605428"/>
                  <a:pt x="168392" y="6589960"/>
                </a:cubicBezTo>
                <a:cubicBezTo>
                  <a:pt x="165975" y="6577758"/>
                  <a:pt x="161323" y="6600160"/>
                  <a:pt x="160636" y="6588200"/>
                </a:cubicBezTo>
                <a:cubicBezTo>
                  <a:pt x="163766" y="6575263"/>
                  <a:pt x="154044" y="6575871"/>
                  <a:pt x="157872" y="6562416"/>
                </a:cubicBezTo>
                <a:cubicBezTo>
                  <a:pt x="165196" y="6565685"/>
                  <a:pt x="156453" y="6535866"/>
                  <a:pt x="162851" y="6534939"/>
                </a:cubicBezTo>
                <a:cubicBezTo>
                  <a:pt x="153702" y="6523511"/>
                  <a:pt x="164973" y="6517769"/>
                  <a:pt x="162153" y="6502552"/>
                </a:cubicBezTo>
                <a:cubicBezTo>
                  <a:pt x="158692" y="6495386"/>
                  <a:pt x="158098" y="6490216"/>
                  <a:pt x="161821" y="6483172"/>
                </a:cubicBezTo>
                <a:cubicBezTo>
                  <a:pt x="144969" y="6450162"/>
                  <a:pt x="161066" y="6463202"/>
                  <a:pt x="154586" y="6432309"/>
                </a:cubicBezTo>
                <a:cubicBezTo>
                  <a:pt x="147771" y="6405695"/>
                  <a:pt x="143349" y="6375524"/>
                  <a:pt x="127078" y="6349783"/>
                </a:cubicBezTo>
                <a:cubicBezTo>
                  <a:pt x="122468" y="6345058"/>
                  <a:pt x="120723" y="6333456"/>
                  <a:pt x="123181" y="6323872"/>
                </a:cubicBezTo>
                <a:cubicBezTo>
                  <a:pt x="123604" y="6322225"/>
                  <a:pt x="124138" y="6320698"/>
                  <a:pt x="124767" y="6319343"/>
                </a:cubicBezTo>
                <a:cubicBezTo>
                  <a:pt x="122278" y="6297089"/>
                  <a:pt x="111161" y="6215694"/>
                  <a:pt x="108246" y="6190348"/>
                </a:cubicBezTo>
                <a:cubicBezTo>
                  <a:pt x="114169" y="6188296"/>
                  <a:pt x="103482" y="6175479"/>
                  <a:pt x="107279" y="6167269"/>
                </a:cubicBezTo>
                <a:cubicBezTo>
                  <a:pt x="110610" y="6161389"/>
                  <a:pt x="108145" y="6156128"/>
                  <a:pt x="107883" y="6149986"/>
                </a:cubicBezTo>
                <a:cubicBezTo>
                  <a:pt x="110502" y="6141894"/>
                  <a:pt x="105773" y="6115502"/>
                  <a:pt x="102380" y="6108622"/>
                </a:cubicBezTo>
                <a:cubicBezTo>
                  <a:pt x="90593" y="6092179"/>
                  <a:pt x="99346" y="6054816"/>
                  <a:pt x="90314" y="6041155"/>
                </a:cubicBezTo>
                <a:cubicBezTo>
                  <a:pt x="88990" y="6036198"/>
                  <a:pt x="88454" y="6031348"/>
                  <a:pt x="88409" y="6026587"/>
                </a:cubicBezTo>
                <a:lnTo>
                  <a:pt x="89403" y="6013265"/>
                </a:lnTo>
                <a:lnTo>
                  <a:pt x="91927" y="6009478"/>
                </a:lnTo>
                <a:lnTo>
                  <a:pt x="91302" y="6001336"/>
                </a:lnTo>
                <a:cubicBezTo>
                  <a:pt x="91431" y="6000558"/>
                  <a:pt x="91559" y="5999781"/>
                  <a:pt x="91687" y="5999003"/>
                </a:cubicBezTo>
                <a:cubicBezTo>
                  <a:pt x="92431" y="5994547"/>
                  <a:pt x="93080" y="5990148"/>
                  <a:pt x="93336" y="5985795"/>
                </a:cubicBezTo>
                <a:cubicBezTo>
                  <a:pt x="80676" y="5991520"/>
                  <a:pt x="93430" y="5949705"/>
                  <a:pt x="83190" y="5961758"/>
                </a:cubicBezTo>
                <a:cubicBezTo>
                  <a:pt x="82399" y="5938832"/>
                  <a:pt x="72862" y="5956319"/>
                  <a:pt x="81952" y="5928761"/>
                </a:cubicBezTo>
                <a:cubicBezTo>
                  <a:pt x="79324" y="5899676"/>
                  <a:pt x="72619" y="5823590"/>
                  <a:pt x="67420" y="5787247"/>
                </a:cubicBezTo>
                <a:cubicBezTo>
                  <a:pt x="53530" y="5750058"/>
                  <a:pt x="57730" y="5736292"/>
                  <a:pt x="50760" y="5710700"/>
                </a:cubicBezTo>
                <a:cubicBezTo>
                  <a:pt x="47368" y="5660911"/>
                  <a:pt x="30723" y="5663675"/>
                  <a:pt x="42956" y="5641754"/>
                </a:cubicBezTo>
                <a:cubicBezTo>
                  <a:pt x="39970" y="5608358"/>
                  <a:pt x="24769" y="5637338"/>
                  <a:pt x="29695" y="5602326"/>
                </a:cubicBezTo>
                <a:cubicBezTo>
                  <a:pt x="27700" y="5601239"/>
                  <a:pt x="20274" y="5573144"/>
                  <a:pt x="18841" y="5570885"/>
                </a:cubicBezTo>
                <a:lnTo>
                  <a:pt x="9977" y="5543492"/>
                </a:lnTo>
                <a:lnTo>
                  <a:pt x="5255" y="5531024"/>
                </a:lnTo>
                <a:lnTo>
                  <a:pt x="5447" y="5527845"/>
                </a:lnTo>
                <a:lnTo>
                  <a:pt x="0" y="5507724"/>
                </a:lnTo>
                <a:lnTo>
                  <a:pt x="435" y="5507045"/>
                </a:lnTo>
                <a:cubicBezTo>
                  <a:pt x="1286" y="5505065"/>
                  <a:pt x="1681" y="5502734"/>
                  <a:pt x="1128" y="5499619"/>
                </a:cubicBezTo>
                <a:cubicBezTo>
                  <a:pt x="9450" y="5498516"/>
                  <a:pt x="3652" y="5495435"/>
                  <a:pt x="1291" y="5486342"/>
                </a:cubicBezTo>
                <a:cubicBezTo>
                  <a:pt x="13688" y="5482600"/>
                  <a:pt x="2464" y="5460320"/>
                  <a:pt x="7976" y="5450755"/>
                </a:cubicBezTo>
                <a:cubicBezTo>
                  <a:pt x="5962" y="5444157"/>
                  <a:pt x="4058" y="5437113"/>
                  <a:pt x="2355" y="5429732"/>
                </a:cubicBezTo>
                <a:lnTo>
                  <a:pt x="1499" y="5370432"/>
                </a:lnTo>
                <a:lnTo>
                  <a:pt x="11483" y="5308330"/>
                </a:lnTo>
                <a:cubicBezTo>
                  <a:pt x="11701" y="5285359"/>
                  <a:pt x="15408" y="5265468"/>
                  <a:pt x="12793" y="5246026"/>
                </a:cubicBezTo>
                <a:cubicBezTo>
                  <a:pt x="15678" y="5238129"/>
                  <a:pt x="16842" y="5230685"/>
                  <a:pt x="12525" y="5223468"/>
                </a:cubicBezTo>
                <a:cubicBezTo>
                  <a:pt x="13966" y="5202031"/>
                  <a:pt x="20131" y="5196842"/>
                  <a:pt x="15322" y="5183258"/>
                </a:cubicBezTo>
                <a:cubicBezTo>
                  <a:pt x="25294" y="5171214"/>
                  <a:pt x="21488" y="5170502"/>
                  <a:pt x="18633" y="5164842"/>
                </a:cubicBezTo>
                <a:cubicBezTo>
                  <a:pt x="18565" y="5164573"/>
                  <a:pt x="18496" y="5164303"/>
                  <a:pt x="18428" y="5164034"/>
                </a:cubicBezTo>
                <a:lnTo>
                  <a:pt x="19854" y="5162388"/>
                </a:lnTo>
                <a:lnTo>
                  <a:pt x="20514" y="5158981"/>
                </a:lnTo>
                <a:lnTo>
                  <a:pt x="20089" y="5149681"/>
                </a:lnTo>
                <a:lnTo>
                  <a:pt x="19561" y="5146183"/>
                </a:lnTo>
                <a:cubicBezTo>
                  <a:pt x="19336" y="5143774"/>
                  <a:pt x="19361" y="5142173"/>
                  <a:pt x="19571" y="5141065"/>
                </a:cubicBezTo>
                <a:lnTo>
                  <a:pt x="19690" y="5140937"/>
                </a:lnTo>
                <a:cubicBezTo>
                  <a:pt x="19617" y="5139339"/>
                  <a:pt x="19544" y="5137742"/>
                  <a:pt x="19471" y="5136144"/>
                </a:cubicBezTo>
                <a:cubicBezTo>
                  <a:pt x="18832" y="5128055"/>
                  <a:pt x="17958" y="5120182"/>
                  <a:pt x="16918" y="5112689"/>
                </a:cubicBezTo>
                <a:cubicBezTo>
                  <a:pt x="23464" y="5106353"/>
                  <a:pt x="15733" y="5078666"/>
                  <a:pt x="28071" y="5081696"/>
                </a:cubicBezTo>
                <a:cubicBezTo>
                  <a:pt x="27036" y="5071588"/>
                  <a:pt x="21912" y="5065475"/>
                  <a:pt x="30005" y="5068879"/>
                </a:cubicBezTo>
                <a:cubicBezTo>
                  <a:pt x="29897" y="5065551"/>
                  <a:pt x="30585" y="5063501"/>
                  <a:pt x="31661" y="5062033"/>
                </a:cubicBezTo>
                <a:lnTo>
                  <a:pt x="32169" y="5061608"/>
                </a:lnTo>
                <a:lnTo>
                  <a:pt x="27436" y="5021480"/>
                </a:lnTo>
                <a:lnTo>
                  <a:pt x="26614" y="5013906"/>
                </a:lnTo>
                <a:lnTo>
                  <a:pt x="25056" y="5011767"/>
                </a:lnTo>
                <a:cubicBezTo>
                  <a:pt x="24110" y="5009457"/>
                  <a:pt x="23701" y="5006147"/>
                  <a:pt x="24513" y="5000592"/>
                </a:cubicBezTo>
                <a:lnTo>
                  <a:pt x="24951" y="4999307"/>
                </a:lnTo>
                <a:lnTo>
                  <a:pt x="22644" y="4990090"/>
                </a:lnTo>
                <a:cubicBezTo>
                  <a:pt x="21579" y="4987122"/>
                  <a:pt x="20222" y="4984494"/>
                  <a:pt x="18465" y="4982366"/>
                </a:cubicBezTo>
                <a:cubicBezTo>
                  <a:pt x="27858" y="4950984"/>
                  <a:pt x="19264" y="4921373"/>
                  <a:pt x="20888" y="4887310"/>
                </a:cubicBezTo>
                <a:cubicBezTo>
                  <a:pt x="17563" y="4848813"/>
                  <a:pt x="18386" y="4829570"/>
                  <a:pt x="15781" y="4807298"/>
                </a:cubicBezTo>
                <a:cubicBezTo>
                  <a:pt x="15634" y="4803627"/>
                  <a:pt x="14440" y="4773874"/>
                  <a:pt x="19649" y="4779990"/>
                </a:cubicBezTo>
                <a:cubicBezTo>
                  <a:pt x="18744" y="4746827"/>
                  <a:pt x="22869" y="4698305"/>
                  <a:pt x="21858" y="4664237"/>
                </a:cubicBezTo>
                <a:cubicBezTo>
                  <a:pt x="34232" y="4642340"/>
                  <a:pt x="11268" y="4621318"/>
                  <a:pt x="13583" y="4598607"/>
                </a:cubicBezTo>
                <a:cubicBezTo>
                  <a:pt x="2193" y="4604819"/>
                  <a:pt x="19974" y="4548010"/>
                  <a:pt x="7118" y="4546768"/>
                </a:cubicBezTo>
                <a:lnTo>
                  <a:pt x="14555" y="4522182"/>
                </a:lnTo>
                <a:lnTo>
                  <a:pt x="17290" y="4509768"/>
                </a:lnTo>
                <a:cubicBezTo>
                  <a:pt x="17884" y="4505118"/>
                  <a:pt x="18021" y="4500115"/>
                  <a:pt x="17421" y="4494586"/>
                </a:cubicBezTo>
                <a:cubicBezTo>
                  <a:pt x="12327" y="4480984"/>
                  <a:pt x="18571" y="4459805"/>
                  <a:pt x="18193" y="4440649"/>
                </a:cubicBezTo>
                <a:lnTo>
                  <a:pt x="16616" y="4431853"/>
                </a:lnTo>
                <a:lnTo>
                  <a:pt x="19246" y="4403141"/>
                </a:lnTo>
                <a:cubicBezTo>
                  <a:pt x="19372" y="4387638"/>
                  <a:pt x="19497" y="4372134"/>
                  <a:pt x="19623" y="4356631"/>
                </a:cubicBezTo>
                <a:cubicBezTo>
                  <a:pt x="19508" y="4349062"/>
                  <a:pt x="15847" y="4339045"/>
                  <a:pt x="20293" y="4339937"/>
                </a:cubicBezTo>
                <a:lnTo>
                  <a:pt x="18752" y="4331435"/>
                </a:lnTo>
                <a:cubicBezTo>
                  <a:pt x="19520" y="4328277"/>
                  <a:pt x="24070" y="4324711"/>
                  <a:pt x="24901" y="4320990"/>
                </a:cubicBezTo>
                <a:lnTo>
                  <a:pt x="23734" y="4309111"/>
                </a:lnTo>
                <a:cubicBezTo>
                  <a:pt x="24423" y="4299527"/>
                  <a:pt x="28090" y="4271878"/>
                  <a:pt x="29040" y="4263489"/>
                </a:cubicBezTo>
                <a:cubicBezTo>
                  <a:pt x="29169" y="4261918"/>
                  <a:pt x="29300" y="4260346"/>
                  <a:pt x="29429" y="4258775"/>
                </a:cubicBezTo>
                <a:lnTo>
                  <a:pt x="33702" y="4248512"/>
                </a:lnTo>
                <a:cubicBezTo>
                  <a:pt x="36933" y="4241044"/>
                  <a:pt x="39109" y="4235167"/>
                  <a:pt x="37356" y="4228644"/>
                </a:cubicBezTo>
                <a:cubicBezTo>
                  <a:pt x="41530" y="4217526"/>
                  <a:pt x="53227" y="4209759"/>
                  <a:pt x="50107" y="4193665"/>
                </a:cubicBezTo>
                <a:cubicBezTo>
                  <a:pt x="55406" y="4198550"/>
                  <a:pt x="50749" y="4175793"/>
                  <a:pt x="56192" y="4173105"/>
                </a:cubicBezTo>
                <a:cubicBezTo>
                  <a:pt x="60575" y="4171863"/>
                  <a:pt x="60184" y="4164671"/>
                  <a:pt x="61800" y="4159194"/>
                </a:cubicBezTo>
                <a:cubicBezTo>
                  <a:pt x="66276" y="4155290"/>
                  <a:pt x="70363" y="4127730"/>
                  <a:pt x="69720" y="4118135"/>
                </a:cubicBezTo>
                <a:cubicBezTo>
                  <a:pt x="65265" y="4091091"/>
                  <a:pt x="83289" y="4069336"/>
                  <a:pt x="80190" y="4047713"/>
                </a:cubicBezTo>
                <a:cubicBezTo>
                  <a:pt x="84682" y="4020435"/>
                  <a:pt x="92089" y="3998420"/>
                  <a:pt x="96666" y="3980780"/>
                </a:cubicBezTo>
                <a:cubicBezTo>
                  <a:pt x="98580" y="3977851"/>
                  <a:pt x="106155" y="3945259"/>
                  <a:pt x="107651" y="3941872"/>
                </a:cubicBezTo>
                <a:cubicBezTo>
                  <a:pt x="111761" y="3922504"/>
                  <a:pt x="112043" y="3930219"/>
                  <a:pt x="118444" y="3897465"/>
                </a:cubicBezTo>
                <a:cubicBezTo>
                  <a:pt x="124996" y="3869981"/>
                  <a:pt x="127657" y="3841768"/>
                  <a:pt x="134545" y="3811132"/>
                </a:cubicBezTo>
                <a:cubicBezTo>
                  <a:pt x="143817" y="3778601"/>
                  <a:pt x="141464" y="3759343"/>
                  <a:pt x="145381" y="3746540"/>
                </a:cubicBezTo>
                <a:cubicBezTo>
                  <a:pt x="156739" y="3719637"/>
                  <a:pt x="147664" y="3711291"/>
                  <a:pt x="146587" y="3670275"/>
                </a:cubicBezTo>
                <a:cubicBezTo>
                  <a:pt x="154134" y="3638754"/>
                  <a:pt x="151397" y="3605028"/>
                  <a:pt x="165690" y="3580981"/>
                </a:cubicBezTo>
                <a:cubicBezTo>
                  <a:pt x="164433" y="3577837"/>
                  <a:pt x="163639" y="3574469"/>
                  <a:pt x="163175" y="3570960"/>
                </a:cubicBezTo>
                <a:lnTo>
                  <a:pt x="162665" y="3560693"/>
                </a:lnTo>
                <a:lnTo>
                  <a:pt x="163299" y="3559743"/>
                </a:lnTo>
                <a:cubicBezTo>
                  <a:pt x="165039" y="3554949"/>
                  <a:pt x="165246" y="3551528"/>
                  <a:pt x="164777" y="3548721"/>
                </a:cubicBezTo>
                <a:lnTo>
                  <a:pt x="163708" y="3545693"/>
                </a:lnTo>
                <a:lnTo>
                  <a:pt x="164286" y="3537938"/>
                </a:lnTo>
                <a:cubicBezTo>
                  <a:pt x="164273" y="3532672"/>
                  <a:pt x="164261" y="3527407"/>
                  <a:pt x="164247" y="3522141"/>
                </a:cubicBezTo>
                <a:lnTo>
                  <a:pt x="165343" y="3519672"/>
                </a:lnTo>
                <a:lnTo>
                  <a:pt x="167001" y="3496604"/>
                </a:lnTo>
                <a:lnTo>
                  <a:pt x="167547" y="3496517"/>
                </a:lnTo>
                <a:cubicBezTo>
                  <a:pt x="168811" y="3495796"/>
                  <a:pt x="169814" y="3494272"/>
                  <a:pt x="170301" y="3491023"/>
                </a:cubicBezTo>
                <a:cubicBezTo>
                  <a:pt x="177219" y="3499391"/>
                  <a:pt x="173541" y="3490314"/>
                  <a:pt x="174371" y="3479998"/>
                </a:cubicBezTo>
                <a:cubicBezTo>
                  <a:pt x="185299" y="3490692"/>
                  <a:pt x="183023" y="3459350"/>
                  <a:pt x="190228" y="3457434"/>
                </a:cubicBezTo>
                <a:cubicBezTo>
                  <a:pt x="190591" y="3449617"/>
                  <a:pt x="191174" y="3441542"/>
                  <a:pt x="192016" y="3433411"/>
                </a:cubicBezTo>
                <a:lnTo>
                  <a:pt x="192663" y="3428691"/>
                </a:lnTo>
                <a:cubicBezTo>
                  <a:pt x="192706" y="3428676"/>
                  <a:pt x="192750" y="3428659"/>
                  <a:pt x="192793" y="3428643"/>
                </a:cubicBezTo>
                <a:cubicBezTo>
                  <a:pt x="193186" y="3427720"/>
                  <a:pt x="193494" y="3426206"/>
                  <a:pt x="193710" y="3423760"/>
                </a:cubicBezTo>
                <a:cubicBezTo>
                  <a:pt x="193753" y="3422535"/>
                  <a:pt x="193797" y="3421310"/>
                  <a:pt x="193839" y="3420085"/>
                </a:cubicBezTo>
                <a:lnTo>
                  <a:pt x="195094" y="3410930"/>
                </a:lnTo>
                <a:lnTo>
                  <a:pt x="196311" y="3408092"/>
                </a:lnTo>
                <a:lnTo>
                  <a:pt x="197928" y="3407419"/>
                </a:lnTo>
                <a:cubicBezTo>
                  <a:pt x="197912" y="3407119"/>
                  <a:pt x="197897" y="3406820"/>
                  <a:pt x="197881" y="3406520"/>
                </a:cubicBezTo>
                <a:cubicBezTo>
                  <a:pt x="196231" y="3399306"/>
                  <a:pt x="192821" y="3396220"/>
                  <a:pt x="204222" y="3391015"/>
                </a:cubicBezTo>
                <a:cubicBezTo>
                  <a:pt x="202162" y="3374996"/>
                  <a:pt x="208811" y="3373934"/>
                  <a:pt x="213950" y="3354361"/>
                </a:cubicBezTo>
                <a:cubicBezTo>
                  <a:pt x="211218" y="3344737"/>
                  <a:pt x="213619" y="3338360"/>
                  <a:pt x="217699" y="3332639"/>
                </a:cubicBezTo>
                <a:cubicBezTo>
                  <a:pt x="218717" y="3312409"/>
                  <a:pt x="225688" y="3295747"/>
                  <a:pt x="229963" y="3273935"/>
                </a:cubicBezTo>
                <a:cubicBezTo>
                  <a:pt x="228293" y="3248488"/>
                  <a:pt x="239257" y="3238943"/>
                  <a:pt x="243785" y="3215621"/>
                </a:cubicBezTo>
                <a:cubicBezTo>
                  <a:pt x="237893" y="3192522"/>
                  <a:pt x="253940" y="3201000"/>
                  <a:pt x="259175" y="3189909"/>
                </a:cubicBezTo>
                <a:lnTo>
                  <a:pt x="259988" y="3186579"/>
                </a:lnTo>
                <a:lnTo>
                  <a:pt x="259980" y="3177264"/>
                </a:lnTo>
                <a:lnTo>
                  <a:pt x="259609" y="3173723"/>
                </a:lnTo>
                <a:cubicBezTo>
                  <a:pt x="259490" y="3171299"/>
                  <a:pt x="259588" y="3169704"/>
                  <a:pt x="259848" y="3168622"/>
                </a:cubicBezTo>
                <a:lnTo>
                  <a:pt x="259971" y="3168508"/>
                </a:lnTo>
                <a:cubicBezTo>
                  <a:pt x="259969" y="3166907"/>
                  <a:pt x="259968" y="3165307"/>
                  <a:pt x="259966" y="3163706"/>
                </a:cubicBezTo>
                <a:cubicBezTo>
                  <a:pt x="259691" y="3155577"/>
                  <a:pt x="259171" y="3147642"/>
                  <a:pt x="258467" y="3140064"/>
                </a:cubicBezTo>
                <a:cubicBezTo>
                  <a:pt x="265286" y="3134408"/>
                  <a:pt x="258805" y="3106027"/>
                  <a:pt x="270990" y="3110288"/>
                </a:cubicBezTo>
                <a:cubicBezTo>
                  <a:pt x="270407" y="3100106"/>
                  <a:pt x="265565" y="3093497"/>
                  <a:pt x="273494" y="3097704"/>
                </a:cubicBezTo>
                <a:cubicBezTo>
                  <a:pt x="273534" y="3094376"/>
                  <a:pt x="274313" y="3092401"/>
                  <a:pt x="275456" y="3091047"/>
                </a:cubicBezTo>
                <a:lnTo>
                  <a:pt x="275980" y="3090672"/>
                </a:lnTo>
                <a:lnTo>
                  <a:pt x="274486" y="3068004"/>
                </a:lnTo>
                <a:lnTo>
                  <a:pt x="275226" y="3065087"/>
                </a:lnTo>
                <a:lnTo>
                  <a:pt x="273050" y="3050191"/>
                </a:lnTo>
                <a:cubicBezTo>
                  <a:pt x="272889" y="3047647"/>
                  <a:pt x="272728" y="3045103"/>
                  <a:pt x="272566" y="3042559"/>
                </a:cubicBezTo>
                <a:lnTo>
                  <a:pt x="271107" y="3040271"/>
                </a:lnTo>
                <a:cubicBezTo>
                  <a:pt x="270265" y="3037872"/>
                  <a:pt x="270006" y="3034528"/>
                  <a:pt x="271065" y="3029072"/>
                </a:cubicBezTo>
                <a:lnTo>
                  <a:pt x="271558" y="3027835"/>
                </a:lnTo>
                <a:cubicBezTo>
                  <a:pt x="270688" y="3024705"/>
                  <a:pt x="268559" y="2982922"/>
                  <a:pt x="268717" y="2964245"/>
                </a:cubicBezTo>
                <a:cubicBezTo>
                  <a:pt x="279502" y="2933904"/>
                  <a:pt x="269365" y="2949568"/>
                  <a:pt x="272511" y="2915772"/>
                </a:cubicBezTo>
                <a:cubicBezTo>
                  <a:pt x="272017" y="2877552"/>
                  <a:pt x="270125" y="2850992"/>
                  <a:pt x="270356" y="2825842"/>
                </a:cubicBezTo>
                <a:cubicBezTo>
                  <a:pt x="269433" y="2814032"/>
                  <a:pt x="268938" y="2727859"/>
                  <a:pt x="273897" y="2734957"/>
                </a:cubicBezTo>
                <a:cubicBezTo>
                  <a:pt x="264242" y="2698391"/>
                  <a:pt x="277769" y="2677127"/>
                  <a:pt x="274458" y="2636572"/>
                </a:cubicBezTo>
                <a:cubicBezTo>
                  <a:pt x="287792" y="2615986"/>
                  <a:pt x="275829" y="2626668"/>
                  <a:pt x="279157" y="2604260"/>
                </a:cubicBezTo>
                <a:cubicBezTo>
                  <a:pt x="279270" y="2587221"/>
                  <a:pt x="288019" y="2599786"/>
                  <a:pt x="288131" y="2582747"/>
                </a:cubicBezTo>
                <a:cubicBezTo>
                  <a:pt x="260352" y="2545890"/>
                  <a:pt x="290145" y="2525479"/>
                  <a:pt x="282516" y="2478755"/>
                </a:cubicBezTo>
                <a:lnTo>
                  <a:pt x="287359" y="2451804"/>
                </a:lnTo>
                <a:cubicBezTo>
                  <a:pt x="285426" y="2443087"/>
                  <a:pt x="285710" y="2414879"/>
                  <a:pt x="289577" y="2408801"/>
                </a:cubicBezTo>
                <a:cubicBezTo>
                  <a:pt x="290424" y="2402768"/>
                  <a:pt x="289064" y="2396183"/>
                  <a:pt x="293203" y="2392670"/>
                </a:cubicBezTo>
                <a:cubicBezTo>
                  <a:pt x="295637" y="2379564"/>
                  <a:pt x="301233" y="2349549"/>
                  <a:pt x="304183" y="2330165"/>
                </a:cubicBezTo>
                <a:cubicBezTo>
                  <a:pt x="298973" y="2319718"/>
                  <a:pt x="309550" y="2303314"/>
                  <a:pt x="310900" y="2276363"/>
                </a:cubicBezTo>
                <a:cubicBezTo>
                  <a:pt x="304874" y="2264930"/>
                  <a:pt x="311891" y="2258198"/>
                  <a:pt x="303909" y="2236310"/>
                </a:cubicBezTo>
                <a:cubicBezTo>
                  <a:pt x="304734" y="2235412"/>
                  <a:pt x="305502" y="2234293"/>
                  <a:pt x="306187" y="2232984"/>
                </a:cubicBezTo>
                <a:cubicBezTo>
                  <a:pt x="310170" y="2225381"/>
                  <a:pt x="310605" y="2213194"/>
                  <a:pt x="307158" y="2205763"/>
                </a:cubicBezTo>
                <a:cubicBezTo>
                  <a:pt x="296601" y="2170883"/>
                  <a:pt x="306474" y="2175442"/>
                  <a:pt x="304860" y="2145703"/>
                </a:cubicBezTo>
                <a:cubicBezTo>
                  <a:pt x="304314" y="2112090"/>
                  <a:pt x="314083" y="2134724"/>
                  <a:pt x="304273" y="2092533"/>
                </a:cubicBezTo>
                <a:cubicBezTo>
                  <a:pt x="308983" y="2088154"/>
                  <a:pt x="303590" y="2066396"/>
                  <a:pt x="301642" y="2057359"/>
                </a:cubicBezTo>
                <a:cubicBezTo>
                  <a:pt x="301720" y="2041038"/>
                  <a:pt x="313213" y="2032807"/>
                  <a:pt x="306736" y="2016105"/>
                </a:cubicBezTo>
                <a:cubicBezTo>
                  <a:pt x="312847" y="2019262"/>
                  <a:pt x="310007" y="1975377"/>
                  <a:pt x="316234" y="1983129"/>
                </a:cubicBezTo>
                <a:cubicBezTo>
                  <a:pt x="322177" y="1972692"/>
                  <a:pt x="313034" y="1967129"/>
                  <a:pt x="318238" y="1956745"/>
                </a:cubicBezTo>
                <a:cubicBezTo>
                  <a:pt x="319718" y="1944884"/>
                  <a:pt x="311423" y="1963350"/>
                  <a:pt x="311341" y="1950160"/>
                </a:cubicBezTo>
                <a:lnTo>
                  <a:pt x="323556" y="1879546"/>
                </a:lnTo>
                <a:cubicBezTo>
                  <a:pt x="320263" y="1869846"/>
                  <a:pt x="322312" y="1862247"/>
                  <a:pt x="326085" y="1854893"/>
                </a:cubicBezTo>
                <a:cubicBezTo>
                  <a:pt x="325955" y="1832625"/>
                  <a:pt x="332007" y="1812578"/>
                  <a:pt x="335058" y="1787684"/>
                </a:cubicBezTo>
                <a:cubicBezTo>
                  <a:pt x="331933" y="1760490"/>
                  <a:pt x="342400" y="1747069"/>
                  <a:pt x="345620" y="1720464"/>
                </a:cubicBezTo>
                <a:cubicBezTo>
                  <a:pt x="337355" y="1693643"/>
                  <a:pt x="360215" y="1703686"/>
                  <a:pt x="360760" y="1681196"/>
                </a:cubicBezTo>
                <a:cubicBezTo>
                  <a:pt x="353923" y="1644243"/>
                  <a:pt x="368449" y="1682451"/>
                  <a:pt x="368483" y="1625881"/>
                </a:cubicBezTo>
                <a:cubicBezTo>
                  <a:pt x="367181" y="1622619"/>
                  <a:pt x="369088" y="1615868"/>
                  <a:pt x="371077" y="1616704"/>
                </a:cubicBezTo>
                <a:cubicBezTo>
                  <a:pt x="371005" y="1604306"/>
                  <a:pt x="384453" y="1569256"/>
                  <a:pt x="383008" y="1551493"/>
                </a:cubicBezTo>
                <a:cubicBezTo>
                  <a:pt x="390598" y="1517303"/>
                  <a:pt x="381821" y="1500132"/>
                  <a:pt x="384834" y="1475233"/>
                </a:cubicBezTo>
                <a:cubicBezTo>
                  <a:pt x="393221" y="1446677"/>
                  <a:pt x="400498" y="1430031"/>
                  <a:pt x="418371" y="1380155"/>
                </a:cubicBezTo>
                <a:lnTo>
                  <a:pt x="469641" y="1210871"/>
                </a:lnTo>
                <a:cubicBezTo>
                  <a:pt x="507460" y="1148093"/>
                  <a:pt x="486915" y="1066841"/>
                  <a:pt x="489701" y="1028427"/>
                </a:cubicBezTo>
                <a:cubicBezTo>
                  <a:pt x="478454" y="1012506"/>
                  <a:pt x="490925" y="999600"/>
                  <a:pt x="486354" y="980383"/>
                </a:cubicBezTo>
                <a:cubicBezTo>
                  <a:pt x="483880" y="937629"/>
                  <a:pt x="471099" y="895192"/>
                  <a:pt x="479762" y="839699"/>
                </a:cubicBezTo>
                <a:cubicBezTo>
                  <a:pt x="444550" y="814685"/>
                  <a:pt x="465776" y="749644"/>
                  <a:pt x="445664" y="696545"/>
                </a:cubicBezTo>
                <a:cubicBezTo>
                  <a:pt x="441558" y="665722"/>
                  <a:pt x="459046" y="617297"/>
                  <a:pt x="440047" y="606615"/>
                </a:cubicBezTo>
                <a:cubicBezTo>
                  <a:pt x="451675" y="592509"/>
                  <a:pt x="432892" y="579307"/>
                  <a:pt x="431225" y="563889"/>
                </a:cubicBezTo>
                <a:cubicBezTo>
                  <a:pt x="438618" y="551582"/>
                  <a:pt x="432225" y="545475"/>
                  <a:pt x="430803" y="534294"/>
                </a:cubicBezTo>
                <a:cubicBezTo>
                  <a:pt x="435364" y="529230"/>
                  <a:pt x="435126" y="519767"/>
                  <a:pt x="429777" y="516548"/>
                </a:cubicBezTo>
                <a:cubicBezTo>
                  <a:pt x="417444" y="521116"/>
                  <a:pt x="423596" y="488251"/>
                  <a:pt x="415090" y="485808"/>
                </a:cubicBezTo>
                <a:cubicBezTo>
                  <a:pt x="413316" y="466733"/>
                  <a:pt x="424116" y="383903"/>
                  <a:pt x="410499" y="369873"/>
                </a:cubicBezTo>
                <a:cubicBezTo>
                  <a:pt x="404034" y="331308"/>
                  <a:pt x="425696" y="275570"/>
                  <a:pt x="425314" y="259180"/>
                </a:cubicBezTo>
                <a:cubicBezTo>
                  <a:pt x="450188" y="242918"/>
                  <a:pt x="384634" y="163766"/>
                  <a:pt x="383240" y="94173"/>
                </a:cubicBezTo>
                <a:cubicBezTo>
                  <a:pt x="385641" y="84795"/>
                  <a:pt x="385609" y="79782"/>
                  <a:pt x="379938" y="77267"/>
                </a:cubicBezTo>
                <a:cubicBezTo>
                  <a:pt x="378301" y="68220"/>
                  <a:pt x="376144" y="54774"/>
                  <a:pt x="373430" y="3885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5867400" y="609600"/>
            <a:ext cx="5310116" cy="1322887"/>
          </a:xfrm>
        </p:spPr>
        <p:txBody>
          <a:bodyPr vert="horz" lIns="91440" tIns="45720" rIns="91440" bIns="45720" rtlCol="0" anchor="ctr">
            <a:normAutofit/>
          </a:bodyPr>
          <a:lstStyle/>
          <a:p>
            <a:pPr algn="ctr"/>
            <a:r>
              <a:rPr lang="en-US" sz="2800" kern="1200" dirty="0">
                <a:solidFill>
                  <a:schemeClr val="tx1"/>
                </a:solidFill>
                <a:latin typeface="Calibri" panose="020F0502020204030204" pitchFamily="34" charset="0"/>
                <a:cs typeface="Calibri" panose="020F0502020204030204" pitchFamily="34" charset="0"/>
              </a:rPr>
              <a:t>The North has been laid waste. Stricken victims seek survival elsewhere. </a:t>
            </a:r>
          </a:p>
        </p:txBody>
      </p:sp>
      <p:pic>
        <p:nvPicPr>
          <p:cNvPr id="2050" name="Picture 2">
            <a:extLst>
              <a:ext uri="{FF2B5EF4-FFF2-40B4-BE49-F238E27FC236}">
                <a16:creationId xmlns:a16="http://schemas.microsoft.com/office/drawing/2014/main" id="{3903CD89-D2F0-40F5-BC8B-A0CEC6C12C9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4427" y="727108"/>
            <a:ext cx="3720152" cy="54138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867400" y="2194102"/>
            <a:ext cx="5310116" cy="3908585"/>
          </a:xfrm>
          <a:prstGeom prst="rect">
            <a:avLst/>
          </a:prstGeom>
        </p:spPr>
        <p:txBody>
          <a:bodyPr vert="horz" lIns="91440" tIns="45720" rIns="91440" bIns="45720" rtlCol="0">
            <a:normAutofit/>
          </a:bodyPr>
          <a:lstStyle/>
          <a:p>
            <a:pPr marR="0" lvl="0" algn="ctr" fontAlgn="auto">
              <a:lnSpc>
                <a:spcPct val="90000"/>
              </a:lnSpc>
              <a:spcBef>
                <a:spcPts val="0"/>
              </a:spcBef>
              <a:spcAft>
                <a:spcPts val="600"/>
              </a:spcAft>
              <a:buClrTx/>
              <a:buSzTx/>
              <a:tabLst/>
              <a:defRPr/>
            </a:pPr>
            <a:r>
              <a:rPr kumimoji="0" lang="en-US" sz="2000" b="1" i="0" u="sng" strike="noStrike" cap="none" spc="0" normalizeH="0" baseline="0" noProof="0" dirty="0" err="1">
                <a:ln>
                  <a:noFill/>
                </a:ln>
                <a:effectLst/>
                <a:uLnTx/>
                <a:uFillTx/>
                <a:latin typeface="Calibri" panose="020F0502020204030204" pitchFamily="34" charset="0"/>
                <a:cs typeface="Calibri" panose="020F0502020204030204" pitchFamily="34" charset="0"/>
              </a:rPr>
              <a:t>Orderic</a:t>
            </a:r>
            <a:r>
              <a:rPr kumimoji="0" lang="en-US" sz="2000" b="1" i="0" u="sng" strike="noStrike" cap="none" spc="0" normalizeH="0" baseline="0" noProof="0" dirty="0">
                <a:ln>
                  <a:noFill/>
                </a:ln>
                <a:effectLst/>
                <a:uLnTx/>
                <a:uFillTx/>
                <a:latin typeface="Calibri" panose="020F0502020204030204" pitchFamily="34" charset="0"/>
                <a:cs typeface="Calibri" panose="020F0502020204030204" pitchFamily="34" charset="0"/>
              </a:rPr>
              <a:t> Vitalis</a:t>
            </a:r>
          </a:p>
          <a:p>
            <a:pPr marR="0" lvl="0" algn="ctr" fontAlgn="auto">
              <a:lnSpc>
                <a:spcPct val="90000"/>
              </a:lnSpc>
              <a:spcBef>
                <a:spcPts val="0"/>
              </a:spcBef>
              <a:spcAft>
                <a:spcPts val="600"/>
              </a:spcAft>
              <a:buClrTx/>
              <a:buSzTx/>
              <a:tabLst/>
              <a:defRPr/>
            </a:pPr>
            <a:r>
              <a:rPr kumimoji="0" lang="en-US" sz="2000" b="0" i="1" u="none" strike="noStrike" cap="none" spc="0" normalizeH="0" baseline="0" noProof="0" dirty="0">
                <a:ln>
                  <a:noFill/>
                </a:ln>
                <a:effectLst/>
                <a:uLnTx/>
                <a:uFillTx/>
                <a:latin typeface="Calibri" panose="020F0502020204030204" pitchFamily="34" charset="0"/>
                <a:cs typeface="Calibri" panose="020F0502020204030204" pitchFamily="34" charset="0"/>
              </a:rPr>
              <a:t>‘In his anger, he commanded that all crops and herds, chattels and food of every kind should be brought together and burned to ashes with consuming fire, so that the whole region north of the Humber might be stripped of all means of sustenance. As a consequence, so serious a scarcity was felt in England, and so terrible a famine fell upon the humble and </a:t>
            </a:r>
            <a:r>
              <a:rPr kumimoji="0" lang="en-US" sz="2000" b="0" i="1" u="none" strike="noStrike" cap="none" spc="0" normalizeH="0" baseline="0" noProof="0" dirty="0" err="1">
                <a:ln>
                  <a:noFill/>
                </a:ln>
                <a:effectLst/>
                <a:uLnTx/>
                <a:uFillTx/>
                <a:latin typeface="Calibri" panose="020F0502020204030204" pitchFamily="34" charset="0"/>
                <a:cs typeface="Calibri" panose="020F0502020204030204" pitchFamily="34" charset="0"/>
              </a:rPr>
              <a:t>defenceless</a:t>
            </a:r>
            <a:r>
              <a:rPr kumimoji="0" lang="en-US" sz="2000" b="0" i="1" u="none" strike="noStrike" cap="none" spc="0" normalizeH="0" baseline="0" noProof="0" dirty="0">
                <a:ln>
                  <a:noFill/>
                </a:ln>
                <a:effectLst/>
                <a:uLnTx/>
                <a:uFillTx/>
                <a:latin typeface="Calibri" panose="020F0502020204030204" pitchFamily="34" charset="0"/>
                <a:cs typeface="Calibri" panose="020F0502020204030204" pitchFamily="34" charset="0"/>
              </a:rPr>
              <a:t> people, that more than 100,000 Christian folk of both sexes, young and old alike, perished of hunger.’</a:t>
            </a:r>
          </a:p>
        </p:txBody>
      </p:sp>
      <p:sp>
        <p:nvSpPr>
          <p:cNvPr id="3" name="TextBox 2">
            <a:extLst>
              <a:ext uri="{FF2B5EF4-FFF2-40B4-BE49-F238E27FC236}">
                <a16:creationId xmlns:a16="http://schemas.microsoft.com/office/drawing/2014/main" id="{9DFC92F6-133B-4934-8A75-1D9EF5871071}"/>
              </a:ext>
            </a:extLst>
          </p:cNvPr>
          <p:cNvSpPr txBox="1"/>
          <p:nvPr/>
        </p:nvSpPr>
        <p:spPr>
          <a:xfrm>
            <a:off x="1080749" y="6253272"/>
            <a:ext cx="2907507" cy="246221"/>
          </a:xfrm>
          <a:prstGeom prst="rect">
            <a:avLst/>
          </a:prstGeom>
          <a:noFill/>
        </p:spPr>
        <p:txBody>
          <a:bodyPr wrap="square" rtlCol="0">
            <a:spAutoFit/>
          </a:bodyPr>
          <a:lstStyle/>
          <a:p>
            <a:pPr algn="ctr"/>
            <a:r>
              <a:rPr lang="en-GB" sz="1000" dirty="0">
                <a:latin typeface="Calibri" panose="020F0502020204030204" pitchFamily="34" charset="0"/>
                <a:cs typeface="Calibri" panose="020F0502020204030204" pitchFamily="34" charset="0"/>
              </a:rPr>
              <a:t>Image: Norman armies, Wikimedia Commons</a:t>
            </a:r>
          </a:p>
        </p:txBody>
      </p:sp>
    </p:spTree>
    <p:extLst>
      <p:ext uri="{BB962C8B-B14F-4D97-AF65-F5344CB8AC3E}">
        <p14:creationId xmlns:p14="http://schemas.microsoft.com/office/powerpoint/2010/main" val="3786041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99885"/>
          </a:xfrm>
        </p:spPr>
        <p:txBody>
          <a:bodyPr>
            <a:noAutofit/>
          </a:bodyPr>
          <a:lstStyle/>
          <a:p>
            <a:pPr algn="ctr"/>
            <a:r>
              <a:rPr lang="en-GB" sz="3200" dirty="0">
                <a:latin typeface="Calibri" panose="020F0502020204030204" pitchFamily="34" charset="0"/>
                <a:cs typeface="Calibri" panose="020F0502020204030204" pitchFamily="34" charset="0"/>
              </a:rPr>
              <a:t>William wears his crown in the charred remains of York minster at Christmas. 1069</a:t>
            </a:r>
          </a:p>
        </p:txBody>
      </p:sp>
      <p:sp>
        <p:nvSpPr>
          <p:cNvPr id="3" name="Content Placeholder 2"/>
          <p:cNvSpPr>
            <a:spLocks noGrp="1"/>
          </p:cNvSpPr>
          <p:nvPr>
            <p:ph idx="1"/>
          </p:nvPr>
        </p:nvSpPr>
        <p:spPr>
          <a:xfrm>
            <a:off x="899885" y="5762170"/>
            <a:ext cx="10845800" cy="908277"/>
          </a:xfrm>
        </p:spPr>
        <p:txBody>
          <a:bodyPr>
            <a:normAutofit lnSpcReduction="10000"/>
          </a:bodyPr>
          <a:lstStyle/>
          <a:p>
            <a:pPr marL="0" indent="0" algn="ctr">
              <a:buNone/>
            </a:pPr>
            <a:endParaRPr lang="en-GB" dirty="0">
              <a:latin typeface="Constantia" panose="02030602050306030303" pitchFamily="18" charset="0"/>
            </a:endParaRPr>
          </a:p>
          <a:p>
            <a:pPr marL="0" indent="0" algn="ctr">
              <a:buNone/>
            </a:pPr>
            <a:r>
              <a:rPr lang="en-GB" dirty="0">
                <a:latin typeface="Calibri" panose="020F0502020204030204" pitchFamily="34" charset="0"/>
                <a:cs typeface="Calibri" panose="020F0502020204030204" pitchFamily="34" charset="0"/>
              </a:rPr>
              <a:t>But is the Conquest complete?</a:t>
            </a:r>
          </a:p>
          <a:p>
            <a:pPr marL="0" indent="0" algn="ctr">
              <a:buNone/>
            </a:pPr>
            <a:endParaRPr lang="en-GB" dirty="0"/>
          </a:p>
        </p:txBody>
      </p:sp>
      <p:pic>
        <p:nvPicPr>
          <p:cNvPr id="3074" name="Picture 2">
            <a:extLst>
              <a:ext uri="{FF2B5EF4-FFF2-40B4-BE49-F238E27FC236}">
                <a16:creationId xmlns:a16="http://schemas.microsoft.com/office/drawing/2014/main" id="{BEA3B24E-285E-4C6C-B263-ABFDD41E9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315" y="1133606"/>
            <a:ext cx="5579991" cy="46285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7497EEF-7D2B-41C7-B4D8-4A1F1794A1BF}"/>
              </a:ext>
            </a:extLst>
          </p:cNvPr>
          <p:cNvSpPr txBox="1"/>
          <p:nvPr/>
        </p:nvSpPr>
        <p:spPr>
          <a:xfrm>
            <a:off x="5757702" y="4974452"/>
            <a:ext cx="1958190" cy="553998"/>
          </a:xfrm>
          <a:prstGeom prst="rect">
            <a:avLst/>
          </a:prstGeom>
          <a:noFill/>
        </p:spPr>
        <p:txBody>
          <a:bodyPr wrap="square" rtlCol="0">
            <a:spAutoFit/>
          </a:bodyPr>
          <a:lstStyle/>
          <a:p>
            <a:pPr algn="ctr"/>
            <a:r>
              <a:rPr lang="en-GB" sz="1000" dirty="0">
                <a:latin typeface="Calibri" panose="020F0502020204030204" pitchFamily="34" charset="0"/>
                <a:cs typeface="Calibri" panose="020F0502020204030204" pitchFamily="34" charset="0"/>
              </a:rPr>
              <a:t>Images: Clifford’s Tower, York, built by William I, and William I, both Wikimedia Commons</a:t>
            </a:r>
          </a:p>
        </p:txBody>
      </p:sp>
      <p:pic>
        <p:nvPicPr>
          <p:cNvPr id="3076" name="Picture 4">
            <a:extLst>
              <a:ext uri="{FF2B5EF4-FFF2-40B4-BE49-F238E27FC236}">
                <a16:creationId xmlns:a16="http://schemas.microsoft.com/office/drawing/2014/main" id="{34576355-0A37-4E00-9871-FF96CC755D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2900" y="967792"/>
            <a:ext cx="3302794" cy="4794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504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6" descr="Image result for Britain map ">
            <a:extLst>
              <a:ext uri="{FF2B5EF4-FFF2-40B4-BE49-F238E27FC236}">
                <a16:creationId xmlns:a16="http://schemas.microsoft.com/office/drawing/2014/main" id="{1C56B1E6-76DD-4173-A402-4E714D1B90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8731" y="675564"/>
            <a:ext cx="3721138" cy="57866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9182" y="109183"/>
            <a:ext cx="11900848" cy="900751"/>
          </a:xfrm>
        </p:spPr>
        <p:txBody>
          <a:bodyPr>
            <a:noAutofit/>
          </a:bodyPr>
          <a:lstStyle/>
          <a:p>
            <a:pPr algn="ctr"/>
            <a:r>
              <a:rPr lang="en-GB" sz="3200" dirty="0">
                <a:latin typeface="Calibri" panose="020F0502020204030204" pitchFamily="34" charset="0"/>
                <a:cs typeface="Calibri" panose="020F0502020204030204" pitchFamily="34" charset="0"/>
              </a:rPr>
              <a:t>Finding evidence for our enquiry: </a:t>
            </a:r>
            <a:r>
              <a:rPr lang="en-GB" sz="3200" i="1" dirty="0">
                <a:latin typeface="Calibri" panose="020F0502020204030204" pitchFamily="34" charset="0"/>
                <a:cs typeface="Calibri" panose="020F0502020204030204" pitchFamily="34" charset="0"/>
              </a:rPr>
              <a:t>When did the Normans complete their Conquest?</a:t>
            </a:r>
            <a:endParaRPr lang="en-GB" sz="32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359857" y="1071349"/>
            <a:ext cx="5650173" cy="5786651"/>
          </a:xfrm>
        </p:spPr>
        <p:txBody>
          <a:bodyPr>
            <a:normAutofit/>
          </a:bodyPr>
          <a:lstStyle/>
          <a:p>
            <a:pPr marL="0" indent="0" algn="ctr">
              <a:buNone/>
            </a:pPr>
            <a:r>
              <a:rPr lang="en-GB" sz="1800" b="1" dirty="0">
                <a:latin typeface="Calibri" panose="020F0502020204030204" pitchFamily="34" charset="0"/>
                <a:cs typeface="Calibri" panose="020F0502020204030204" pitchFamily="34" charset="0"/>
              </a:rPr>
              <a:t>The Norman Conquest and the NORTH, 1068–69</a:t>
            </a:r>
          </a:p>
          <a:p>
            <a:pPr marL="0" indent="0" algn="ctr">
              <a:buNone/>
            </a:pPr>
            <a:endParaRPr lang="en-GB" sz="1800" dirty="0">
              <a:latin typeface="Calibri" panose="020F0502020204030204" pitchFamily="34" charset="0"/>
              <a:cs typeface="Calibri" panose="020F0502020204030204" pitchFamily="34" charset="0"/>
            </a:endParaRPr>
          </a:p>
          <a:p>
            <a:pPr marL="457200" indent="-457200" algn="ctr">
              <a:buAutoNum type="arabicParenR"/>
            </a:pPr>
            <a:r>
              <a:rPr lang="en-GB" sz="1800" dirty="0">
                <a:latin typeface="Calibri" panose="020F0502020204030204" pitchFamily="34" charset="0"/>
                <a:cs typeface="Calibri" panose="020F0502020204030204" pitchFamily="34" charset="0"/>
              </a:rPr>
              <a:t>Continue the annotation of your own version of the map to show Exeter, Warwick, Nottingham and York (see opposite). You could also draw arrows to show William’s route.</a:t>
            </a:r>
          </a:p>
          <a:p>
            <a:pPr marL="457200" indent="-457200" algn="ctr">
              <a:buAutoNum type="arabicParenR"/>
            </a:pPr>
            <a:r>
              <a:rPr lang="en-GB" sz="1800" dirty="0">
                <a:latin typeface="Calibri" panose="020F0502020204030204" pitchFamily="34" charset="0"/>
                <a:cs typeface="Calibri" panose="020F0502020204030204" pitchFamily="34" charset="0"/>
              </a:rPr>
              <a:t>Link the area near York on your map to the nearest notes box on the sheet with an arrow.</a:t>
            </a:r>
          </a:p>
          <a:p>
            <a:pPr marL="457200" indent="-457200" algn="ctr">
              <a:buAutoNum type="arabicParenR"/>
            </a:pPr>
            <a:r>
              <a:rPr lang="en-GB" sz="1800" dirty="0">
                <a:latin typeface="Calibri" panose="020F0502020204030204" pitchFamily="34" charset="0"/>
                <a:cs typeface="Calibri" panose="020F0502020204030204" pitchFamily="34" charset="0"/>
              </a:rPr>
              <a:t>Write a summary explaining what you have found out from the sources that helps you to answer the enquiry question (your evidence). Think about the following:</a:t>
            </a:r>
          </a:p>
          <a:p>
            <a:pPr marL="0" indent="0" algn="ctr">
              <a:buNone/>
            </a:pPr>
            <a:r>
              <a:rPr lang="en-GB" sz="1800" dirty="0">
                <a:latin typeface="Calibri" panose="020F0502020204030204" pitchFamily="34" charset="0"/>
                <a:cs typeface="Calibri" panose="020F0502020204030204" pitchFamily="34" charset="0"/>
              </a:rPr>
              <a:t>	- What had William achieved? 	</a:t>
            </a:r>
          </a:p>
          <a:p>
            <a:pPr marL="0" indent="0" algn="ctr">
              <a:buNone/>
            </a:pPr>
            <a:r>
              <a:rPr lang="en-GB" sz="1800" dirty="0">
                <a:latin typeface="Calibri" panose="020F0502020204030204" pitchFamily="34" charset="0"/>
                <a:cs typeface="Calibri" panose="020F0502020204030204" pitchFamily="34" charset="0"/>
              </a:rPr>
              <a:t>	- But what problems still remained? </a:t>
            </a:r>
          </a:p>
          <a:p>
            <a:pPr marL="0" indent="0" algn="ctr">
              <a:buNone/>
            </a:pPr>
            <a:r>
              <a:rPr lang="en-GB" sz="1800" dirty="0">
                <a:latin typeface="Calibri" panose="020F0502020204030204" pitchFamily="34" charset="0"/>
                <a:cs typeface="Calibri" panose="020F0502020204030204" pitchFamily="34" charset="0"/>
              </a:rPr>
              <a:t>	- How far does this evidence help us to answer 	the enquiry question?</a:t>
            </a:r>
          </a:p>
        </p:txBody>
      </p:sp>
      <p:sp>
        <p:nvSpPr>
          <p:cNvPr id="6" name="5-Point Star 5"/>
          <p:cNvSpPr/>
          <p:nvPr/>
        </p:nvSpPr>
        <p:spPr>
          <a:xfrm>
            <a:off x="4462818" y="6127845"/>
            <a:ext cx="259307" cy="27295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 name="5-Point Star 6"/>
          <p:cNvSpPr/>
          <p:nvPr/>
        </p:nvSpPr>
        <p:spPr>
          <a:xfrm>
            <a:off x="4333164" y="5629702"/>
            <a:ext cx="259307" cy="27295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0" name="Flowchart: Connector 9"/>
          <p:cNvSpPr/>
          <p:nvPr/>
        </p:nvSpPr>
        <p:spPr>
          <a:xfrm flipV="1">
            <a:off x="4868220" y="6018662"/>
            <a:ext cx="45719" cy="4776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1" name="Flowchart: Connector 10"/>
          <p:cNvSpPr/>
          <p:nvPr/>
        </p:nvSpPr>
        <p:spPr>
          <a:xfrm flipV="1">
            <a:off x="4354162" y="5529394"/>
            <a:ext cx="45719" cy="4651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4" name="Picture 3"/>
          <p:cNvPicPr>
            <a:picLocks noChangeAspect="1"/>
          </p:cNvPicPr>
          <p:nvPr/>
        </p:nvPicPr>
        <p:blipFill>
          <a:blip r:embed="rId4"/>
          <a:stretch>
            <a:fillRect/>
          </a:stretch>
        </p:blipFill>
        <p:spPr>
          <a:xfrm>
            <a:off x="3151194" y="6264322"/>
            <a:ext cx="45719" cy="45719"/>
          </a:xfrm>
          <a:prstGeom prst="rect">
            <a:avLst/>
          </a:prstGeom>
        </p:spPr>
      </p:pic>
      <p:sp>
        <p:nvSpPr>
          <p:cNvPr id="12" name="Flowchart: Connector 11"/>
          <p:cNvSpPr/>
          <p:nvPr/>
        </p:nvSpPr>
        <p:spPr>
          <a:xfrm flipV="1">
            <a:off x="4069607" y="5728312"/>
            <a:ext cx="45719" cy="4651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 name="TextBox 7"/>
          <p:cNvSpPr txBox="1"/>
          <p:nvPr/>
        </p:nvSpPr>
        <p:spPr>
          <a:xfrm>
            <a:off x="3723630" y="4929581"/>
            <a:ext cx="1886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70C0"/>
                </a:solidFill>
                <a:effectLst/>
                <a:uLnTx/>
                <a:uFillTx/>
                <a:latin typeface="Corbel" panose="020B0503020204020204"/>
                <a:ea typeface="+mn-ea"/>
                <a:cs typeface="+mn-cs"/>
              </a:rPr>
              <a:t>.</a:t>
            </a:r>
          </a:p>
        </p:txBody>
      </p:sp>
      <p:pic>
        <p:nvPicPr>
          <p:cNvPr id="17" name="Picture 16"/>
          <p:cNvPicPr>
            <a:picLocks noChangeAspect="1"/>
          </p:cNvPicPr>
          <p:nvPr/>
        </p:nvPicPr>
        <p:blipFill>
          <a:blip r:embed="rId5"/>
          <a:stretch>
            <a:fillRect/>
          </a:stretch>
        </p:blipFill>
        <p:spPr>
          <a:xfrm>
            <a:off x="4061529" y="3631275"/>
            <a:ext cx="292633" cy="310923"/>
          </a:xfrm>
          <a:prstGeom prst="rect">
            <a:avLst/>
          </a:prstGeom>
        </p:spPr>
      </p:pic>
      <p:sp>
        <p:nvSpPr>
          <p:cNvPr id="18" name="TextBox 17"/>
          <p:cNvSpPr txBox="1"/>
          <p:nvPr/>
        </p:nvSpPr>
        <p:spPr>
          <a:xfrm>
            <a:off x="3799833" y="4380850"/>
            <a:ext cx="3154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70C0"/>
                </a:solidFill>
                <a:effectLst/>
                <a:uLnTx/>
                <a:uFillTx/>
                <a:latin typeface="Corbel" panose="020B0503020204020204"/>
                <a:ea typeface="+mn-ea"/>
                <a:cs typeface="+mn-cs"/>
              </a:rPr>
              <a:t>.</a:t>
            </a:r>
          </a:p>
        </p:txBody>
      </p:sp>
    </p:spTree>
    <p:extLst>
      <p:ext uri="{BB962C8B-B14F-4D97-AF65-F5344CB8AC3E}">
        <p14:creationId xmlns:p14="http://schemas.microsoft.com/office/powerpoint/2010/main" val="1034727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54D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59604" y="642078"/>
            <a:ext cx="6594189" cy="1625210"/>
          </a:xfrm>
        </p:spPr>
        <p:txBody>
          <a:bodyPr>
            <a:noAutofit/>
          </a:bodyPr>
          <a:lstStyle/>
          <a:p>
            <a:pPr algn="ctr"/>
            <a:r>
              <a:rPr lang="en-GB" sz="2000" dirty="0">
                <a:solidFill>
                  <a:srgbClr val="FFFFFF"/>
                </a:solidFill>
                <a:latin typeface="Calibri" panose="020F0502020204030204" pitchFamily="34" charset="0"/>
                <a:cs typeface="Calibri" panose="020F0502020204030204" pitchFamily="34" charset="0"/>
              </a:rPr>
              <a:t>‘With the defeat of the conspiracy and the flight of the </a:t>
            </a:r>
            <a:r>
              <a:rPr lang="en-GB" sz="2000" dirty="0" err="1">
                <a:solidFill>
                  <a:srgbClr val="FFFFFF"/>
                </a:solidFill>
                <a:latin typeface="Calibri" panose="020F0502020204030204" pitchFamily="34" charset="0"/>
                <a:cs typeface="Calibri" panose="020F0502020204030204" pitchFamily="34" charset="0"/>
              </a:rPr>
              <a:t>Godwine</a:t>
            </a:r>
            <a:r>
              <a:rPr lang="en-GB" sz="2000" dirty="0">
                <a:solidFill>
                  <a:srgbClr val="FFFFFF"/>
                </a:solidFill>
                <a:latin typeface="Calibri" panose="020F0502020204030204" pitchFamily="34" charset="0"/>
                <a:cs typeface="Calibri" panose="020F0502020204030204" pitchFamily="34" charset="0"/>
              </a:rPr>
              <a:t> factions, William no doubt felt more secure. He also had more rewards to distribute, for the property of </a:t>
            </a:r>
            <a:r>
              <a:rPr lang="en-GB" sz="2000" dirty="0" err="1">
                <a:solidFill>
                  <a:srgbClr val="FFFFFF"/>
                </a:solidFill>
                <a:latin typeface="Calibri" panose="020F0502020204030204" pitchFamily="34" charset="0"/>
                <a:cs typeface="Calibri" panose="020F0502020204030204" pitchFamily="34" charset="0"/>
              </a:rPr>
              <a:t>Gytha</a:t>
            </a:r>
            <a:r>
              <a:rPr lang="en-GB" sz="2000" dirty="0">
                <a:solidFill>
                  <a:srgbClr val="FFFFFF"/>
                </a:solidFill>
                <a:latin typeface="Calibri" panose="020F0502020204030204" pitchFamily="34" charset="0"/>
                <a:cs typeface="Calibri" panose="020F0502020204030204" pitchFamily="34" charset="0"/>
              </a:rPr>
              <a:t> and her followers, like the lands of those who had fought at Hastings was now deemed forfeit.’</a:t>
            </a:r>
            <a:br>
              <a:rPr lang="en-GB" sz="2000" dirty="0">
                <a:solidFill>
                  <a:srgbClr val="FFFFFF"/>
                </a:solidFill>
                <a:latin typeface="Calibri" panose="020F0502020204030204" pitchFamily="34" charset="0"/>
                <a:cs typeface="Calibri" panose="020F0502020204030204" pitchFamily="34" charset="0"/>
              </a:rPr>
            </a:br>
            <a:r>
              <a:rPr lang="en-GB" sz="2000" b="1" dirty="0">
                <a:solidFill>
                  <a:srgbClr val="FFFFFF"/>
                </a:solidFill>
                <a:latin typeface="Calibri" panose="020F0502020204030204" pitchFamily="34" charset="0"/>
                <a:cs typeface="Calibri" panose="020F0502020204030204" pitchFamily="34" charset="0"/>
              </a:rPr>
              <a:t>Marc Morris,</a:t>
            </a:r>
            <a:r>
              <a:rPr lang="en-GB" sz="2000" b="1" i="1" dirty="0">
                <a:solidFill>
                  <a:srgbClr val="FFFFFF"/>
                </a:solidFill>
                <a:latin typeface="Calibri" panose="020F0502020204030204" pitchFamily="34" charset="0"/>
                <a:cs typeface="Calibri" panose="020F0502020204030204" pitchFamily="34" charset="0"/>
              </a:rPr>
              <a:t> The Norman Conquest</a:t>
            </a:r>
            <a:br>
              <a:rPr lang="en-GB" sz="2000" dirty="0">
                <a:solidFill>
                  <a:srgbClr val="FFFFFF"/>
                </a:solidFill>
                <a:latin typeface="Constantia" panose="02030602050306030303" pitchFamily="18" charset="0"/>
              </a:rPr>
            </a:br>
            <a:endParaRPr lang="en-GB" sz="2000" dirty="0">
              <a:solidFill>
                <a:srgbClr val="FFFFFF"/>
              </a:solidFill>
              <a:latin typeface="Constantia" panose="02030602050306030303" pitchFamily="18" charset="0"/>
            </a:endParaRPr>
          </a:p>
        </p:txBody>
      </p:sp>
      <p:pic>
        <p:nvPicPr>
          <p:cNvPr id="4102" name="Picture 6">
            <a:extLst>
              <a:ext uri="{FF2B5EF4-FFF2-40B4-BE49-F238E27FC236}">
                <a16:creationId xmlns:a16="http://schemas.microsoft.com/office/drawing/2014/main" id="{1CF76C56-6A45-4B99-82EA-248E3E2B6C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590" r="14769"/>
          <a:stretch/>
        </p:blipFill>
        <p:spPr bwMode="auto">
          <a:xfrm>
            <a:off x="327546" y="2454903"/>
            <a:ext cx="3442801" cy="408025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AF3FA7AE-BDDE-4D84-9799-FA0864E4219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183" r="22307"/>
          <a:stretch/>
        </p:blipFill>
        <p:spPr bwMode="auto">
          <a:xfrm>
            <a:off x="3942260" y="2454901"/>
            <a:ext cx="3442803" cy="4080255"/>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879392" y="892110"/>
            <a:ext cx="3511296" cy="5330952"/>
          </a:xfrm>
        </p:spPr>
        <p:txBody>
          <a:bodyPr anchor="ctr">
            <a:normAutofit/>
          </a:bodyPr>
          <a:lstStyle/>
          <a:p>
            <a:pPr marL="0" indent="0" algn="ctr">
              <a:buNone/>
            </a:pPr>
            <a:r>
              <a:rPr lang="en-GB" sz="2000" dirty="0">
                <a:solidFill>
                  <a:srgbClr val="FFFFFF"/>
                </a:solidFill>
                <a:latin typeface="Calibri" panose="020F0502020204030204" pitchFamily="34" charset="0"/>
                <a:cs typeface="Calibri" panose="020F0502020204030204" pitchFamily="34" charset="0"/>
              </a:rPr>
              <a:t>‘Contemporary kings did sometimes issue an explicit threat to depopulate a land if unable to subdue it, but William’s campaign achieved his clearly defined objectives: the Danish army was outmanoeuvred and neutralized, and the Yorkshire and Northumbrian nobility were brought into meek submission. Probably soon afterwards William gave new Norman lords shares of the conquered land.’</a:t>
            </a:r>
          </a:p>
          <a:p>
            <a:pPr marL="0" indent="0" algn="ctr">
              <a:buNone/>
            </a:pPr>
            <a:r>
              <a:rPr lang="en-GB" sz="2000" b="1" dirty="0">
                <a:solidFill>
                  <a:srgbClr val="FFFFFF"/>
                </a:solidFill>
                <a:latin typeface="Calibri" panose="020F0502020204030204" pitchFamily="34" charset="0"/>
                <a:cs typeface="Calibri" panose="020F0502020204030204" pitchFamily="34" charset="0"/>
              </a:rPr>
              <a:t>C. P. Lewis</a:t>
            </a:r>
          </a:p>
          <a:p>
            <a:pPr marL="0" indent="0">
              <a:buNone/>
            </a:pPr>
            <a:endParaRPr lang="en-GB" sz="2000" b="1" dirty="0">
              <a:solidFill>
                <a:srgbClr val="FFFFFF"/>
              </a:solidFill>
              <a:latin typeface="Calibri" panose="020F0502020204030204" pitchFamily="34" charset="0"/>
              <a:cs typeface="Calibri" panose="020F0502020204030204" pitchFamily="34" charset="0"/>
            </a:endParaRPr>
          </a:p>
          <a:p>
            <a:pPr marL="0" indent="0">
              <a:buNone/>
            </a:pPr>
            <a:endParaRPr lang="en-GB" sz="1800" b="1" dirty="0">
              <a:solidFill>
                <a:srgbClr val="FFFFFF"/>
              </a:solidFill>
              <a:latin typeface="Calibri" panose="020F0502020204030204" pitchFamily="34" charset="0"/>
              <a:cs typeface="Calibri" panose="020F0502020204030204" pitchFamily="34" charset="0"/>
            </a:endParaRPr>
          </a:p>
          <a:p>
            <a:pPr marL="0" indent="0">
              <a:buNone/>
            </a:pPr>
            <a:endParaRPr lang="en-GB" sz="1800" b="1" dirty="0">
              <a:solidFill>
                <a:srgbClr val="FFFFFF"/>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91A1696-8F9D-4720-8E25-EE32DFB7D0E1}"/>
              </a:ext>
            </a:extLst>
          </p:cNvPr>
          <p:cNvSpPr txBox="1"/>
          <p:nvPr/>
        </p:nvSpPr>
        <p:spPr>
          <a:xfrm>
            <a:off x="8338449" y="5931672"/>
            <a:ext cx="2593181" cy="400110"/>
          </a:xfrm>
          <a:prstGeom prst="rect">
            <a:avLst/>
          </a:prstGeom>
          <a:noFill/>
        </p:spPr>
        <p:txBody>
          <a:bodyPr wrap="square" rtlCol="0">
            <a:spAutoFit/>
          </a:bodyPr>
          <a:lstStyle/>
          <a:p>
            <a:pPr algn="ctr"/>
            <a:r>
              <a:rPr lang="en-GB" sz="1000" dirty="0">
                <a:solidFill>
                  <a:schemeClr val="bg1"/>
                </a:solidFill>
                <a:latin typeface="Calibri" panose="020F0502020204030204" pitchFamily="34" charset="0"/>
                <a:cs typeface="Calibri" panose="020F0502020204030204" pitchFamily="34" charset="0"/>
              </a:rPr>
              <a:t>Images: Medieval knight and medieval battle, both Wikimedia Commons </a:t>
            </a:r>
          </a:p>
        </p:txBody>
      </p:sp>
    </p:spTree>
    <p:extLst>
      <p:ext uri="{BB962C8B-B14F-4D97-AF65-F5344CB8AC3E}">
        <p14:creationId xmlns:p14="http://schemas.microsoft.com/office/powerpoint/2010/main" val="108630178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3D2CC85F14A243893281E68A6C4BF0" ma:contentTypeVersion="4" ma:contentTypeDescription="Create a new document." ma:contentTypeScope="" ma:versionID="f33d13cde32440f7af343a58900f2a9b">
  <xsd:schema xmlns:xsd="http://www.w3.org/2001/XMLSchema" xmlns:xs="http://www.w3.org/2001/XMLSchema" xmlns:p="http://schemas.microsoft.com/office/2006/metadata/properties" xmlns:ns2="cba4c7db-befa-42c9-bc96-90e3de3f888b" targetNamespace="http://schemas.microsoft.com/office/2006/metadata/properties" ma:root="true" ma:fieldsID="649dd72056d0c45d078a8a5828f5182d" ns2:_="">
    <xsd:import namespace="cba4c7db-befa-42c9-bc96-90e3de3f888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a4c7db-befa-42c9-bc96-90e3de3f88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69A3EC1-DEC1-408B-AC42-C9826D9EE3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a4c7db-befa-42c9-bc96-90e3de3f88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200D80-57D4-48FD-9F51-42164C57F23A}">
  <ds:schemaRefs>
    <ds:schemaRef ds:uri="http://schemas.microsoft.com/sharepoint/v3/contenttype/forms"/>
  </ds:schemaRefs>
</ds:datastoreItem>
</file>

<file path=customXml/itemProps3.xml><?xml version="1.0" encoding="utf-8"?>
<ds:datastoreItem xmlns:ds="http://schemas.openxmlformats.org/officeDocument/2006/customXml" ds:itemID="{A54BF44B-6577-4ADA-8D4E-D043A08B5F5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TotalTime>
  <Words>1672</Words>
  <Application>Microsoft Office PowerPoint</Application>
  <PresentationFormat>Widescreen</PresentationFormat>
  <Paragraphs>93</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Constantia</vt:lpstr>
      <vt:lpstr>Corbel</vt:lpstr>
      <vt:lpstr>1_Office Theme</vt:lpstr>
      <vt:lpstr>Do now – LONDON  Match the correct answer to the question</vt:lpstr>
      <vt:lpstr>Enquiry lesson 2:   When did the Normans complete their conquest?   </vt:lpstr>
      <vt:lpstr>Cast your minds back: What do we already know about the following?</vt:lpstr>
      <vt:lpstr>Finding evidence for our enquiry: When did the Normans complete their conquest?</vt:lpstr>
      <vt:lpstr>The North has been laid waste. Stricken victims seek survival elsewhere. </vt:lpstr>
      <vt:lpstr>William wears his crown in the charred remains of York minster at Christmas. 1069</vt:lpstr>
      <vt:lpstr>Finding evidence for our enquiry: When did the Normans complete their Conquest?</vt:lpstr>
      <vt:lpstr>‘With the defeat of the conspiracy and the flight of the Godwine factions, William no doubt felt more secure. He also had more rewards to distribute, for the property of Gytha and her followers, like the lands of those who had fought at Hastings was now deemed forfeit.’ Marc Morris, The Norman Conquest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 The North presentation - Copy</dc:title>
  <dc:creator>Holly Hiscox</dc:creator>
  <cp:lastModifiedBy>Melanie Jones</cp:lastModifiedBy>
  <cp:revision>4</cp:revision>
  <dcterms:created xsi:type="dcterms:W3CDTF">2021-02-16T15:26:43Z</dcterms:created>
  <dcterms:modified xsi:type="dcterms:W3CDTF">2022-05-05T15:15:05Z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0x010100E33D2CC85F14A243893281E68A6C4BF0</vt:lpwstr>
  </property>
</Properties>
</file>