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0" r:id="rId5"/>
    <p:sldId id="310" r:id="rId6"/>
    <p:sldId id="261" r:id="rId7"/>
    <p:sldId id="257" r:id="rId8"/>
    <p:sldId id="258" r:id="rId9"/>
    <p:sldId id="259" r:id="rId10"/>
    <p:sldId id="265" r:id="rId11"/>
    <p:sldId id="264" r:id="rId12"/>
    <p:sldId id="308" r:id="rId13"/>
    <p:sldId id="281" r:id="rId14"/>
    <p:sldId id="30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2809" autoAdjust="0"/>
  </p:normalViewPr>
  <p:slideViewPr>
    <p:cSldViewPr snapToGrid="0">
      <p:cViewPr varScale="1">
        <p:scale>
          <a:sx n="91" d="100"/>
          <a:sy n="91" d="100"/>
        </p:scale>
        <p:origin x="11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CFDA-0837-4920-B347-E3FE3C6D5916}" type="datetimeFigureOut">
              <a:rPr lang="en-GB" smtClean="0"/>
              <a:t>05/05/2022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5A711-0A14-488D-8D83-96A5D2584F3E}" type="slidenum">
              <a:rPr lang="en-GB" smtClean="0"/>
              <a:t>‹#›</a:t>
            </a:fld>
            <a:endParaRPr lang="en-GB"/>
          </a:p>
        </p:txBody>
      </p:sp>
    </p:spTree>
    <p:extLst>
      <p:ext uri="{BB962C8B-B14F-4D97-AF65-F5344CB8AC3E}">
        <p14:creationId xmlns:p14="http://schemas.microsoft.com/office/powerpoint/2010/main" val="31189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for enquiry – print</a:t>
            </a:r>
            <a:r>
              <a:rPr lang="en-GB" baseline="0" dirty="0"/>
              <a:t> to minimum A3. Alternatively, you could print out a blank image of Britain and stick it into books, and then students create their own boxes/notes, etc. At each stage of the enquiry, students will annotate the map and complete the relevant box for notes, focusing on what they can learn from the sources and how far they regard the Conquest as being rendered complete. At the end of the enquiry, this sheet will form a plan and contain key information that students can use when coming to their overall judgement.</a:t>
            </a:r>
          </a:p>
          <a:p>
            <a:endParaRPr lang="en-GB" baseline="0" dirty="0"/>
          </a:p>
          <a:p>
            <a:r>
              <a:rPr lang="en-GB" baseline="0" dirty="0"/>
              <a:t>Image: https://pixabay.com/vectors/united-kingdom-map-great-britain-36481</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904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Discussion of sources – what can we learn about what happened</a:t>
            </a:r>
            <a:r>
              <a:rPr lang="en-GB" baseline="0" dirty="0"/>
              <a:t> between victory at Hastings and William I’s coronation 25 December 1066? Although hopefully students will have a good senses of period from previous lessons leading up to and including Hastings, some ‘world building’ will probably be useful here to fill in some of the gaps from the sources. Keep students focused on the enquiry question, and consider what William has already achieved in terms of the Conquest, but also what still needs to be done. There is the potential to consider other players (e.g. Edgar </a:t>
            </a:r>
            <a:r>
              <a:rPr lang="en-GB" baseline="0" dirty="0" err="1"/>
              <a:t>Aetheling</a:t>
            </a:r>
            <a:r>
              <a:rPr lang="en-GB" baseline="0" dirty="0"/>
              <a:t>, Edwin, </a:t>
            </a:r>
            <a:r>
              <a:rPr lang="en-GB" baseline="0" dirty="0" err="1"/>
              <a:t>Morcar</a:t>
            </a:r>
            <a:r>
              <a:rPr lang="en-GB" baseline="0" dirty="0"/>
              <a:t> and so on) and their situation compared to what it has been, and to speculate on future actions.</a:t>
            </a:r>
          </a:p>
          <a:p>
            <a:endParaRPr lang="en-GB" baseline="0" dirty="0"/>
          </a:p>
          <a:p>
            <a:r>
              <a:rPr lang="en-GB" baseline="0" dirty="0"/>
              <a:t>Image: https://commons.wikimedia.org/wiki/File:083-EDGAR_ATHELING_AND_THE_NOBILITY_OFFER_SUBMISSION_TO_WILLIAM_THE_CONQUEROR.jpg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94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Students move to the overarching enquiry sheet. The first task may need modelling on the board (perhaps this has already been done in previous discussions), and students will definitely need help with correctly labelling the different places and working out the route taken by the Normans to London. Hopefully the source work and previous discussion have provided students with plenty of ideas to complete 3), but you will obviously need to circulate/provide support, etc.</a:t>
            </a:r>
          </a:p>
          <a:p>
            <a:endParaRPr lang="en-GB" dirty="0"/>
          </a:p>
          <a:p>
            <a:r>
              <a:rPr lang="en-GB" dirty="0"/>
              <a:t>Image: https://pixabay.com/vectors/united-kingdom-map-great-britain-36481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26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Lesson 1 conclusion – discussion of some scholarship and links to the enquiry question. Also discuss William’s coronation and the difference between English/Norman thinking, e.g. English kingship is ‘elective’, and the coronation ceremony is there to confer God’s blessing, whereas for the Normans a person became a king at the time of their coronation and not before. You can tell the story of the coronation at Westminster on Christmas day 1066 – the example of Norman guards on edge outside and at the end of the ceremony is instructive. How far has William got in terms of conquest, but how far does he (and Norman kings after him) have to go?</a:t>
            </a:r>
          </a:p>
          <a:p>
            <a:endParaRPr lang="en-GB" dirty="0"/>
          </a:p>
          <a:p>
            <a:r>
              <a:rPr lang="en-GB" dirty="0"/>
              <a:t>Images: https://commons.wikimedia.org/wiki/File:Edgar_the_%C3%86theling.jpg; https://commons.wikimedia.org/wiki/File:French_heraldic_crowns_-_Vidame.svg</a:t>
            </a:r>
          </a:p>
          <a:p>
            <a:r>
              <a:rPr lang="en-GB" dirty="0"/>
              <a:t>Sources: </a:t>
            </a:r>
            <a:r>
              <a:rPr lang="en-GB" dirty="0" err="1"/>
              <a:t>Impey</a:t>
            </a:r>
            <a:r>
              <a:rPr lang="en-GB" dirty="0"/>
              <a:t>, E. (2018) ‘William the Conqueror and the capture of London in 1066’ in D. Bates (ed) 1066 in Perspective, Royal Armouries Conference Proceedings, pp. 35–47; Morris, M. (2013) The Norman Conquest, Windmill Books.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15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now’ quiz – based on work from previous lessons on the events of January to October 1066. </a:t>
            </a:r>
          </a:p>
          <a:p>
            <a:endParaRPr lang="en-GB" dirty="0"/>
          </a:p>
          <a:p>
            <a:r>
              <a:rPr lang="en-GB" dirty="0"/>
              <a:t>Image: https://commons.wikimedia.org/w/index.php?search=bayeux+tapestry&amp;title=Special:MediaSearch&amp;go=Go&amp;type=image</a:t>
            </a:r>
          </a:p>
        </p:txBody>
      </p:sp>
      <p:sp>
        <p:nvSpPr>
          <p:cNvPr id="4" name="Slide Number Placeholder 3"/>
          <p:cNvSpPr>
            <a:spLocks noGrp="1"/>
          </p:cNvSpPr>
          <p:nvPr>
            <p:ph type="sldNum" sz="quarter" idx="5"/>
          </p:nvPr>
        </p:nvSpPr>
        <p:spPr/>
        <p:txBody>
          <a:bodyPr/>
          <a:lstStyle/>
          <a:p>
            <a:fld id="{2665A711-0A14-488D-8D83-96A5D2584F3E}" type="slidenum">
              <a:rPr lang="en-GB" smtClean="0"/>
              <a:t>2</a:t>
            </a:fld>
            <a:endParaRPr lang="en-GB"/>
          </a:p>
        </p:txBody>
      </p:sp>
    </p:spTree>
    <p:extLst>
      <p:ext uri="{BB962C8B-B14F-4D97-AF65-F5344CB8AC3E}">
        <p14:creationId xmlns:p14="http://schemas.microsoft.com/office/powerpoint/2010/main" val="69934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enquiry with the enquiry question – the focus of the next six lessons. </a:t>
            </a:r>
          </a:p>
          <a:p>
            <a:endParaRPr lang="en-GB" baseline="0" dirty="0"/>
          </a:p>
          <a:p>
            <a:r>
              <a:rPr lang="en-GB" baseline="0" dirty="0"/>
              <a:t>Images: https://commons.wikimedia.org/wiki/File:William_the_Conqueror_silver_coin.jpg; https://commons.wikimedia.org/wiki/File:Edgar_the_%C3%86theling.jpg; https://commons.wikimedia.org/wiki/File:Domesday_Book_-_Warwickshire.png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87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notes: Opportunity for a quick recap of recently</a:t>
            </a:r>
            <a:r>
              <a:rPr lang="en-GB" baseline="0" dirty="0"/>
              <a:t> studied events of September/October 1066. If Harold Godwinson is dead, why does William not automatically become the king? Discuss and record the key points: English king ‘elected’ to position – needs support of key magnates/Witan. William only controls a very small area on the south coast –  there is an entire and diverse kingdom to be subdued. Another problem for William was the existence of someone with a better claim in terms of lineage, e.g. Edgar </a:t>
            </a:r>
            <a:r>
              <a:rPr lang="en-GB" baseline="0" dirty="0" err="1"/>
              <a:t>Aetheling</a:t>
            </a:r>
            <a:r>
              <a:rPr lang="en-GB" baseline="0" dirty="0"/>
              <a:t> (recap Harold’s seizure of power in January 1066). Who might be likely to oppose and why? </a:t>
            </a:r>
          </a:p>
          <a:p>
            <a:endParaRPr lang="en-GB" baseline="0" dirty="0"/>
          </a:p>
          <a:p>
            <a:r>
              <a:rPr lang="en-GB" baseline="0" dirty="0"/>
              <a:t>Image: https://commons.wikimedia.org/wiki/File:Fleeing_bayeux_tapestry.png</a:t>
            </a:r>
          </a:p>
          <a:p>
            <a:r>
              <a:rPr lang="en-GB" baseline="0" dirty="0"/>
              <a:t>Source: Morris, M. (2013) </a:t>
            </a:r>
            <a:r>
              <a:rPr lang="en-GB" i="1" baseline="0" dirty="0"/>
              <a:t>The Norman Conquest</a:t>
            </a:r>
            <a:r>
              <a:rPr lang="en-GB" baseline="0" dirty="0"/>
              <a:t>, Windmill Books.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33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In addition to the plain map here, it’s also worth using one that shows the earldoms on</a:t>
            </a:r>
            <a:r>
              <a:rPr lang="en-GB" baseline="0" dirty="0"/>
              <a:t> the eve of the Battle of Hastings in 1066. After the Battle, Harold, </a:t>
            </a:r>
            <a:r>
              <a:rPr lang="en-GB" baseline="0" dirty="0" err="1"/>
              <a:t>Leofwine</a:t>
            </a:r>
            <a:r>
              <a:rPr lang="en-GB" baseline="0" dirty="0"/>
              <a:t> and </a:t>
            </a:r>
            <a:r>
              <a:rPr lang="en-GB" baseline="0" dirty="0" err="1"/>
              <a:t>Gyrth</a:t>
            </a:r>
            <a:r>
              <a:rPr lang="en-GB" baseline="0" dirty="0"/>
              <a:t> are all dead – the power of the Godwin family has really been shattered. Discuss: What should William do? What does he need to happen? Discuss his waiting in hope that leading men will come to him to submit, but no such party comes. What should he do? Where should he go? Students are likely to come up with London as the capital – why is this important? You can discuss the 1300 map (obviously later than the period being studied, but it’s good to illustrate London as a city mainly on the north bank of the Thames, etc., so very different from the London with which we are familiar today). It is important to come to an overview of the reasons as a lead-in to sources to begin to establish evidence to help to answer our enquiry: How does William take London? Is the Conquest complete once London is under his control? Why? Why not? </a:t>
            </a:r>
          </a:p>
          <a:p>
            <a:endParaRPr lang="en-GB" baseline="0" dirty="0"/>
          </a:p>
          <a:p>
            <a:r>
              <a:rPr lang="en-GB" baseline="0" dirty="0"/>
              <a:t>Images: https://pixabay.com/vectors/united-kingdom-map-great-britain-36481; https://commons.wikimedia.org/wiki/File:Map_of_London,_1300.svg</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613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At this stage, it’s crucial that students begin to distinguish between sources and evidence. We can only get evidence to help us to answer our enquiry question by asking particular questions of the sources – they weren’t created with it in mind! The individual source analysis leads to a ‘zoom out’ to consider how the information can help us to see the bigger ‘Conquest’ picture. The three slides that follow can be used as worksheets if printed out. You may not want to do all three – it’s best to choose the one or two that you consider most useful.</a:t>
            </a:r>
          </a:p>
          <a:p>
            <a:endParaRPr lang="en-GB" dirty="0"/>
          </a:p>
          <a:p>
            <a:r>
              <a:rPr lang="en-GB" dirty="0"/>
              <a:t>Image: https://commons.wikimedia.org/wiki/File:Peterborough.Chronicle.firstpage.jpg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15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London, guided source analysis 1 can be undertaken in a number of ways – whole class, individually or paired discussion. The box at the top left is a space to write in key information about the source (e.g. the sorts of things that are included in the source booklet about each choice). The other five boxes correspond to the sections of coloured text. This breaks the source down for the students so that they can summarise each in turn. Depending on age/key stage, they will likely need a fair bit of teacher support the first time that they attempt this source of analysis. The aim here is to think about what we can learn from the source – we are imposing our own enquiry question on to it –  and it is vital that students do not get caught up with issues of provenance (the dreaded ‘bias’!), etc. These can be discussed, but the key focus here is how this source can become evidence to help us with our enquiry. I would suggest that each student has their own completed copy of this for the final task on the big overview sheet (Slide 1). If schools don’t have access to colour printing, it might be good to leave spaces between the separate sections for analysis, or show a coloured version on the board and get students to colour-code their own.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25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London, guided source analysis 2 can be undertaken in a number of ways</a:t>
            </a:r>
            <a:r>
              <a:rPr lang="en-GB" baseline="0" dirty="0"/>
              <a:t> – whole class, individually or paired discussion. I would suggest that each student has their own completed copy of this for the final task on the big overview sheet (Slide 1). If schools don’t have access to colour printing, it’s possible to leave spaces between the separate sections for analysis, or show a coloured version on the board and get students to colour-code their own.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1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London, guided source analysis 3 can be undertaken in a number of ways</a:t>
            </a:r>
            <a:r>
              <a:rPr lang="en-GB" baseline="0" dirty="0"/>
              <a:t> – whole class, individually or paired discussion. I would suggest that each student has their own completed copy of this for the final task on the big overview sheet (Slide 1). If schools don’t have access to colour printing, it’s possible to leave spaces between the separate sections for analysis, or show a coloured version on the board and get students to colour-code their own.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61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402885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03963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25647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44420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3690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3FECA7-5C51-45A4-89EC-631A23DBDDC6}" type="datetimeFigureOut">
              <a:rPr lang="en-GB" smtClean="0"/>
              <a:t>05/05/2022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37024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3FECA7-5C51-45A4-89EC-631A23DBDDC6}" type="datetimeFigureOut">
              <a:rPr lang="en-GB" smtClean="0"/>
              <a:t>05/05/2022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7321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3FECA7-5C51-45A4-89EC-631A23DBDDC6}" type="datetimeFigureOut">
              <a:rPr lang="en-GB" smtClean="0"/>
              <a:t>05/05/2022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7728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FECA7-5C51-45A4-89EC-631A23DBDDC6}" type="datetimeFigureOut">
              <a:rPr lang="en-GB" smtClean="0"/>
              <a:t>05/05/2022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429132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FECA7-5C51-45A4-89EC-631A23DBDDC6}" type="datetimeFigureOut">
              <a:rPr lang="en-GB" smtClean="0"/>
              <a:t>05/05/2022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15784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FECA7-5C51-45A4-89EC-631A23DBDDC6}" type="datetimeFigureOut">
              <a:rPr lang="en-GB" smtClean="0"/>
              <a:t>05/05/2022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90949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FECA7-5C51-45A4-89EC-631A23DBDDC6}" type="datetimeFigureOut">
              <a:rPr lang="en-GB" smtClean="0"/>
              <a:t>05/05/2022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AF908-7E19-42C1-8EE1-C9A38C3F870A}" type="slidenum">
              <a:rPr lang="en-GB" smtClean="0"/>
              <a:t>‹#›</a:t>
            </a:fld>
            <a:endParaRPr lang="en-GB"/>
          </a:p>
        </p:txBody>
      </p:sp>
    </p:spTree>
    <p:extLst>
      <p:ext uri="{BB962C8B-B14F-4D97-AF65-F5344CB8AC3E}">
        <p14:creationId xmlns:p14="http://schemas.microsoft.com/office/powerpoint/2010/main" val="2157224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Image result for Britain map ">
            <a:extLst>
              <a:ext uri="{FF2B5EF4-FFF2-40B4-BE49-F238E27FC236}">
                <a16:creationId xmlns:a16="http://schemas.microsoft.com/office/drawing/2014/main" id="{63AD1E55-7960-428F-AAC1-ECF9D4481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611" y="523702"/>
            <a:ext cx="2451489" cy="3812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mj-lt"/>
                <a:ea typeface="+mn-ea"/>
                <a:cs typeface="+mn-cs"/>
              </a:rPr>
              <a:t>When did the Normans complete their conquest?</a:t>
            </a:r>
            <a:endParaRPr kumimoji="0" lang="en-GB" sz="2000" b="1" i="0" u="none" strike="noStrike" kern="1200" cap="none" spc="0" normalizeH="0" baseline="0" noProof="0" dirty="0">
              <a:ln>
                <a:noFill/>
              </a:ln>
              <a:solidFill>
                <a:prstClr val="black"/>
              </a:solidFill>
              <a:effectLst/>
              <a:uLnTx/>
              <a:uFillTx/>
              <a:latin typeface="+mj-lt"/>
              <a:ea typeface="+mn-ea"/>
              <a:cs typeface="+mn-cs"/>
            </a:endParaRPr>
          </a:p>
        </p:txBody>
      </p:sp>
      <p:sp>
        <p:nvSpPr>
          <p:cNvPr id="5" name="TextBox 4"/>
          <p:cNvSpPr txBox="1"/>
          <p:nvPr/>
        </p:nvSpPr>
        <p:spPr>
          <a:xfrm>
            <a:off x="3894137" y="4729481"/>
            <a:ext cx="2819400" cy="2031325"/>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1) The Battle of Hastings, 14 October 1066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191530" y="4656376"/>
            <a:ext cx="4826298" cy="2128626"/>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7023100" y="469900"/>
            <a:ext cx="4994727" cy="1932464"/>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7327900" y="2701383"/>
            <a:ext cx="4689928" cy="1600200"/>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02888" y="4729481"/>
            <a:ext cx="3467412" cy="2031325"/>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5-Point Star 10"/>
          <p:cNvSpPr/>
          <p:nvPr/>
        </p:nvSpPr>
        <p:spPr>
          <a:xfrm>
            <a:off x="6539585" y="4153932"/>
            <a:ext cx="95250" cy="10056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13" name="Straight Arrow Connector 12"/>
          <p:cNvCxnSpPr/>
          <p:nvPr/>
        </p:nvCxnSpPr>
        <p:spPr>
          <a:xfrm flipH="1">
            <a:off x="5496079" y="4281964"/>
            <a:ext cx="1091132" cy="4475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436" y="2644802"/>
            <a:ext cx="3471864" cy="195580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98436" y="498211"/>
            <a:ext cx="4017964" cy="195580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0841E68-0A83-437F-9867-525791C96F0F}"/>
              </a:ext>
            </a:extLst>
          </p:cNvPr>
          <p:cNvSpPr txBox="1"/>
          <p:nvPr/>
        </p:nvSpPr>
        <p:spPr>
          <a:xfrm>
            <a:off x="3934431" y="3696869"/>
            <a:ext cx="931229" cy="369332"/>
          </a:xfrm>
          <a:prstGeom prst="rect">
            <a:avLst/>
          </a:prstGeom>
          <a:noFill/>
        </p:spPr>
        <p:txBody>
          <a:bodyPr wrap="square" rtlCol="0">
            <a:spAutoFit/>
          </a:bodyPr>
          <a:lstStyle/>
          <a:p>
            <a:pPr algn="ctr"/>
            <a:r>
              <a:rPr lang="en-GB" sz="900" dirty="0"/>
              <a:t>Map credit: </a:t>
            </a:r>
            <a:r>
              <a:rPr lang="en-GB" sz="900" dirty="0" err="1"/>
              <a:t>Pixabay</a:t>
            </a:r>
            <a:endParaRPr lang="en-GB" sz="900" dirty="0"/>
          </a:p>
        </p:txBody>
      </p:sp>
    </p:spTree>
    <p:extLst>
      <p:ext uri="{BB962C8B-B14F-4D97-AF65-F5344CB8AC3E}">
        <p14:creationId xmlns:p14="http://schemas.microsoft.com/office/powerpoint/2010/main" val="239336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E355AD8-B6BB-43E9-94A9-112CA869B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533" y="749143"/>
            <a:ext cx="7620000" cy="4914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0977" y="0"/>
            <a:ext cx="1198311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Edwin and </a:t>
            </a:r>
            <a:r>
              <a:rPr kumimoji="0" lang="en-GB" sz="2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Morcar</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lead the submission to the Normans at </a:t>
            </a:r>
            <a:r>
              <a:rPr kumimoji="0" lang="en-GB" sz="2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Berkhamstead</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William is crowned at Westminster on Christmas Day 1066.</a:t>
            </a:r>
          </a:p>
        </p:txBody>
      </p:sp>
      <p:sp>
        <p:nvSpPr>
          <p:cNvPr id="4" name="TextBox 3"/>
          <p:cNvSpPr txBox="1"/>
          <p:nvPr/>
        </p:nvSpPr>
        <p:spPr>
          <a:xfrm>
            <a:off x="2479583" y="5719227"/>
            <a:ext cx="6952343"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But is the Conquest complete?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cs typeface="Calibri" panose="020F0502020204030204" pitchFamily="34" charset="0"/>
              </a:rPr>
              <a:t>Image: </a:t>
            </a:r>
            <a:r>
              <a:rPr lang="en-GB" sz="1200" b="0" i="0" dirty="0">
                <a:solidFill>
                  <a:srgbClr val="202122"/>
                </a:solidFill>
                <a:effectLst/>
              </a:rPr>
              <a:t>Bill Nye’s </a:t>
            </a:r>
            <a:r>
              <a:rPr lang="en-GB" sz="1200" b="0" i="1" dirty="0">
                <a:solidFill>
                  <a:srgbClr val="202122"/>
                </a:solidFill>
                <a:effectLst/>
              </a:rPr>
              <a:t>Comic History of England</a:t>
            </a:r>
            <a:r>
              <a:rPr lang="en-GB" sz="1200" b="0" i="0" dirty="0">
                <a:solidFill>
                  <a:srgbClr val="202122"/>
                </a:solidFill>
                <a:effectLst/>
              </a:rPr>
              <a:t>,</a:t>
            </a:r>
            <a:r>
              <a:rPr lang="en-GB" sz="1200" dirty="0">
                <a:solidFill>
                  <a:prstClr val="black"/>
                </a:solidFill>
                <a:cs typeface="Calibri" panose="020F0502020204030204" pitchFamily="34" charset="0"/>
              </a:rPr>
              <a:t> Wikimedia Commons</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4360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Image result for Britain map ">
            <a:extLst>
              <a:ext uri="{FF2B5EF4-FFF2-40B4-BE49-F238E27FC236}">
                <a16:creationId xmlns:a16="http://schemas.microsoft.com/office/drawing/2014/main" id="{2742D1AB-9F39-40B8-B756-03666DF69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731" y="693693"/>
            <a:ext cx="3721138" cy="5786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182" y="109183"/>
            <a:ext cx="11900848" cy="900751"/>
          </a:xfrm>
        </p:spPr>
        <p:txBody>
          <a:bodyPr>
            <a:noAutofit/>
          </a:bodyPr>
          <a:lstStyle/>
          <a:p>
            <a:pPr algn="ctr"/>
            <a:r>
              <a:rPr lang="en-GB" sz="3200" dirty="0"/>
              <a:t>Finding evidence for our enquiry: </a:t>
            </a:r>
            <a:r>
              <a:rPr lang="en-GB" sz="3200" i="1" dirty="0"/>
              <a:t>When did the Normans complete their conquest?</a:t>
            </a:r>
            <a:endParaRPr lang="en-GB" sz="3200" dirty="0"/>
          </a:p>
        </p:txBody>
      </p:sp>
      <p:sp>
        <p:nvSpPr>
          <p:cNvPr id="3" name="Content Placeholder 2"/>
          <p:cNvSpPr>
            <a:spLocks noGrp="1"/>
          </p:cNvSpPr>
          <p:nvPr>
            <p:ph idx="1"/>
          </p:nvPr>
        </p:nvSpPr>
        <p:spPr>
          <a:xfrm>
            <a:off x="6359857" y="1071349"/>
            <a:ext cx="5650173" cy="5786651"/>
          </a:xfrm>
        </p:spPr>
        <p:txBody>
          <a:bodyPr>
            <a:normAutofit/>
          </a:bodyPr>
          <a:lstStyle/>
          <a:p>
            <a:pPr marL="0" indent="0" algn="ctr">
              <a:buNone/>
            </a:pPr>
            <a:r>
              <a:rPr lang="en-GB" sz="1800" b="1" dirty="0"/>
              <a:t>The Norman Conquest and LONDON, winter 1066</a:t>
            </a:r>
          </a:p>
          <a:p>
            <a:pPr marL="0" indent="0" algn="ctr">
              <a:buNone/>
            </a:pPr>
            <a:endParaRPr lang="en-GB" sz="1800" dirty="0"/>
          </a:p>
          <a:p>
            <a:pPr marL="457200" indent="-457200" algn="ctr">
              <a:buAutoNum type="arabicParenR"/>
            </a:pPr>
            <a:r>
              <a:rPr lang="en-GB" sz="1800" dirty="0"/>
              <a:t>Annotate your own version of the map to show Canterbury, Wallingford, </a:t>
            </a:r>
            <a:r>
              <a:rPr lang="en-GB" sz="1800" dirty="0" err="1"/>
              <a:t>Berkhamstead</a:t>
            </a:r>
            <a:r>
              <a:rPr lang="en-GB" sz="1800" dirty="0"/>
              <a:t> and London (see opposite). You could also draw arrows, starting from Hastings, to show William’s route.</a:t>
            </a:r>
          </a:p>
          <a:p>
            <a:pPr marL="457200" indent="-457200" algn="ctr">
              <a:buAutoNum type="arabicParenR"/>
            </a:pPr>
            <a:r>
              <a:rPr lang="en-GB" sz="1800" dirty="0"/>
              <a:t>Link London on your map to the nearest notes box on the sheet with an arrow.</a:t>
            </a:r>
          </a:p>
          <a:p>
            <a:pPr marL="457200" indent="-457200" algn="ctr">
              <a:buAutoNum type="arabicParenR"/>
            </a:pPr>
            <a:r>
              <a:rPr lang="en-GB" sz="1800" dirty="0"/>
              <a:t>In that box, write a summary explaining what you have found out from the sources that helps you to answer the enquiry question (your evidence). Think about the following:</a:t>
            </a:r>
          </a:p>
          <a:p>
            <a:pPr marL="0" indent="0" algn="ctr">
              <a:buNone/>
            </a:pPr>
            <a:r>
              <a:rPr lang="en-GB" sz="1800" dirty="0"/>
              <a:t>	- What had William achieved? 	</a:t>
            </a:r>
          </a:p>
          <a:p>
            <a:pPr marL="0" indent="0" algn="ctr">
              <a:buNone/>
            </a:pPr>
            <a:r>
              <a:rPr lang="en-GB" sz="1800" dirty="0"/>
              <a:t>	- But what problems still remained? </a:t>
            </a:r>
          </a:p>
          <a:p>
            <a:pPr marL="0" indent="0" algn="ctr">
              <a:buNone/>
            </a:pPr>
            <a:r>
              <a:rPr lang="en-GB" sz="1800" dirty="0"/>
              <a:t>	- How far does this evidence help us to answer 	the enquiry question?</a:t>
            </a:r>
          </a:p>
        </p:txBody>
      </p:sp>
      <p:sp>
        <p:nvSpPr>
          <p:cNvPr id="6" name="5-Point Star 5"/>
          <p:cNvSpPr/>
          <p:nvPr/>
        </p:nvSpPr>
        <p:spPr>
          <a:xfrm>
            <a:off x="4462818" y="6127845"/>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5-Point Star 6"/>
          <p:cNvSpPr/>
          <p:nvPr/>
        </p:nvSpPr>
        <p:spPr>
          <a:xfrm>
            <a:off x="4333164" y="5629702"/>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owchart: Connector 8"/>
          <p:cNvSpPr/>
          <p:nvPr/>
        </p:nvSpPr>
        <p:spPr>
          <a:xfrm flipV="1">
            <a:off x="3917207" y="5575912"/>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0" name="Flowchart: Connector 9"/>
          <p:cNvSpPr/>
          <p:nvPr/>
        </p:nvSpPr>
        <p:spPr>
          <a:xfrm flipV="1">
            <a:off x="4868220" y="6018662"/>
            <a:ext cx="45719" cy="477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lowchart: Connector 10"/>
          <p:cNvSpPr/>
          <p:nvPr/>
        </p:nvSpPr>
        <p:spPr>
          <a:xfrm flipV="1">
            <a:off x="4354162" y="5529394"/>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3E6B948-123A-469E-BD86-2EF88BFF1CC8}"/>
              </a:ext>
            </a:extLst>
          </p:cNvPr>
          <p:cNvSpPr txBox="1"/>
          <p:nvPr/>
        </p:nvSpPr>
        <p:spPr>
          <a:xfrm>
            <a:off x="340410" y="6528442"/>
            <a:ext cx="1688088" cy="246221"/>
          </a:xfrm>
          <a:prstGeom prst="rect">
            <a:avLst/>
          </a:prstGeom>
          <a:noFill/>
        </p:spPr>
        <p:txBody>
          <a:bodyPr wrap="square">
            <a:spAutoFit/>
          </a:bodyPr>
          <a:lstStyle/>
          <a:p>
            <a:pPr algn="ctr"/>
            <a:r>
              <a:rPr lang="en-GB" sz="1000" dirty="0"/>
              <a:t>Map credit: </a:t>
            </a:r>
            <a:r>
              <a:rPr lang="en-GB" sz="1000" dirty="0" err="1"/>
              <a:t>Pixabay</a:t>
            </a:r>
            <a:endParaRPr lang="en-GB" sz="1000" dirty="0"/>
          </a:p>
        </p:txBody>
      </p:sp>
    </p:spTree>
    <p:extLst>
      <p:ext uri="{BB962C8B-B14F-4D97-AF65-F5344CB8AC3E}">
        <p14:creationId xmlns:p14="http://schemas.microsoft.com/office/powerpoint/2010/main" val="8628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8330" y="317425"/>
            <a:ext cx="8417109" cy="295465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Edward </a:t>
            </a:r>
            <a:r>
              <a:rPr kumimoji="0" lang="en-GB" sz="2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Impey</a:t>
            </a: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‘William the Conqueror and the capture of London in 1066’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‘It can be concluded that there was indeed a period after Hastings when London “had a king”, that effective resistance could have been possible, and that the outcome or at least the pace of William’s adventure could have been very different.’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6" name="TextBox 5"/>
          <p:cNvSpPr txBox="1"/>
          <p:nvPr/>
        </p:nvSpPr>
        <p:spPr>
          <a:xfrm>
            <a:off x="312193" y="3657600"/>
            <a:ext cx="8831807" cy="317009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Marc Morris</a:t>
            </a:r>
            <a:r>
              <a:rPr kumimoji="0" lang="en-GB" sz="24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The Norman Conquest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‘Did this mean that William was England’s new king? To English minds, the answer must have been yes. As we’ve seen, English kingship was elective: a ruler’s reign began the moment he was accepted by the magnates. This means, of course, that the </a:t>
            </a:r>
            <a:r>
              <a:rPr kumimoji="0" lang="en-GB" sz="2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aetheling</a:t>
            </a: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must have been regarded as king as well. Although the Anglo-Saxon Chronicle is understandably very coy about saying so, Edgar’s rule had clearly been proclaimed in the days immediately after Hastings.’</a:t>
            </a:r>
          </a:p>
        </p:txBody>
      </p:sp>
      <p:pic>
        <p:nvPicPr>
          <p:cNvPr id="7" name="Picture 6">
            <a:extLst>
              <a:ext uri="{FF2B5EF4-FFF2-40B4-BE49-F238E27FC236}">
                <a16:creationId xmlns:a16="http://schemas.microsoft.com/office/drawing/2014/main" id="{66476849-274B-47DF-B932-9B25191E2324}"/>
              </a:ext>
            </a:extLst>
          </p:cNvPr>
          <p:cNvPicPr>
            <a:picLocks noChangeAspect="1"/>
          </p:cNvPicPr>
          <p:nvPr/>
        </p:nvPicPr>
        <p:blipFill rotWithShape="1">
          <a:blip r:embed="rId3"/>
          <a:srcRect t="2559" r="-2" b="-2"/>
          <a:stretch/>
        </p:blipFill>
        <p:spPr>
          <a:xfrm>
            <a:off x="312193" y="369377"/>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pic>
        <p:nvPicPr>
          <p:cNvPr id="2050" name="Picture 2">
            <a:extLst>
              <a:ext uri="{FF2B5EF4-FFF2-40B4-BE49-F238E27FC236}">
                <a16:creationId xmlns:a16="http://schemas.microsoft.com/office/drawing/2014/main" id="{A9848D66-1D91-4450-AA9C-40C116D1A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387" y="4330778"/>
            <a:ext cx="2864202" cy="11889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72D5C5-6312-422C-ACAD-5FD5568036CD}"/>
              </a:ext>
            </a:extLst>
          </p:cNvPr>
          <p:cNvSpPr txBox="1"/>
          <p:nvPr/>
        </p:nvSpPr>
        <p:spPr>
          <a:xfrm>
            <a:off x="9380395" y="6167993"/>
            <a:ext cx="2671194" cy="400110"/>
          </a:xfrm>
          <a:prstGeom prst="rect">
            <a:avLst/>
          </a:prstGeom>
          <a:noFill/>
        </p:spPr>
        <p:txBody>
          <a:bodyPr wrap="square" rtlCol="0">
            <a:spAutoFit/>
          </a:bodyPr>
          <a:lstStyle/>
          <a:p>
            <a:pPr algn="ctr"/>
            <a:r>
              <a:rPr lang="en-GB" sz="1000" dirty="0"/>
              <a:t>Images: Edgar the </a:t>
            </a:r>
            <a:r>
              <a:rPr lang="en-GB" sz="1000" dirty="0" err="1"/>
              <a:t>Aetheling</a:t>
            </a:r>
            <a:r>
              <a:rPr lang="en-GB" sz="1000" dirty="0"/>
              <a:t> and French heraldic crown, both Wikimedia Commons</a:t>
            </a:r>
          </a:p>
        </p:txBody>
      </p:sp>
    </p:spTree>
    <p:extLst>
      <p:ext uri="{BB962C8B-B14F-4D97-AF65-F5344CB8AC3E}">
        <p14:creationId xmlns:p14="http://schemas.microsoft.com/office/powerpoint/2010/main" val="35533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1525AF-41C3-46A3-A72C-5EEF0FFEF6A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6312" r="-1" b="405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D77E339-DF96-4FD6-8B12-77AFE62013F9}"/>
              </a:ext>
            </a:extLst>
          </p:cNvPr>
          <p:cNvSpPr>
            <a:spLocks noGrp="1"/>
          </p:cNvSpPr>
          <p:nvPr>
            <p:ph type="title"/>
          </p:nvPr>
        </p:nvSpPr>
        <p:spPr>
          <a:xfrm>
            <a:off x="669871" y="299172"/>
            <a:ext cx="4803636" cy="1311664"/>
          </a:xfrm>
        </p:spPr>
        <p:txBody>
          <a:bodyPr>
            <a:normAutofit/>
          </a:bodyPr>
          <a:lstStyle/>
          <a:p>
            <a:pPr algn="ctr"/>
            <a:r>
              <a:rPr lang="en-GB" b="1" dirty="0">
                <a:solidFill>
                  <a:srgbClr val="000000"/>
                </a:solidFill>
              </a:rPr>
              <a:t>Do now: 1066 – which battle?</a:t>
            </a:r>
          </a:p>
        </p:txBody>
      </p:sp>
      <p:sp>
        <p:nvSpPr>
          <p:cNvPr id="3" name="Content Placeholder 2">
            <a:extLst>
              <a:ext uri="{FF2B5EF4-FFF2-40B4-BE49-F238E27FC236}">
                <a16:creationId xmlns:a16="http://schemas.microsoft.com/office/drawing/2014/main" id="{6C87DBDE-FC92-4617-A23E-D808FE66F5A0}"/>
              </a:ext>
            </a:extLst>
          </p:cNvPr>
          <p:cNvSpPr>
            <a:spLocks noGrp="1"/>
          </p:cNvSpPr>
          <p:nvPr>
            <p:ph idx="1"/>
          </p:nvPr>
        </p:nvSpPr>
        <p:spPr>
          <a:xfrm>
            <a:off x="481266" y="2289181"/>
            <a:ext cx="4992241" cy="4759082"/>
          </a:xfrm>
        </p:spPr>
        <p:txBody>
          <a:bodyPr anchor="ctr">
            <a:normAutofit/>
          </a:bodyPr>
          <a:lstStyle/>
          <a:p>
            <a:pPr marL="514350" indent="-514350">
              <a:buAutoNum type="arabicPeriod"/>
            </a:pPr>
            <a:r>
              <a:rPr lang="en-GB" sz="1800" dirty="0">
                <a:solidFill>
                  <a:srgbClr val="000000"/>
                </a:solidFill>
              </a:rPr>
              <a:t>In which battle did Edwin and </a:t>
            </a:r>
            <a:r>
              <a:rPr lang="en-GB" sz="1800" dirty="0" err="1">
                <a:solidFill>
                  <a:srgbClr val="000000"/>
                </a:solidFill>
              </a:rPr>
              <a:t>Morcar</a:t>
            </a:r>
            <a:r>
              <a:rPr lang="en-GB" sz="1800" dirty="0">
                <a:solidFill>
                  <a:srgbClr val="000000"/>
                </a:solidFill>
              </a:rPr>
              <a:t> lead the English army?</a:t>
            </a:r>
          </a:p>
          <a:p>
            <a:pPr marL="514350" indent="-514350">
              <a:buAutoNum type="arabicPeriod"/>
            </a:pPr>
            <a:r>
              <a:rPr lang="en-GB" sz="1800" dirty="0">
                <a:solidFill>
                  <a:srgbClr val="000000"/>
                </a:solidFill>
              </a:rPr>
              <a:t>In which battle is William of Normandy supposed to have lifted his helmet to inspire his soldiers?</a:t>
            </a:r>
          </a:p>
          <a:p>
            <a:pPr marL="514350" indent="-514350">
              <a:buAutoNum type="arabicPeriod"/>
            </a:pPr>
            <a:r>
              <a:rPr lang="en-GB" sz="1800" dirty="0">
                <a:solidFill>
                  <a:srgbClr val="000000"/>
                </a:solidFill>
              </a:rPr>
              <a:t>In which battle did the English army line up on Senlac Hill?</a:t>
            </a:r>
          </a:p>
          <a:p>
            <a:pPr marL="514350" indent="-514350">
              <a:buAutoNum type="arabicPeriod"/>
            </a:pPr>
            <a:r>
              <a:rPr lang="en-GB" sz="1800" dirty="0">
                <a:solidFill>
                  <a:srgbClr val="000000"/>
                </a:solidFill>
              </a:rPr>
              <a:t>In which army was Tostig Godwinson slain?</a:t>
            </a:r>
          </a:p>
          <a:p>
            <a:pPr marL="514350" indent="-514350">
              <a:buAutoNum type="arabicPeriod"/>
            </a:pPr>
            <a:r>
              <a:rPr lang="en-GB" sz="1800" dirty="0">
                <a:solidFill>
                  <a:srgbClr val="000000"/>
                </a:solidFill>
              </a:rPr>
              <a:t>In which battle did the Viking force defeat the English?</a:t>
            </a:r>
          </a:p>
          <a:p>
            <a:pPr marL="514350" indent="-514350">
              <a:buAutoNum type="arabicPeriod"/>
            </a:pPr>
            <a:r>
              <a:rPr lang="en-GB" sz="1800" dirty="0">
                <a:solidFill>
                  <a:srgbClr val="000000"/>
                </a:solidFill>
              </a:rPr>
              <a:t>In which battle was Harold Godwinson slain?</a:t>
            </a:r>
          </a:p>
          <a:p>
            <a:pPr marL="514350" indent="-514350">
              <a:buAutoNum type="arabicPeriod"/>
            </a:pPr>
            <a:r>
              <a:rPr lang="en-GB" sz="1800" dirty="0">
                <a:solidFill>
                  <a:srgbClr val="000000"/>
                </a:solidFill>
              </a:rPr>
              <a:t>Which battle took place on 25 September 1066?</a:t>
            </a:r>
          </a:p>
          <a:p>
            <a:pPr marL="514350" indent="-514350">
              <a:buAutoNum type="arabicPeriod"/>
            </a:pPr>
            <a:endParaRPr lang="en-GB" sz="1800" dirty="0">
              <a:solidFill>
                <a:srgbClr val="000000"/>
              </a:solidFill>
            </a:endParaRPr>
          </a:p>
          <a:p>
            <a:pPr marL="0" indent="0" algn="ctr">
              <a:buNone/>
            </a:pPr>
            <a:r>
              <a:rPr lang="en-GB" sz="1200" dirty="0">
                <a:solidFill>
                  <a:srgbClr val="000000"/>
                </a:solidFill>
              </a:rPr>
              <a:t>Image: Bayeux Tapestry, Wikimedia Commons</a:t>
            </a:r>
          </a:p>
          <a:p>
            <a:pPr marL="514350" indent="-514350">
              <a:buAutoNum type="arabicPeriod"/>
            </a:pPr>
            <a:endParaRPr lang="en-GB" sz="1600" dirty="0">
              <a:solidFill>
                <a:srgbClr val="000000"/>
              </a:solidFill>
            </a:endParaRPr>
          </a:p>
        </p:txBody>
      </p:sp>
    </p:spTree>
    <p:extLst>
      <p:ext uri="{BB962C8B-B14F-4D97-AF65-F5344CB8AC3E}">
        <p14:creationId xmlns:p14="http://schemas.microsoft.com/office/powerpoint/2010/main" val="241064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0296" y="330719"/>
            <a:ext cx="5068349" cy="2721852"/>
          </a:xfrm>
        </p:spPr>
        <p:txBody>
          <a:bodyPr vert="horz" lIns="91440" tIns="45720" rIns="91440" bIns="45720" rtlCol="0" anchor="ctr">
            <a:normAutofit fontScale="90000"/>
          </a:bodyPr>
          <a:lstStyle/>
          <a:p>
            <a:r>
              <a:rPr lang="en-US" sz="3600" b="1" kern="1200" dirty="0">
                <a:solidFill>
                  <a:schemeClr val="tx1"/>
                </a:solidFill>
                <a:latin typeface="+mj-lt"/>
                <a:ea typeface="+mj-ea"/>
                <a:cs typeface="+mj-cs"/>
              </a:rPr>
              <a:t>Enquiry lesson 1: </a:t>
            </a:r>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r>
              <a:rPr lang="en-US" sz="3600" b="1" i="1" kern="1200" dirty="0">
                <a:solidFill>
                  <a:schemeClr val="tx1"/>
                </a:solidFill>
                <a:latin typeface="+mj-lt"/>
                <a:ea typeface="+mj-ea"/>
                <a:cs typeface="+mj-cs"/>
              </a:rPr>
              <a:t>When did the Normans complete their conquest?</a:t>
            </a:r>
            <a:br>
              <a:rPr lang="en-US" sz="3600" b="1" i="1" kern="1200" dirty="0">
                <a:solidFill>
                  <a:schemeClr val="tx1"/>
                </a:solidFill>
                <a:latin typeface="+mj-lt"/>
                <a:ea typeface="+mj-ea"/>
                <a:cs typeface="+mj-cs"/>
              </a:rPr>
            </a:br>
            <a:br>
              <a:rPr lang="en-US" sz="3600" i="1" kern="1200" dirty="0">
                <a:solidFill>
                  <a:schemeClr val="tx1"/>
                </a:solidFill>
                <a:latin typeface="+mj-lt"/>
                <a:ea typeface="+mj-ea"/>
                <a:cs typeface="+mj-cs"/>
              </a:rPr>
            </a:br>
            <a:br>
              <a:rPr lang="en-US" sz="1400" kern="1200" dirty="0">
                <a:solidFill>
                  <a:schemeClr val="tx1"/>
                </a:solidFill>
                <a:latin typeface="+mj-lt"/>
                <a:ea typeface="+mj-ea"/>
                <a:cs typeface="+mj-cs"/>
              </a:rPr>
            </a:br>
            <a:endParaRPr lang="en-US" sz="1400" kern="1200" dirty="0">
              <a:solidFill>
                <a:schemeClr val="tx1"/>
              </a:solidFill>
              <a:latin typeface="+mj-lt"/>
              <a:ea typeface="+mj-ea"/>
              <a:cs typeface="+mj-cs"/>
            </a:endParaRPr>
          </a:p>
        </p:txBody>
      </p:sp>
      <p:sp>
        <p:nvSpPr>
          <p:cNvPr id="135" name="Freeform: Shape 13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2D3821F-70BB-4C81-AEDF-96FD812CA3F1}"/>
              </a:ext>
            </a:extLst>
          </p:cNvPr>
          <p:cNvPicPr>
            <a:picLocks noChangeAspect="1"/>
          </p:cNvPicPr>
          <p:nvPr/>
        </p:nvPicPr>
        <p:blipFill rotWithShape="1">
          <a:blip r:embed="rId3"/>
          <a:srcRect l="3407" r="1084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2050" name="Picture 2">
            <a:extLst>
              <a:ext uri="{FF2B5EF4-FFF2-40B4-BE49-F238E27FC236}">
                <a16:creationId xmlns:a16="http://schemas.microsoft.com/office/drawing/2014/main" id="{B3A9599C-C17D-4CE9-B6A8-390C0534DC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10" r="1" b="3194"/>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t="2559" r="-2" b="-2"/>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Subtitle 2"/>
          <p:cNvSpPr>
            <a:spLocks noGrp="1"/>
          </p:cNvSpPr>
          <p:nvPr>
            <p:ph type="subTitle" idx="1"/>
          </p:nvPr>
        </p:nvSpPr>
        <p:spPr>
          <a:xfrm>
            <a:off x="6940296" y="2871982"/>
            <a:ext cx="4668256" cy="3181684"/>
          </a:xfrm>
        </p:spPr>
        <p:txBody>
          <a:bodyPr vert="horz" lIns="91440" tIns="45720" rIns="91440" bIns="45720" rtlCol="0" anchor="t">
            <a:normAutofit/>
          </a:bodyPr>
          <a:lstStyle/>
          <a:p>
            <a:pPr indent="-228600">
              <a:buFont typeface="Arial" panose="020B0604020202020204" pitchFamily="34" charset="0"/>
              <a:buChar char="•"/>
            </a:pPr>
            <a:r>
              <a:rPr lang="en-US" sz="1700" b="1" dirty="0"/>
              <a:t>KEY QUESTIONS:</a:t>
            </a:r>
          </a:p>
          <a:p>
            <a:pPr marL="342900" indent="-228600">
              <a:buFont typeface="Arial" panose="020B0604020202020204" pitchFamily="34" charset="0"/>
              <a:buChar char="•"/>
            </a:pPr>
            <a:r>
              <a:rPr lang="en-US" sz="1700" dirty="0"/>
              <a:t>What does it mean to judge the Conquest as ‘complete’?</a:t>
            </a:r>
          </a:p>
          <a:p>
            <a:pPr marL="114300" indent="-228600">
              <a:buFont typeface="Arial" panose="020B0604020202020204" pitchFamily="34" charset="0"/>
              <a:buChar char="•"/>
            </a:pPr>
            <a:endParaRPr lang="en-US" sz="1700" dirty="0"/>
          </a:p>
          <a:p>
            <a:pPr marL="342900" indent="-228600">
              <a:buFont typeface="Arial" panose="020B0604020202020204" pitchFamily="34" charset="0"/>
              <a:buChar char="•"/>
            </a:pPr>
            <a:r>
              <a:rPr lang="en-US" sz="1700" dirty="0"/>
              <a:t>How could we tell when the Norman Conquest was complete?</a:t>
            </a:r>
          </a:p>
          <a:p>
            <a:endParaRPr lang="en-US" sz="1700" dirty="0"/>
          </a:p>
          <a:p>
            <a:pPr marL="342900" indent="-228600">
              <a:buFont typeface="Arial" panose="020B0604020202020204" pitchFamily="34" charset="0"/>
              <a:buChar char="•"/>
            </a:pPr>
            <a:r>
              <a:rPr lang="en-US" sz="1700" dirty="0"/>
              <a:t>How and why did the experience of conquest vary so much in different places and at different times?</a:t>
            </a:r>
          </a:p>
        </p:txBody>
      </p:sp>
      <p:sp>
        <p:nvSpPr>
          <p:cNvPr id="4" name="TextBox 3">
            <a:extLst>
              <a:ext uri="{FF2B5EF4-FFF2-40B4-BE49-F238E27FC236}">
                <a16:creationId xmlns:a16="http://schemas.microsoft.com/office/drawing/2014/main" id="{77AAFFD9-EBA1-400E-A6C2-164E344EC918}"/>
              </a:ext>
            </a:extLst>
          </p:cNvPr>
          <p:cNvSpPr txBox="1"/>
          <p:nvPr/>
        </p:nvSpPr>
        <p:spPr>
          <a:xfrm>
            <a:off x="3324957" y="6468118"/>
            <a:ext cx="3692923" cy="400110"/>
          </a:xfrm>
          <a:prstGeom prst="rect">
            <a:avLst/>
          </a:prstGeom>
          <a:noFill/>
        </p:spPr>
        <p:txBody>
          <a:bodyPr wrap="square" rtlCol="0">
            <a:spAutoFit/>
          </a:bodyPr>
          <a:lstStyle/>
          <a:p>
            <a:pPr algn="ctr"/>
            <a:r>
              <a:rPr lang="en-GB" sz="1000" baseline="0" dirty="0"/>
              <a:t>Images: William I coin, Edgar the </a:t>
            </a:r>
            <a:r>
              <a:rPr lang="en-GB" sz="1000" baseline="0" dirty="0" err="1"/>
              <a:t>Aetheling</a:t>
            </a:r>
            <a:r>
              <a:rPr lang="en-GB" sz="1000" baseline="0" dirty="0"/>
              <a:t> and Domesday extract, all Wikimedia Commons</a:t>
            </a:r>
            <a:endParaRPr lang="en-GB" sz="1200" dirty="0"/>
          </a:p>
        </p:txBody>
      </p:sp>
    </p:spTree>
    <p:extLst>
      <p:ext uri="{BB962C8B-B14F-4D97-AF65-F5344CB8AC3E}">
        <p14:creationId xmlns:p14="http://schemas.microsoft.com/office/powerpoint/2010/main" val="333829488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7C65059-ACAB-43E2-A077-11CE1A47EFB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4370" r="11975" b="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804997" y="798444"/>
            <a:ext cx="4874283" cy="2301943"/>
          </a:xfrm>
        </p:spPr>
        <p:txBody>
          <a:bodyPr vert="horz" lIns="91440" tIns="45720" rIns="91440" bIns="45720" rtlCol="0" anchor="ctr">
            <a:normAutofit/>
          </a:bodyPr>
          <a:lstStyle/>
          <a:p>
            <a:pPr algn="ctr"/>
            <a:r>
              <a:rPr lang="en-US" sz="2800" b="1" dirty="0">
                <a:solidFill>
                  <a:srgbClr val="000000"/>
                </a:solidFill>
              </a:rPr>
              <a:t>Hastings, October 1066 </a:t>
            </a:r>
            <a:br>
              <a:rPr lang="en-US" sz="2800" b="1" dirty="0">
                <a:solidFill>
                  <a:srgbClr val="000000"/>
                </a:solidFill>
              </a:rPr>
            </a:br>
            <a:br>
              <a:rPr lang="en-US" sz="2800" b="1" dirty="0">
                <a:solidFill>
                  <a:srgbClr val="000000"/>
                </a:solidFill>
              </a:rPr>
            </a:br>
            <a:r>
              <a:rPr lang="en-US" sz="2800" b="1" dirty="0">
                <a:solidFill>
                  <a:srgbClr val="000000"/>
                </a:solidFill>
              </a:rPr>
              <a:t>But isn’t the Conquest already complete?</a:t>
            </a:r>
          </a:p>
        </p:txBody>
      </p:sp>
      <p:sp>
        <p:nvSpPr>
          <p:cNvPr id="6" name="TextBox 5"/>
          <p:cNvSpPr txBox="1"/>
          <p:nvPr/>
        </p:nvSpPr>
        <p:spPr>
          <a:xfrm>
            <a:off x="804997" y="2272143"/>
            <a:ext cx="4706803" cy="3788830"/>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endParaRPr kumimoji="0" lang="en-US" sz="2000" b="0" i="0" u="none" strike="noStrike" cap="none" spc="0" normalizeH="0" baseline="0" noProof="0" dirty="0">
              <a:ln>
                <a:noFill/>
              </a:ln>
              <a:solidFill>
                <a:srgbClr val="000000"/>
              </a:solidFill>
              <a:effectLst/>
              <a:uLnTx/>
              <a:uFillTx/>
            </a:endParaRPr>
          </a:p>
          <a:p>
            <a:pPr marR="0" lvl="0" fontAlgn="auto">
              <a:lnSpc>
                <a:spcPct val="90000"/>
              </a:lnSpc>
              <a:spcBef>
                <a:spcPts val="0"/>
              </a:spcBef>
              <a:spcAft>
                <a:spcPts val="600"/>
              </a:spcAft>
              <a:buClrTx/>
              <a:buSzTx/>
              <a:tabLst/>
              <a:defRPr/>
            </a:pPr>
            <a:endParaRPr lang="en-US" sz="2000" dirty="0">
              <a:solidFill>
                <a:srgbClr val="000000"/>
              </a:solidFill>
            </a:endParaRPr>
          </a:p>
          <a:p>
            <a:pPr marR="0" lvl="0" fontAlgn="auto">
              <a:lnSpc>
                <a:spcPct val="90000"/>
              </a:lnSpc>
              <a:spcBef>
                <a:spcPts val="0"/>
              </a:spcBef>
              <a:spcAft>
                <a:spcPts val="600"/>
              </a:spcAft>
              <a:buClrTx/>
              <a:buSzTx/>
              <a:tabLst/>
              <a:defRPr/>
            </a:pPr>
            <a:endParaRPr kumimoji="0" lang="en-US" sz="2000" b="0" i="0" u="none" strike="noStrike" cap="none" spc="0" normalizeH="0" baseline="0" noProof="0" dirty="0">
              <a:ln>
                <a:noFill/>
              </a:ln>
              <a:solidFill>
                <a:srgbClr val="000000"/>
              </a:solidFill>
              <a:effectLst/>
              <a:uLnTx/>
              <a:uFillTx/>
            </a:endParaRPr>
          </a:p>
          <a:p>
            <a:pPr marR="0" lvl="0" algn="ctr" fontAlgn="auto">
              <a:lnSpc>
                <a:spcPct val="90000"/>
              </a:lnSpc>
              <a:spcBef>
                <a:spcPts val="0"/>
              </a:spcBef>
              <a:spcAft>
                <a:spcPts val="600"/>
              </a:spcAft>
              <a:buClrTx/>
              <a:buSzTx/>
              <a:tabLst/>
              <a:defRPr/>
            </a:pPr>
            <a:r>
              <a:rPr kumimoji="0" lang="en-US" sz="2000" b="0" i="0" u="none" strike="noStrike" cap="none" spc="0" normalizeH="0" baseline="0" noProof="0" dirty="0">
                <a:ln>
                  <a:noFill/>
                </a:ln>
                <a:solidFill>
                  <a:srgbClr val="000000"/>
                </a:solidFill>
                <a:effectLst/>
                <a:uLnTx/>
                <a:uFillTx/>
              </a:rPr>
              <a:t>‘The truth was that, apart from Pevensey and Hastings, every town and city in England remained to be taken.’</a:t>
            </a:r>
          </a:p>
          <a:p>
            <a:pPr marL="0" marR="0" lvl="0" indent="-228600" algn="ctr" fontAlgn="auto">
              <a:lnSpc>
                <a:spcPct val="90000"/>
              </a:lnSpc>
              <a:spcBef>
                <a:spcPts val="0"/>
              </a:spcBef>
              <a:spcAft>
                <a:spcPts val="600"/>
              </a:spcAft>
              <a:buClrTx/>
              <a:buSzTx/>
              <a:buFont typeface="Arial" panose="020B0604020202020204" pitchFamily="34" charset="0"/>
              <a:buChar char="•"/>
              <a:tabLst/>
              <a:defRPr/>
            </a:pPr>
            <a:endParaRPr kumimoji="0" lang="en-US" sz="2000" b="0" i="1" u="none" strike="noStrike" cap="none" spc="0" normalizeH="0" baseline="0" noProof="0" dirty="0">
              <a:ln>
                <a:noFill/>
              </a:ln>
              <a:solidFill>
                <a:srgbClr val="000000"/>
              </a:solidFill>
              <a:effectLst/>
              <a:uLnTx/>
              <a:uFillTx/>
            </a:endParaRPr>
          </a:p>
          <a:p>
            <a:pPr lvl="0" indent="-228600" algn="ctr">
              <a:lnSpc>
                <a:spcPct val="90000"/>
              </a:lnSpc>
              <a:spcAft>
                <a:spcPts val="600"/>
              </a:spcAft>
              <a:buFont typeface="Arial" panose="020B0604020202020204" pitchFamily="34" charset="0"/>
              <a:buChar char="•"/>
              <a:defRPr/>
            </a:pPr>
            <a:endParaRPr lang="en-US" sz="2000" i="1" dirty="0">
              <a:solidFill>
                <a:srgbClr val="000000"/>
              </a:solidFill>
            </a:endParaRPr>
          </a:p>
          <a:p>
            <a:pPr marR="0" lvl="0" algn="ctr" fontAlgn="auto">
              <a:lnSpc>
                <a:spcPct val="90000"/>
              </a:lnSpc>
              <a:spcBef>
                <a:spcPts val="0"/>
              </a:spcBef>
              <a:spcAft>
                <a:spcPts val="600"/>
              </a:spcAft>
              <a:buClrTx/>
              <a:buSzTx/>
              <a:tabLst/>
              <a:defRPr/>
            </a:pPr>
            <a:r>
              <a:rPr lang="en-US" sz="2000" b="1" dirty="0">
                <a:solidFill>
                  <a:srgbClr val="000000"/>
                </a:solidFill>
              </a:rPr>
              <a:t>Marc Morris, </a:t>
            </a:r>
            <a:r>
              <a:rPr lang="en-US" sz="2000" b="1" i="1" dirty="0">
                <a:solidFill>
                  <a:srgbClr val="000000"/>
                </a:solidFill>
              </a:rPr>
              <a:t>The Norman Conquest </a:t>
            </a:r>
            <a:r>
              <a:rPr lang="en-US" sz="2000" b="1" dirty="0">
                <a:solidFill>
                  <a:srgbClr val="000000"/>
                </a:solidFill>
              </a:rPr>
              <a:t>(2013), p. 191  </a:t>
            </a:r>
          </a:p>
        </p:txBody>
      </p:sp>
      <p:sp>
        <p:nvSpPr>
          <p:cNvPr id="3" name="TextBox 2">
            <a:extLst>
              <a:ext uri="{FF2B5EF4-FFF2-40B4-BE49-F238E27FC236}">
                <a16:creationId xmlns:a16="http://schemas.microsoft.com/office/drawing/2014/main" id="{A631F3AA-62BC-43A5-8C81-71FAB6E0D483}"/>
              </a:ext>
            </a:extLst>
          </p:cNvPr>
          <p:cNvSpPr txBox="1"/>
          <p:nvPr/>
        </p:nvSpPr>
        <p:spPr>
          <a:xfrm>
            <a:off x="5399771" y="6059556"/>
            <a:ext cx="2258465" cy="553998"/>
          </a:xfrm>
          <a:prstGeom prst="rect">
            <a:avLst/>
          </a:prstGeom>
          <a:noFill/>
        </p:spPr>
        <p:txBody>
          <a:bodyPr wrap="square" rtlCol="0">
            <a:spAutoFit/>
          </a:bodyPr>
          <a:lstStyle/>
          <a:p>
            <a:pPr algn="ctr"/>
            <a:r>
              <a:rPr lang="en-GB" sz="1000" baseline="0" dirty="0"/>
              <a:t>Image: </a:t>
            </a:r>
            <a:r>
              <a:rPr lang="en-GB" sz="1000" dirty="0"/>
              <a:t>L</a:t>
            </a:r>
            <a:r>
              <a:rPr lang="en-GB" sz="1000" baseline="0" dirty="0"/>
              <a:t>ast scene in Bayeux tapestry: Norman victory, remaining English flee the battlefield, Wikimedia Commons</a:t>
            </a:r>
            <a:endParaRPr lang="en-GB" sz="1200" dirty="0"/>
          </a:p>
        </p:txBody>
      </p:sp>
    </p:spTree>
    <p:extLst>
      <p:ext uri="{BB962C8B-B14F-4D97-AF65-F5344CB8AC3E}">
        <p14:creationId xmlns:p14="http://schemas.microsoft.com/office/powerpoint/2010/main" val="33729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772" y="361397"/>
            <a:ext cx="6705600" cy="1368685"/>
          </a:xfrm>
        </p:spPr>
        <p:txBody>
          <a:bodyPr/>
          <a:lstStyle/>
          <a:p>
            <a:pPr algn="ctr"/>
            <a:r>
              <a:rPr lang="en-GB" dirty="0"/>
              <a:t>Where next? Why?</a:t>
            </a:r>
          </a:p>
        </p:txBody>
      </p:sp>
      <p:sp>
        <p:nvSpPr>
          <p:cNvPr id="5" name="Oval 4"/>
          <p:cNvSpPr/>
          <p:nvPr/>
        </p:nvSpPr>
        <p:spPr>
          <a:xfrm>
            <a:off x="3911600" y="5245100"/>
            <a:ext cx="419100" cy="419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922" y="1764862"/>
            <a:ext cx="25273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j-lt"/>
                <a:ea typeface="+mn-ea"/>
                <a:cs typeface="+mn-cs"/>
              </a:rPr>
              <a:t>LONDON</a:t>
            </a:r>
          </a:p>
        </p:txBody>
      </p:sp>
      <p:sp>
        <p:nvSpPr>
          <p:cNvPr id="6" name="AutoShape 2" descr="Image result for london 1066 ">
            <a:extLst>
              <a:ext uri="{FF2B5EF4-FFF2-40B4-BE49-F238E27FC236}">
                <a16:creationId xmlns:a16="http://schemas.microsoft.com/office/drawing/2014/main" id="{EA7A2763-F383-45BD-A355-39BF9DD2CC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82B70218-5199-4090-9DA4-5CE6617EAAD4}"/>
              </a:ext>
            </a:extLst>
          </p:cNvPr>
          <p:cNvPicPr>
            <a:picLocks noChangeAspect="1"/>
          </p:cNvPicPr>
          <p:nvPr/>
        </p:nvPicPr>
        <p:blipFill>
          <a:blip r:embed="rId3"/>
          <a:stretch>
            <a:fillRect/>
          </a:stretch>
        </p:blipFill>
        <p:spPr>
          <a:xfrm>
            <a:off x="5419249" y="2287290"/>
            <a:ext cx="5498646" cy="4286907"/>
          </a:xfrm>
          <a:prstGeom prst="rect">
            <a:avLst/>
          </a:prstGeom>
        </p:spPr>
      </p:pic>
      <p:pic>
        <p:nvPicPr>
          <p:cNvPr id="4102" name="Picture 6" descr="Image result for Britain map ">
            <a:extLst>
              <a:ext uri="{FF2B5EF4-FFF2-40B4-BE49-F238E27FC236}">
                <a16:creationId xmlns:a16="http://schemas.microsoft.com/office/drawing/2014/main" id="{2263E239-049F-48FB-965F-857205ED9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97811"/>
            <a:ext cx="3894341" cy="605599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Connector 9">
            <a:extLst>
              <a:ext uri="{FF2B5EF4-FFF2-40B4-BE49-F238E27FC236}">
                <a16:creationId xmlns:a16="http://schemas.microsoft.com/office/drawing/2014/main" id="{01BDF9CF-C7FF-4569-B978-E79487FEF5D5}"/>
              </a:ext>
            </a:extLst>
          </p:cNvPr>
          <p:cNvSpPr/>
          <p:nvPr/>
        </p:nvSpPr>
        <p:spPr>
          <a:xfrm>
            <a:off x="3854805" y="6207012"/>
            <a:ext cx="313950" cy="306353"/>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428CFA9-3659-403F-A03F-EDD6003B73C3}"/>
              </a:ext>
            </a:extLst>
          </p:cNvPr>
          <p:cNvSpPr txBox="1"/>
          <p:nvPr/>
        </p:nvSpPr>
        <p:spPr>
          <a:xfrm>
            <a:off x="3720075" y="6513365"/>
            <a:ext cx="971195" cy="276999"/>
          </a:xfrm>
          <a:prstGeom prst="rect">
            <a:avLst/>
          </a:prstGeom>
          <a:noFill/>
        </p:spPr>
        <p:txBody>
          <a:bodyPr wrap="square" rtlCol="0">
            <a:spAutoFit/>
          </a:bodyPr>
          <a:lstStyle/>
          <a:p>
            <a:r>
              <a:rPr lang="en-GB" sz="1200" dirty="0">
                <a:solidFill>
                  <a:srgbClr val="FF0000"/>
                </a:solidFill>
              </a:rPr>
              <a:t>Hastings</a:t>
            </a:r>
          </a:p>
        </p:txBody>
      </p:sp>
      <p:sp>
        <p:nvSpPr>
          <p:cNvPr id="3" name="TextBox 2">
            <a:extLst>
              <a:ext uri="{FF2B5EF4-FFF2-40B4-BE49-F238E27FC236}">
                <a16:creationId xmlns:a16="http://schemas.microsoft.com/office/drawing/2014/main" id="{ADCFAEDB-B202-4963-8A63-4224894FA901}"/>
              </a:ext>
            </a:extLst>
          </p:cNvPr>
          <p:cNvSpPr txBox="1"/>
          <p:nvPr/>
        </p:nvSpPr>
        <p:spPr>
          <a:xfrm>
            <a:off x="5570483" y="6553806"/>
            <a:ext cx="7157502" cy="276999"/>
          </a:xfrm>
          <a:prstGeom prst="rect">
            <a:avLst/>
          </a:prstGeom>
          <a:noFill/>
        </p:spPr>
        <p:txBody>
          <a:bodyPr wrap="square" rtlCol="0">
            <a:spAutoFit/>
          </a:bodyPr>
          <a:lstStyle/>
          <a:p>
            <a:r>
              <a:rPr lang="en-GB" sz="1200" baseline="0" dirty="0"/>
              <a:t>Images: Left – Britain map, </a:t>
            </a:r>
            <a:r>
              <a:rPr lang="en-GB" sz="1200" dirty="0" err="1"/>
              <a:t>P</a:t>
            </a:r>
            <a:r>
              <a:rPr lang="en-GB" sz="1200" baseline="0" dirty="0" err="1"/>
              <a:t>ixabay</a:t>
            </a:r>
            <a:r>
              <a:rPr lang="en-GB" sz="1200" dirty="0"/>
              <a:t>;</a:t>
            </a:r>
            <a:r>
              <a:rPr lang="en-GB" sz="1200" baseline="0" dirty="0"/>
              <a:t> Right – London, c.1300, Wikimedia Commons</a:t>
            </a:r>
            <a:endParaRPr lang="en-GB" sz="1200" dirty="0"/>
          </a:p>
        </p:txBody>
      </p:sp>
    </p:spTree>
    <p:extLst>
      <p:ext uri="{BB962C8B-B14F-4D97-AF65-F5344CB8AC3E}">
        <p14:creationId xmlns:p14="http://schemas.microsoft.com/office/powerpoint/2010/main" val="130077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88901"/>
            <a:ext cx="7230241" cy="927099"/>
          </a:xfrm>
        </p:spPr>
        <p:txBody>
          <a:bodyPr>
            <a:normAutofit fontScale="90000"/>
          </a:bodyPr>
          <a:lstStyle/>
          <a:p>
            <a:pPr algn="ctr"/>
            <a:r>
              <a:rPr lang="en-GB" sz="2800" dirty="0">
                <a:latin typeface="Calibri" panose="020F0502020204030204" pitchFamily="34" charset="0"/>
                <a:cs typeface="Calibri" panose="020F0502020204030204" pitchFamily="34" charset="0"/>
              </a:rPr>
              <a:t>Finding evidence for our enquiry: </a:t>
            </a:r>
            <a:br>
              <a:rPr lang="en-GB" sz="2800" dirty="0">
                <a:latin typeface="Calibri" panose="020F0502020204030204" pitchFamily="34" charset="0"/>
                <a:cs typeface="Calibri" panose="020F0502020204030204" pitchFamily="34" charset="0"/>
              </a:rPr>
            </a:br>
            <a:br>
              <a:rPr lang="en-GB" sz="2800" dirty="0">
                <a:latin typeface="Calibri" panose="020F0502020204030204" pitchFamily="34" charset="0"/>
                <a:cs typeface="Calibri" panose="020F0502020204030204" pitchFamily="34" charset="0"/>
              </a:rPr>
            </a:br>
            <a:r>
              <a:rPr lang="en-GB" sz="2800" i="1" dirty="0">
                <a:latin typeface="Calibri" panose="020F0502020204030204" pitchFamily="34" charset="0"/>
                <a:cs typeface="Calibri" panose="020F0502020204030204" pitchFamily="34" charset="0"/>
              </a:rPr>
              <a:t>When did the Normans complete their conquest?</a:t>
            </a:r>
            <a:endParaRPr lang="en-GB"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71920" y="1181979"/>
            <a:ext cx="5571103" cy="5462988"/>
          </a:xfrm>
        </p:spPr>
        <p:txBody>
          <a:bodyPr>
            <a:normAutofit/>
          </a:bodyPr>
          <a:lstStyle/>
          <a:p>
            <a:pPr marL="0" indent="0">
              <a:buNone/>
            </a:pPr>
            <a:endParaRPr lang="en-GB" dirty="0"/>
          </a:p>
          <a:p>
            <a:pPr marL="0" indent="0" algn="ctr">
              <a:buNone/>
            </a:pPr>
            <a:r>
              <a:rPr lang="en-GB" sz="2400" b="1" dirty="0"/>
              <a:t>The sources…</a:t>
            </a:r>
          </a:p>
          <a:p>
            <a:pPr marL="0" indent="0" algn="ctr">
              <a:buNone/>
            </a:pPr>
            <a:endParaRPr lang="en-GB" sz="2400" b="1" dirty="0"/>
          </a:p>
          <a:p>
            <a:pPr marL="457200" indent="-457200" algn="ctr">
              <a:buAutoNum type="alphaLcParenR"/>
            </a:pPr>
            <a:r>
              <a:rPr lang="en-GB" sz="2400" dirty="0"/>
              <a:t>The Anglo Saxon Chronicle, Worcester manuscript (D)</a:t>
            </a:r>
          </a:p>
          <a:p>
            <a:pPr marL="457200" indent="-457200" algn="ctr">
              <a:buAutoNum type="alphaLcParenR"/>
            </a:pPr>
            <a:r>
              <a:rPr lang="en-GB" sz="2400" dirty="0"/>
              <a:t>Guy of Amiens, </a:t>
            </a:r>
            <a:r>
              <a:rPr lang="en-GB" sz="2400" i="1" dirty="0"/>
              <a:t>The Carmen de </a:t>
            </a:r>
            <a:r>
              <a:rPr lang="en-GB" sz="2400" i="1" dirty="0" err="1"/>
              <a:t>Hastingae</a:t>
            </a:r>
            <a:r>
              <a:rPr lang="en-GB" sz="2400" i="1" dirty="0"/>
              <a:t> </a:t>
            </a:r>
            <a:r>
              <a:rPr lang="en-GB" sz="2400" i="1" dirty="0" err="1"/>
              <a:t>Proelio</a:t>
            </a:r>
            <a:r>
              <a:rPr lang="en-GB" sz="2400" i="1" dirty="0"/>
              <a:t> </a:t>
            </a:r>
            <a:r>
              <a:rPr lang="en-GB" sz="2400" dirty="0"/>
              <a:t>(parts 1 &amp; 2)</a:t>
            </a:r>
          </a:p>
          <a:p>
            <a:pPr marL="0" indent="0" algn="ctr">
              <a:buNone/>
            </a:pPr>
            <a:endParaRPr lang="en-GB" sz="2400" dirty="0"/>
          </a:p>
          <a:p>
            <a:pPr marL="0" indent="0" algn="ctr">
              <a:buNone/>
            </a:pPr>
            <a:r>
              <a:rPr lang="en-GB" sz="2400" b="1" dirty="0"/>
              <a:t>Read the sources and respond to the prompts to complete the first stage of your worksheet.</a:t>
            </a:r>
          </a:p>
        </p:txBody>
      </p:sp>
      <p:pic>
        <p:nvPicPr>
          <p:cNvPr id="4" name="Picture 3"/>
          <p:cNvPicPr>
            <a:picLocks noChangeAspect="1"/>
          </p:cNvPicPr>
          <p:nvPr/>
        </p:nvPicPr>
        <p:blipFill>
          <a:blip r:embed="rId3"/>
          <a:stretch>
            <a:fillRect/>
          </a:stretch>
        </p:blipFill>
        <p:spPr>
          <a:xfrm>
            <a:off x="7490129" y="244307"/>
            <a:ext cx="4285753" cy="6552994"/>
          </a:xfrm>
          <a:prstGeom prst="rect">
            <a:avLst/>
          </a:prstGeom>
        </p:spPr>
      </p:pic>
      <p:sp>
        <p:nvSpPr>
          <p:cNvPr id="5" name="TextBox 4">
            <a:extLst>
              <a:ext uri="{FF2B5EF4-FFF2-40B4-BE49-F238E27FC236}">
                <a16:creationId xmlns:a16="http://schemas.microsoft.com/office/drawing/2014/main" id="{4692A93E-E7F2-4D68-A7F5-FB1D9A3C7817}"/>
              </a:ext>
            </a:extLst>
          </p:cNvPr>
          <p:cNvSpPr txBox="1"/>
          <p:nvPr/>
        </p:nvSpPr>
        <p:spPr>
          <a:xfrm>
            <a:off x="1182094" y="6337190"/>
            <a:ext cx="4913906" cy="307777"/>
          </a:xfrm>
          <a:prstGeom prst="rect">
            <a:avLst/>
          </a:prstGeom>
          <a:noFill/>
        </p:spPr>
        <p:txBody>
          <a:bodyPr wrap="square" rtlCol="0">
            <a:spAutoFit/>
          </a:bodyPr>
          <a:lstStyle/>
          <a:p>
            <a:pPr algn="ctr"/>
            <a:r>
              <a:rPr lang="en-GB" sz="1400" dirty="0"/>
              <a:t>Image: </a:t>
            </a:r>
            <a:r>
              <a:rPr lang="en-GB" sz="1400" i="1" dirty="0"/>
              <a:t>Anglo-Saxon Chronicle</a:t>
            </a:r>
            <a:r>
              <a:rPr lang="en-GB" sz="1400" dirty="0"/>
              <a:t>, Wikimedia Commons</a:t>
            </a:r>
          </a:p>
        </p:txBody>
      </p:sp>
    </p:spTree>
    <p:extLst>
      <p:ext uri="{BB962C8B-B14F-4D97-AF65-F5344CB8AC3E}">
        <p14:creationId xmlns:p14="http://schemas.microsoft.com/office/powerpoint/2010/main" val="251481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654" y="28066"/>
            <a:ext cx="1158694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mj-lt"/>
                <a:ea typeface="+mn-ea"/>
                <a:cs typeface="+mn-cs"/>
              </a:rPr>
              <a:t>When did the Normans complete their conquest?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mj-lt"/>
                <a:ea typeface="+mn-ea"/>
                <a:cs typeface="+mn-cs"/>
              </a:rPr>
              <a:t>LONDON, winter 1066</a:t>
            </a:r>
            <a:endParaRPr kumimoji="0" lang="en-GB" sz="2000" b="1"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4073856" y="1064526"/>
            <a:ext cx="3875964" cy="5693866"/>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Anglo-Saxon Chronicle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Worcester manuscript (D)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prstClr val="black"/>
                </a:solidFill>
                <a:effectLst/>
                <a:uLnTx/>
                <a:uFill>
                  <a:solidFill>
                    <a:srgbClr val="FF0000"/>
                  </a:solidFill>
                </a:uFill>
                <a:latin typeface="Calibri" panose="020F0502020204030204"/>
                <a:ea typeface="+mn-ea"/>
                <a:cs typeface="+mn-cs"/>
              </a:rPr>
              <a:t>Archbishop </a:t>
            </a:r>
            <a:r>
              <a:rPr kumimoji="0" lang="en-GB" sz="1100" b="0" i="0" u="sng" strike="noStrike" kern="1200" cap="none" spc="0" normalizeH="0" baseline="0" noProof="0" dirty="0" err="1">
                <a:ln>
                  <a:noFill/>
                </a:ln>
                <a:solidFill>
                  <a:prstClr val="black"/>
                </a:solidFill>
                <a:effectLst/>
                <a:uLnTx/>
                <a:uFill>
                  <a:solidFill>
                    <a:srgbClr val="FF0000"/>
                  </a:solidFill>
                </a:uFill>
                <a:latin typeface="Calibri" panose="020F0502020204030204"/>
                <a:ea typeface="+mn-ea"/>
                <a:cs typeface="+mn-cs"/>
              </a:rPr>
              <a:t>Aldred</a:t>
            </a:r>
            <a:r>
              <a:rPr kumimoji="0" lang="en-GB" sz="1100" b="0" i="0" u="sng" strike="noStrike" kern="1200" cap="none" spc="0" normalizeH="0" baseline="0" noProof="0" dirty="0">
                <a:ln>
                  <a:noFill/>
                </a:ln>
                <a:solidFill>
                  <a:prstClr val="black"/>
                </a:solidFill>
                <a:effectLst/>
                <a:uLnTx/>
                <a:uFill>
                  <a:solidFill>
                    <a:srgbClr val="FF0000"/>
                  </a:solidFill>
                </a:uFill>
                <a:latin typeface="Calibri" panose="020F0502020204030204"/>
                <a:ea typeface="+mn-ea"/>
                <a:cs typeface="+mn-cs"/>
              </a:rPr>
              <a:t> and the garrison in London wanted to have Prince Edgar for king, just as was his natural right; and Edwin and </a:t>
            </a:r>
            <a:r>
              <a:rPr kumimoji="0" lang="en-GB" sz="1100" b="0" i="0" u="sng" strike="noStrike" kern="1200" cap="none" spc="0" normalizeH="0" baseline="0" noProof="0" dirty="0" err="1">
                <a:ln>
                  <a:noFill/>
                </a:ln>
                <a:solidFill>
                  <a:prstClr val="black"/>
                </a:solidFill>
                <a:effectLst/>
                <a:uLnTx/>
                <a:uFill>
                  <a:solidFill>
                    <a:srgbClr val="FF0000"/>
                  </a:solidFill>
                </a:uFill>
                <a:latin typeface="Calibri" panose="020F0502020204030204"/>
                <a:ea typeface="+mn-ea"/>
                <a:cs typeface="+mn-cs"/>
              </a:rPr>
              <a:t>Morcar</a:t>
            </a:r>
            <a:r>
              <a:rPr kumimoji="0" lang="en-GB" sz="1100" b="0" i="0" u="sng" strike="noStrike" kern="1200" cap="none" spc="0" normalizeH="0" baseline="0" noProof="0" dirty="0">
                <a:ln>
                  <a:noFill/>
                </a:ln>
                <a:solidFill>
                  <a:prstClr val="black"/>
                </a:solidFill>
                <a:effectLst/>
                <a:uLnTx/>
                <a:uFill>
                  <a:solidFill>
                    <a:srgbClr val="FF0000"/>
                  </a:solidFill>
                </a:uFill>
                <a:latin typeface="Calibri" panose="020F0502020204030204"/>
                <a:ea typeface="+mn-ea"/>
                <a:cs typeface="+mn-cs"/>
              </a:rPr>
              <a:t> promised him that they would fight for him, but always when it should have been furthered, so from day to day the later the worse it got, just as it all did in the end</a:t>
            </a:r>
            <a:r>
              <a:rPr kumimoji="0" lang="en-GB" sz="1100" b="0" i="0" u="sng" strike="noStrike" kern="1200" cap="none" spc="0" normalizeH="0" baseline="0" noProof="0" dirty="0">
                <a:ln>
                  <a:noFill/>
                </a:ln>
                <a:solidFill>
                  <a:prstClr val="black"/>
                </a:solidFill>
                <a:effectLst/>
                <a:uLnTx/>
                <a:uFill>
                  <a:solidFill>
                    <a:srgbClr val="7030A0"/>
                  </a:solidFill>
                </a:uFill>
                <a:latin typeface="Calibri" panose="020F0502020204030204"/>
                <a:ea typeface="+mn-ea"/>
                <a:cs typeface="+mn-cs"/>
              </a:rPr>
              <a:t>. </a:t>
            </a:r>
            <a:r>
              <a:rPr kumimoji="0" lang="en-GB" sz="1100" b="0" i="0" u="sng" strike="noStrike" kern="1200" cap="none" spc="0" normalizeH="0" baseline="0" noProof="0" dirty="0">
                <a:ln>
                  <a:noFill/>
                </a:ln>
                <a:solidFill>
                  <a:prstClr val="black"/>
                </a:solidFill>
                <a:effectLst/>
                <a:uLnTx/>
                <a:uFill>
                  <a:solidFill>
                    <a:srgbClr val="00B0F0"/>
                  </a:solidFill>
                </a:uFill>
                <a:latin typeface="Calibri" panose="020F0502020204030204"/>
                <a:ea typeface="+mn-ea"/>
                <a:cs typeface="+mn-cs"/>
              </a:rPr>
              <a:t>And Earl William went back again to Hastings, and waited there to see whether he would be submitted to; but when he realized that no-one was willing to come to him and [what] came to him afterwards from across the sea, and raided all that region he travelled across until he came to </a:t>
            </a:r>
            <a:r>
              <a:rPr kumimoji="0" lang="en-GB" sz="1100" b="0" i="0" u="sng" strike="noStrike" kern="1200" cap="none" spc="0" normalizeH="0" baseline="0" noProof="0" dirty="0" err="1">
                <a:ln>
                  <a:noFill/>
                </a:ln>
                <a:solidFill>
                  <a:prstClr val="black"/>
                </a:solidFill>
                <a:effectLst/>
                <a:uLnTx/>
                <a:uFill>
                  <a:solidFill>
                    <a:srgbClr val="00B0F0"/>
                  </a:solidFill>
                </a:uFill>
                <a:latin typeface="Calibri" panose="020F0502020204030204"/>
                <a:ea typeface="+mn-ea"/>
                <a:cs typeface="+mn-cs"/>
              </a:rPr>
              <a:t>Berkhamsted</a:t>
            </a:r>
            <a:r>
              <a:rPr kumimoji="0" lang="en-GB" sz="1100" b="0" i="0" u="sng" strike="noStrike" kern="1200" cap="none" spc="0" normalizeH="0" baseline="0" noProof="0" dirty="0">
                <a:ln>
                  <a:noFill/>
                </a:ln>
                <a:solidFill>
                  <a:prstClr val="black"/>
                </a:solidFill>
                <a:effectLst/>
                <a:uLnTx/>
                <a:uFill>
                  <a:solidFill>
                    <a:srgbClr val="00B0F0"/>
                  </a:solidFill>
                </a:uFill>
                <a:latin typeface="Calibri" panose="020F0502020204030204"/>
                <a:ea typeface="+mn-ea"/>
                <a:cs typeface="+mn-cs"/>
              </a:rPr>
              <a:t>. </a:t>
            </a:r>
            <a:r>
              <a:rPr kumimoji="0" lang="en-GB" sz="1100" b="0" i="0" u="sng" strike="noStrike" kern="1200" cap="none" spc="0" normalizeH="0" baseline="0" noProof="0" dirty="0">
                <a:ln>
                  <a:noFill/>
                </a:ln>
                <a:solidFill>
                  <a:prstClr val="black"/>
                </a:solidFill>
                <a:effectLst/>
                <a:uLnTx/>
                <a:uFill>
                  <a:solidFill>
                    <a:srgbClr val="FFFF00"/>
                  </a:solidFill>
                </a:uFill>
                <a:latin typeface="Calibri" panose="020F0502020204030204"/>
                <a:ea typeface="+mn-ea"/>
                <a:cs typeface="+mn-cs"/>
              </a:rPr>
              <a:t>And there came to meet him Archbishop </a:t>
            </a:r>
            <a:r>
              <a:rPr kumimoji="0" lang="en-GB" sz="1100" b="0" i="0" u="sng" strike="noStrike" kern="1200" cap="none" spc="0" normalizeH="0" baseline="0" noProof="0" dirty="0" err="1">
                <a:ln>
                  <a:noFill/>
                </a:ln>
                <a:solidFill>
                  <a:prstClr val="black"/>
                </a:solidFill>
                <a:effectLst/>
                <a:uLnTx/>
                <a:uFill>
                  <a:solidFill>
                    <a:srgbClr val="FFFF00"/>
                  </a:solidFill>
                </a:uFill>
                <a:latin typeface="Calibri" panose="020F0502020204030204"/>
                <a:ea typeface="+mn-ea"/>
                <a:cs typeface="+mn-cs"/>
              </a:rPr>
              <a:t>Aldred</a:t>
            </a:r>
            <a:r>
              <a:rPr kumimoji="0" lang="en-GB" sz="1100" b="0" i="0" u="sng" strike="noStrike" kern="1200" cap="none" spc="0" normalizeH="0" baseline="0" noProof="0" dirty="0">
                <a:ln>
                  <a:noFill/>
                </a:ln>
                <a:solidFill>
                  <a:prstClr val="black"/>
                </a:solidFill>
                <a:effectLst/>
                <a:uLnTx/>
                <a:uFill>
                  <a:solidFill>
                    <a:srgbClr val="FFFF00"/>
                  </a:solidFill>
                </a:uFill>
                <a:latin typeface="Calibri" panose="020F0502020204030204"/>
                <a:ea typeface="+mn-ea"/>
                <a:cs typeface="+mn-cs"/>
              </a:rPr>
              <a:t>, and Prince Edgar, and Earl Edwin, and Earl </a:t>
            </a:r>
            <a:r>
              <a:rPr kumimoji="0" lang="en-GB" sz="1100" b="0" i="0" u="sng" strike="noStrike" kern="1200" cap="none" spc="0" normalizeH="0" baseline="0" noProof="0" dirty="0" err="1">
                <a:ln>
                  <a:noFill/>
                </a:ln>
                <a:solidFill>
                  <a:prstClr val="black"/>
                </a:solidFill>
                <a:effectLst/>
                <a:uLnTx/>
                <a:uFill>
                  <a:solidFill>
                    <a:srgbClr val="FFFF00"/>
                  </a:solidFill>
                </a:uFill>
                <a:latin typeface="Calibri" panose="020F0502020204030204"/>
                <a:ea typeface="+mn-ea"/>
                <a:cs typeface="+mn-cs"/>
              </a:rPr>
              <a:t>Morcar</a:t>
            </a:r>
            <a:r>
              <a:rPr kumimoji="0" lang="en-GB" sz="1100" b="0" i="0" u="sng" strike="noStrike" kern="1200" cap="none" spc="0" normalizeH="0" baseline="0" noProof="0" dirty="0">
                <a:ln>
                  <a:noFill/>
                </a:ln>
                <a:solidFill>
                  <a:prstClr val="black"/>
                </a:solidFill>
                <a:effectLst/>
                <a:uLnTx/>
                <a:uFill>
                  <a:solidFill>
                    <a:srgbClr val="FFFF00"/>
                  </a:solidFill>
                </a:uFill>
                <a:latin typeface="Calibri" panose="020F0502020204030204"/>
                <a:ea typeface="+mn-ea"/>
                <a:cs typeface="+mn-cs"/>
              </a:rPr>
              <a:t>, and all the best men from London; and they submitted from necessity when the most harm was done – and it was great folly that it was not done thus earlier, when God would not remedy matters because of our sins – and gave hostages and swore him oaths, and he promised them that he would be a loyal lord to them. And yet in the middle of this they raided all that they went across. </a:t>
            </a:r>
            <a:r>
              <a:rPr kumimoji="0" lang="en-GB" sz="1100" b="0" i="0" u="sng" strike="noStrike" kern="1200" cap="none" spc="0" normalizeH="0" baseline="0" noProof="0" dirty="0">
                <a:ln>
                  <a:noFill/>
                </a:ln>
                <a:solidFill>
                  <a:prstClr val="black"/>
                </a:solidFill>
                <a:effectLst/>
                <a:uLnTx/>
                <a:uFill>
                  <a:solidFill>
                    <a:srgbClr val="00B050"/>
                  </a:solidFill>
                </a:uFill>
                <a:latin typeface="Calibri" panose="020F0502020204030204"/>
                <a:ea typeface="+mn-ea"/>
                <a:cs typeface="+mn-cs"/>
              </a:rPr>
              <a:t>Then on Midwinter’s Day Archbishop </a:t>
            </a:r>
            <a:r>
              <a:rPr kumimoji="0" lang="en-GB" sz="1100" b="0" i="0" u="sng" strike="noStrike" kern="1200" cap="none" spc="0" normalizeH="0" baseline="0" noProof="0" dirty="0" err="1">
                <a:ln>
                  <a:noFill/>
                </a:ln>
                <a:solidFill>
                  <a:prstClr val="black"/>
                </a:solidFill>
                <a:effectLst/>
                <a:uLnTx/>
                <a:uFill>
                  <a:solidFill>
                    <a:srgbClr val="00B050"/>
                  </a:solidFill>
                </a:uFill>
                <a:latin typeface="Calibri" panose="020F0502020204030204"/>
                <a:ea typeface="+mn-ea"/>
                <a:cs typeface="+mn-cs"/>
              </a:rPr>
              <a:t>Aldred</a:t>
            </a:r>
            <a:r>
              <a:rPr kumimoji="0" lang="en-GB" sz="1100" b="0" i="0" u="sng" strike="noStrike" kern="1200" cap="none" spc="0" normalizeH="0" baseline="0" noProof="0" dirty="0">
                <a:ln>
                  <a:noFill/>
                </a:ln>
                <a:solidFill>
                  <a:prstClr val="black"/>
                </a:solidFill>
                <a:effectLst/>
                <a:uLnTx/>
                <a:uFill>
                  <a:solidFill>
                    <a:srgbClr val="00B050"/>
                  </a:solidFill>
                </a:uFill>
                <a:latin typeface="Calibri" panose="020F0502020204030204"/>
                <a:ea typeface="+mn-ea"/>
                <a:cs typeface="+mn-cs"/>
              </a:rPr>
              <a:t> consecrated him king in Westminster; and he gave his hand on it and on </a:t>
            </a:r>
            <a:r>
              <a:rPr kumimoji="0" lang="en-GB" sz="1100" b="0" i="1" u="sng" strike="noStrike" kern="1200" cap="none" spc="0" normalizeH="0" baseline="0" noProof="0" dirty="0">
                <a:ln>
                  <a:noFill/>
                </a:ln>
                <a:solidFill>
                  <a:prstClr val="black"/>
                </a:solidFill>
                <a:effectLst/>
                <a:uLnTx/>
                <a:uFill>
                  <a:solidFill>
                    <a:srgbClr val="00B050"/>
                  </a:solidFill>
                </a:uFill>
                <a:latin typeface="Calibri" panose="020F0502020204030204"/>
                <a:ea typeface="+mn-ea"/>
                <a:cs typeface="+mn-cs"/>
              </a:rPr>
              <a:t>Christ’s </a:t>
            </a:r>
            <a:r>
              <a:rPr kumimoji="0" lang="en-GB" sz="1100" b="0" i="0" u="sng" strike="noStrike" kern="1200" cap="none" spc="0" normalizeH="0" baseline="0" noProof="0" dirty="0">
                <a:ln>
                  <a:noFill/>
                </a:ln>
                <a:solidFill>
                  <a:prstClr val="black"/>
                </a:solidFill>
                <a:effectLst/>
                <a:uLnTx/>
                <a:uFill>
                  <a:solidFill>
                    <a:srgbClr val="00B050"/>
                  </a:solidFill>
                </a:uFill>
                <a:latin typeface="Calibri" panose="020F0502020204030204"/>
                <a:ea typeface="+mn-ea"/>
                <a:cs typeface="+mn-cs"/>
              </a:rPr>
              <a:t>book, and also swore, before he [</a:t>
            </a:r>
            <a:r>
              <a:rPr kumimoji="0" lang="en-GB" sz="1100" b="0" i="0" u="sng" strike="noStrike" kern="1200" cap="none" spc="0" normalizeH="0" baseline="0" noProof="0" dirty="0" err="1">
                <a:ln>
                  <a:noFill/>
                </a:ln>
                <a:solidFill>
                  <a:prstClr val="black"/>
                </a:solidFill>
                <a:effectLst/>
                <a:uLnTx/>
                <a:uFill>
                  <a:solidFill>
                    <a:srgbClr val="00B050"/>
                  </a:solidFill>
                </a:uFill>
                <a:latin typeface="Calibri" panose="020F0502020204030204"/>
                <a:ea typeface="+mn-ea"/>
                <a:cs typeface="+mn-cs"/>
              </a:rPr>
              <a:t>Aldred</a:t>
            </a:r>
            <a:r>
              <a:rPr kumimoji="0" lang="en-GB" sz="1100" b="0" i="0" u="sng" strike="noStrike" kern="1200" cap="none" spc="0" normalizeH="0" baseline="0" noProof="0" dirty="0">
                <a:ln>
                  <a:noFill/>
                </a:ln>
                <a:solidFill>
                  <a:prstClr val="black"/>
                </a:solidFill>
                <a:effectLst/>
                <a:uLnTx/>
                <a:uFill>
                  <a:solidFill>
                    <a:srgbClr val="00B050"/>
                  </a:solidFill>
                </a:uFill>
                <a:latin typeface="Calibri" panose="020F0502020204030204"/>
                <a:ea typeface="+mn-ea"/>
                <a:cs typeface="+mn-cs"/>
              </a:rPr>
              <a:t>] would set the </a:t>
            </a:r>
            <a:r>
              <a:rPr kumimoji="0" lang="en-GB" sz="1100" b="0" i="1" u="sng" strike="noStrike" kern="1200" cap="none" spc="0" normalizeH="0" baseline="0" noProof="0" dirty="0">
                <a:ln>
                  <a:noFill/>
                </a:ln>
                <a:solidFill>
                  <a:prstClr val="black"/>
                </a:solidFill>
                <a:effectLst/>
                <a:uLnTx/>
                <a:uFill>
                  <a:solidFill>
                    <a:srgbClr val="00B050"/>
                  </a:solidFill>
                </a:uFill>
                <a:latin typeface="Calibri" panose="020F0502020204030204"/>
                <a:ea typeface="+mn-ea"/>
                <a:cs typeface="+mn-cs"/>
              </a:rPr>
              <a:t>crown </a:t>
            </a:r>
            <a:r>
              <a:rPr kumimoji="0" lang="en-GB" sz="1100" b="0" i="0" u="sng" strike="noStrike" kern="1200" cap="none" spc="0" normalizeH="0" baseline="0" noProof="0" dirty="0">
                <a:ln>
                  <a:noFill/>
                </a:ln>
                <a:solidFill>
                  <a:prstClr val="black"/>
                </a:solidFill>
                <a:effectLst/>
                <a:uLnTx/>
                <a:uFill>
                  <a:solidFill>
                    <a:srgbClr val="00B050"/>
                  </a:solidFill>
                </a:uFill>
                <a:latin typeface="Calibri" panose="020F0502020204030204"/>
                <a:ea typeface="+mn-ea"/>
                <a:cs typeface="+mn-cs"/>
              </a:rPr>
              <a:t>on his head, that he would hold this nation as well as the best of any kings before him did, if they would be loyal to him.</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100" b="0" i="0" u="sng" strike="noStrike" kern="1200" cap="none" spc="0" normalizeH="0" baseline="0" noProof="0" dirty="0">
                <a:ln>
                  <a:noFill/>
                </a:ln>
                <a:solidFill>
                  <a:prstClr val="black"/>
                </a:solidFill>
                <a:effectLst/>
                <a:uLnTx/>
                <a:uFill>
                  <a:solidFill>
                    <a:srgbClr val="FFC000"/>
                  </a:solidFill>
                </a:uFill>
                <a:latin typeface="Calibri" panose="020F0502020204030204"/>
                <a:ea typeface="+mn-ea"/>
                <a:cs typeface="+mn-cs"/>
              </a:rPr>
              <a:t>Nevertheless he charged men a very stiff tax, and then in the spring went across the sea to Normandy, and took with him Archbishop </a:t>
            </a:r>
            <a:r>
              <a:rPr kumimoji="0" lang="en-GB" sz="1100" b="0" i="0" u="sng" strike="noStrike" kern="1200" cap="none" spc="0" normalizeH="0" baseline="0" noProof="0" dirty="0" err="1">
                <a:ln>
                  <a:noFill/>
                </a:ln>
                <a:solidFill>
                  <a:prstClr val="black"/>
                </a:solidFill>
                <a:effectLst/>
                <a:uLnTx/>
                <a:uFill>
                  <a:solidFill>
                    <a:srgbClr val="FFC000"/>
                  </a:solidFill>
                </a:uFill>
                <a:latin typeface="Calibri" panose="020F0502020204030204"/>
                <a:ea typeface="+mn-ea"/>
                <a:cs typeface="+mn-cs"/>
              </a:rPr>
              <a:t>Stigand</a:t>
            </a:r>
            <a:r>
              <a:rPr kumimoji="0" lang="en-GB" sz="1100" b="0" i="0" u="sng" strike="noStrike" kern="1200" cap="none" spc="0" normalizeH="0" baseline="0" noProof="0" dirty="0">
                <a:ln>
                  <a:noFill/>
                </a:ln>
                <a:solidFill>
                  <a:prstClr val="black"/>
                </a:solidFill>
                <a:effectLst/>
                <a:uLnTx/>
                <a:uFill>
                  <a:solidFill>
                    <a:srgbClr val="FFC000"/>
                  </a:solidFill>
                </a:uFill>
                <a:latin typeface="Calibri" panose="020F0502020204030204"/>
                <a:ea typeface="+mn-ea"/>
                <a:cs typeface="+mn-cs"/>
              </a:rPr>
              <a:t>, and </a:t>
            </a:r>
            <a:r>
              <a:rPr kumimoji="0" lang="en-GB" sz="1100" b="0" i="0" u="sng" strike="noStrike" kern="1200" cap="none" spc="0" normalizeH="0" baseline="0" noProof="0" dirty="0" err="1">
                <a:ln>
                  <a:noFill/>
                </a:ln>
                <a:solidFill>
                  <a:prstClr val="black"/>
                </a:solidFill>
                <a:effectLst/>
                <a:uLnTx/>
                <a:uFill>
                  <a:solidFill>
                    <a:srgbClr val="FFC000"/>
                  </a:solidFill>
                </a:uFill>
                <a:latin typeface="Calibri" panose="020F0502020204030204"/>
                <a:ea typeface="+mn-ea"/>
                <a:cs typeface="+mn-cs"/>
              </a:rPr>
              <a:t>Aethelnoth</a:t>
            </a:r>
            <a:r>
              <a:rPr kumimoji="0" lang="en-GB" sz="1100" b="0" i="0" u="sng" strike="noStrike" kern="1200" cap="none" spc="0" normalizeH="0" baseline="0" noProof="0" dirty="0">
                <a:ln>
                  <a:noFill/>
                </a:ln>
                <a:solidFill>
                  <a:prstClr val="black"/>
                </a:solidFill>
                <a:effectLst/>
                <a:uLnTx/>
                <a:uFill>
                  <a:solidFill>
                    <a:srgbClr val="FFC000"/>
                  </a:solidFill>
                </a:uFill>
                <a:latin typeface="Calibri" panose="020F0502020204030204"/>
                <a:ea typeface="+mn-ea"/>
                <a:cs typeface="+mn-cs"/>
              </a:rPr>
              <a:t>, abbot in Glastonbury, and Prince Edgar, and Earl Edwin, and Earl </a:t>
            </a:r>
            <a:r>
              <a:rPr kumimoji="0" lang="en-GB" sz="1100" b="0" i="0" u="sng" strike="noStrike" kern="1200" cap="none" spc="0" normalizeH="0" baseline="0" noProof="0" dirty="0" err="1">
                <a:ln>
                  <a:noFill/>
                </a:ln>
                <a:solidFill>
                  <a:prstClr val="black"/>
                </a:solidFill>
                <a:effectLst/>
                <a:uLnTx/>
                <a:uFill>
                  <a:solidFill>
                    <a:srgbClr val="FFC000"/>
                  </a:solidFill>
                </a:uFill>
                <a:latin typeface="Calibri" panose="020F0502020204030204"/>
                <a:ea typeface="+mn-ea"/>
                <a:cs typeface="+mn-cs"/>
              </a:rPr>
              <a:t>Morcar</a:t>
            </a:r>
            <a:r>
              <a:rPr kumimoji="0" lang="en-GB" sz="1100" b="0" i="0" u="sng" strike="noStrike" kern="1200" cap="none" spc="0" normalizeH="0" baseline="0" noProof="0" dirty="0">
                <a:ln>
                  <a:noFill/>
                </a:ln>
                <a:solidFill>
                  <a:prstClr val="black"/>
                </a:solidFill>
                <a:effectLst/>
                <a:uLnTx/>
                <a:uFill>
                  <a:solidFill>
                    <a:srgbClr val="FFC000"/>
                  </a:solidFill>
                </a:uFill>
                <a:latin typeface="Calibri" panose="020F0502020204030204"/>
                <a:ea typeface="+mn-ea"/>
                <a:cs typeface="+mn-cs"/>
              </a:rPr>
              <a:t>, and Earl </a:t>
            </a:r>
            <a:r>
              <a:rPr kumimoji="0" lang="en-GB" sz="1100" b="0" i="0" u="sng" strike="noStrike" kern="1200" cap="none" spc="0" normalizeH="0" baseline="0" noProof="0" dirty="0" err="1">
                <a:ln>
                  <a:noFill/>
                </a:ln>
                <a:solidFill>
                  <a:prstClr val="black"/>
                </a:solidFill>
                <a:effectLst/>
                <a:uLnTx/>
                <a:uFill>
                  <a:solidFill>
                    <a:srgbClr val="FFC000"/>
                  </a:solidFill>
                </a:uFill>
                <a:latin typeface="Calibri" panose="020F0502020204030204"/>
                <a:ea typeface="+mn-ea"/>
                <a:cs typeface="+mn-cs"/>
              </a:rPr>
              <a:t>Waltheof</a:t>
            </a:r>
            <a:r>
              <a:rPr kumimoji="0" lang="en-GB" sz="1100" b="0" i="0" u="sng" strike="noStrike" kern="1200" cap="none" spc="0" normalizeH="0" baseline="0" noProof="0" dirty="0">
                <a:ln>
                  <a:noFill/>
                </a:ln>
                <a:solidFill>
                  <a:prstClr val="black"/>
                </a:solidFill>
                <a:effectLst/>
                <a:uLnTx/>
                <a:uFill>
                  <a:solidFill>
                    <a:srgbClr val="FFC000"/>
                  </a:solidFill>
                </a:uFill>
                <a:latin typeface="Calibri" panose="020F0502020204030204"/>
                <a:ea typeface="+mn-ea"/>
                <a:cs typeface="+mn-cs"/>
              </a:rPr>
              <a:t>, and many other good men from England. And Bishop </a:t>
            </a:r>
            <a:r>
              <a:rPr kumimoji="0" lang="en-GB" sz="1100" b="0" i="0" u="sng" strike="noStrike" kern="1200" cap="none" spc="0" normalizeH="0" baseline="0" noProof="0" dirty="0" err="1">
                <a:ln>
                  <a:noFill/>
                </a:ln>
                <a:solidFill>
                  <a:prstClr val="black"/>
                </a:solidFill>
                <a:effectLst/>
                <a:uLnTx/>
                <a:uFill>
                  <a:solidFill>
                    <a:srgbClr val="FFC000"/>
                  </a:solidFill>
                </a:uFill>
                <a:latin typeface="Calibri" panose="020F0502020204030204"/>
                <a:ea typeface="+mn-ea"/>
                <a:cs typeface="+mn-cs"/>
              </a:rPr>
              <a:t>Odo</a:t>
            </a:r>
            <a:r>
              <a:rPr kumimoji="0" lang="en-GB" sz="1100" b="0" i="0" u="sng" strike="noStrike" kern="1200" cap="none" spc="0" normalizeH="0" baseline="0" noProof="0" dirty="0">
                <a:ln>
                  <a:noFill/>
                </a:ln>
                <a:solidFill>
                  <a:prstClr val="black"/>
                </a:solidFill>
                <a:effectLst/>
                <a:uLnTx/>
                <a:uFill>
                  <a:solidFill>
                    <a:srgbClr val="FFC000"/>
                  </a:solidFill>
                </a:uFill>
                <a:latin typeface="Calibri" panose="020F0502020204030204"/>
                <a:ea typeface="+mn-ea"/>
                <a:cs typeface="+mn-cs"/>
              </a:rPr>
              <a:t> and Earl William were left behind here, and they built castles widely throughout this nation, and oppressed the wretched people; and afterwards it always grew very much worse. When God wills, may the end be good.</a:t>
            </a:r>
          </a:p>
        </p:txBody>
      </p:sp>
      <p:sp>
        <p:nvSpPr>
          <p:cNvPr id="13" name="TextBox 12"/>
          <p:cNvSpPr txBox="1"/>
          <p:nvPr/>
        </p:nvSpPr>
        <p:spPr>
          <a:xfrm>
            <a:off x="218363" y="2961564"/>
            <a:ext cx="3630304" cy="169960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18363" y="4844955"/>
            <a:ext cx="3630304" cy="178785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p:cNvSpPr txBox="1"/>
          <p:nvPr/>
        </p:nvSpPr>
        <p:spPr>
          <a:xfrm>
            <a:off x="218363" y="1060882"/>
            <a:ext cx="3630304" cy="178510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Anglo-Saxon Chronicle</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 source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p:cNvSpPr txBox="1"/>
          <p:nvPr/>
        </p:nvSpPr>
        <p:spPr>
          <a:xfrm>
            <a:off x="8106788" y="1090912"/>
            <a:ext cx="3630304" cy="169960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p:cNvSpPr txBox="1"/>
          <p:nvPr/>
        </p:nvSpPr>
        <p:spPr>
          <a:xfrm>
            <a:off x="8097672" y="2961563"/>
            <a:ext cx="3630304" cy="169960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p:cNvSpPr txBox="1"/>
          <p:nvPr/>
        </p:nvSpPr>
        <p:spPr>
          <a:xfrm>
            <a:off x="8110444" y="4844955"/>
            <a:ext cx="3630304" cy="169960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07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364" y="20361"/>
            <a:ext cx="11586949"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mj-lt"/>
                <a:ea typeface="+mn-ea"/>
                <a:cs typeface="+mn-cs"/>
              </a:rPr>
              <a:t>When did the Normans complete their conquest?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mj-lt"/>
                <a:ea typeface="+mn-ea"/>
                <a:cs typeface="+mn-cs"/>
              </a:rPr>
              <a:t>LONDON, winter 1066</a:t>
            </a:r>
            <a:endParaRPr kumimoji="0" lang="en-GB" sz="2000" b="1"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4067032" y="1090911"/>
            <a:ext cx="3848669" cy="5816977"/>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Carmen de </a:t>
            </a:r>
            <a:r>
              <a:rPr kumimoji="0" lang="en-GB" sz="1200" b="1" i="1" u="none" strike="noStrike" kern="1200" cap="none" spc="0" normalizeH="0" baseline="0" noProof="0" dirty="0" err="1">
                <a:ln>
                  <a:noFill/>
                </a:ln>
                <a:solidFill>
                  <a:prstClr val="black"/>
                </a:solidFill>
                <a:effectLst/>
                <a:uLnTx/>
                <a:uFillTx/>
                <a:latin typeface="Calibri" panose="020F0502020204030204"/>
                <a:ea typeface="+mn-ea"/>
                <a:cs typeface="+mn-cs"/>
              </a:rPr>
              <a:t>Hastingae</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1" u="none" strike="noStrike" kern="1200" cap="none" spc="0" normalizeH="0" baseline="0" noProof="0" dirty="0" err="1">
                <a:ln>
                  <a:noFill/>
                </a:ln>
                <a:solidFill>
                  <a:prstClr val="black"/>
                </a:solidFill>
                <a:effectLst/>
                <a:uLnTx/>
                <a:uFillTx/>
                <a:latin typeface="Calibri" panose="020F0502020204030204"/>
                <a:ea typeface="+mn-ea"/>
                <a:cs typeface="+mn-cs"/>
              </a:rPr>
              <a:t>Proelio</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of Guy, Bishop of Amiens, part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
                <a:solidFill>
                  <a:srgbClr val="FFC000"/>
                </a:solidFill>
              </a:uFill>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
                  <a:solidFill>
                    <a:srgbClr val="FF0000"/>
                  </a:solidFill>
                </a:uFill>
                <a:latin typeface="Calibri" panose="020F0502020204030204"/>
                <a:ea typeface="+mn-ea"/>
                <a:cs typeface="+mn-cs"/>
              </a:rPr>
              <a:t>He [William] directed his march to where populous London gleamed. (It is a great city, overflowing with forward inhabitants and richer in treasure than the rest of the kingdom. Protected on the left side by walls, on the right side by the river, it neither fears enemies nor dreads being taken by storm.) </a:t>
            </a:r>
            <a:r>
              <a:rPr kumimoji="0" lang="en-GB" sz="1200" b="0" i="0" u="sng" strike="noStrike" kern="1200" cap="none" spc="0" normalizeH="0" baseline="0" noProof="0" dirty="0">
                <a:ln>
                  <a:noFill/>
                </a:ln>
                <a:solidFill>
                  <a:prstClr val="black"/>
                </a:solidFill>
                <a:effectLst/>
                <a:uLnTx/>
                <a:uFill>
                  <a:solidFill>
                    <a:srgbClr val="0070C0"/>
                  </a:solidFill>
                </a:uFill>
                <a:latin typeface="Calibri" panose="020F0502020204030204"/>
                <a:ea typeface="+mn-ea"/>
                <a:cs typeface="+mn-cs"/>
              </a:rPr>
              <a:t>The obdurate people conquered in battle sought this place, believing that in it they could dwell for a long time </a:t>
            </a:r>
            <a:r>
              <a:rPr kumimoji="0" lang="en-GB" sz="1200" b="0" i="0" u="sng" strike="noStrike" kern="1200" cap="none" spc="0" normalizeH="0" baseline="0" noProof="0" dirty="0" err="1">
                <a:ln>
                  <a:noFill/>
                </a:ln>
                <a:solidFill>
                  <a:prstClr val="black"/>
                </a:solidFill>
                <a:effectLst/>
                <a:uLnTx/>
                <a:uFill>
                  <a:solidFill>
                    <a:srgbClr val="0070C0"/>
                  </a:solidFill>
                </a:uFill>
                <a:latin typeface="Calibri" panose="020F0502020204030204"/>
                <a:ea typeface="+mn-ea"/>
                <a:cs typeface="+mn-cs"/>
              </a:rPr>
              <a:t>masterless</a:t>
            </a:r>
            <a:r>
              <a:rPr kumimoji="0" lang="en-GB" sz="1200" b="0" i="0" u="sng" strike="noStrike" kern="1200" cap="none" spc="0" normalizeH="0" baseline="0" noProof="0" dirty="0">
                <a:ln>
                  <a:noFill/>
                </a:ln>
                <a:solidFill>
                  <a:prstClr val="black"/>
                </a:solidFill>
                <a:effectLst/>
                <a:uLnTx/>
                <a:uFill>
                  <a:solidFill>
                    <a:srgbClr val="0070C0"/>
                  </a:solidFill>
                </a:uFill>
                <a:latin typeface="Calibri" panose="020F0502020204030204"/>
                <a:ea typeface="+mn-ea"/>
                <a:cs typeface="+mn-cs"/>
              </a:rPr>
              <a:t>. </a:t>
            </a:r>
            <a:r>
              <a:rPr kumimoji="0" lang="en-GB" sz="1200" b="0" i="0" u="sng" strike="noStrike" kern="1200" cap="none" spc="0" normalizeH="0" baseline="0" noProof="0" dirty="0">
                <a:ln>
                  <a:noFill/>
                </a:ln>
                <a:solidFill>
                  <a:prstClr val="black"/>
                </a:solidFill>
                <a:effectLst/>
                <a:uLnTx/>
                <a:uFill>
                  <a:solidFill>
                    <a:srgbClr val="FFFF00"/>
                  </a:solidFill>
                </a:uFill>
                <a:latin typeface="Calibri" panose="020F0502020204030204"/>
                <a:ea typeface="+mn-ea"/>
                <a:cs typeface="+mn-cs"/>
              </a:rPr>
              <a:t>But because far too great terror surrounded them – everywhere there was lamentation and ungovernable grief – at length the rulers and the magnates made provision for themselves by a plan of this kind; namely, that they consecrate as king a boy of the old royal line, in order that they might not be kingless; for the foolish populace believed it could protect itself merely by the royal name devoid of power. The boy was elected by them to be the shadow of a king, a defence fraught with ruin. </a:t>
            </a:r>
            <a:r>
              <a:rPr kumimoji="0" lang="en-GB" sz="1200" b="0" i="0" u="sng" strike="noStrike" kern="1200" cap="none" spc="0" normalizeH="0" baseline="0" noProof="0" dirty="0">
                <a:ln>
                  <a:noFill/>
                </a:ln>
                <a:solidFill>
                  <a:prstClr val="black"/>
                </a:solidFill>
                <a:effectLst/>
                <a:uLnTx/>
                <a:uFill>
                  <a:solidFill>
                    <a:srgbClr val="00B050"/>
                  </a:solidFill>
                </a:uFill>
                <a:latin typeface="Calibri" panose="020F0502020204030204"/>
                <a:ea typeface="+mn-ea"/>
                <a:cs typeface="+mn-cs"/>
              </a:rPr>
              <a:t>The flying rumour that London had a king spread abroad, and what remained of the English nation rejoiced.</a:t>
            </a:r>
            <a:endParaRPr kumimoji="0" lang="en-GB" sz="1200" b="1" i="0" u="sng" strike="noStrike" kern="1200" cap="none" spc="0" normalizeH="0" baseline="0" noProof="0" dirty="0">
              <a:ln>
                <a:noFill/>
              </a:ln>
              <a:solidFill>
                <a:prstClr val="black"/>
              </a:solidFill>
              <a:effectLst/>
              <a:uLnTx/>
              <a:uFill>
                <a:solidFill>
                  <a:srgbClr val="00B050"/>
                </a:solidFill>
              </a:uFill>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
                <a:solidFill>
                  <a:srgbClr val="FFC000"/>
                </a:solidFill>
              </a:uFill>
              <a:latin typeface="Calibri" panose="020F0502020204030204"/>
              <a:ea typeface="+mn-ea"/>
              <a:cs typeface="+mn-cs"/>
            </a:endParaRPr>
          </a:p>
        </p:txBody>
      </p:sp>
      <p:sp>
        <p:nvSpPr>
          <p:cNvPr id="13" name="TextBox 12"/>
          <p:cNvSpPr txBox="1"/>
          <p:nvPr/>
        </p:nvSpPr>
        <p:spPr>
          <a:xfrm>
            <a:off x="218363" y="2961564"/>
            <a:ext cx="3630304" cy="169960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18363" y="4844955"/>
            <a:ext cx="3630304" cy="178785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p:cNvSpPr txBox="1"/>
          <p:nvPr/>
        </p:nvSpPr>
        <p:spPr>
          <a:xfrm>
            <a:off x="218363" y="1060882"/>
            <a:ext cx="3630304" cy="161582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Carmen de </a:t>
            </a:r>
            <a:r>
              <a:rPr kumimoji="0" lang="en-GB" sz="1100" b="1" i="1" u="none" strike="noStrike" kern="1200" cap="none" spc="0" normalizeH="0" baseline="0" noProof="0" dirty="0" err="1">
                <a:ln>
                  <a:noFill/>
                </a:ln>
                <a:solidFill>
                  <a:prstClr val="black"/>
                </a:solidFill>
                <a:effectLst/>
                <a:uLnTx/>
                <a:uFillTx/>
                <a:latin typeface="Calibri" panose="020F0502020204030204"/>
                <a:ea typeface="+mn-ea"/>
                <a:cs typeface="+mn-cs"/>
              </a:rPr>
              <a:t>Hastingae</a:t>
            </a: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100" b="1" i="1" u="none" strike="noStrike" kern="1200" cap="none" spc="0" normalizeH="0" baseline="0" noProof="0" dirty="0" err="1">
                <a:ln>
                  <a:noFill/>
                </a:ln>
                <a:solidFill>
                  <a:prstClr val="black"/>
                </a:solidFill>
                <a:effectLst/>
                <a:uLnTx/>
                <a:uFillTx/>
                <a:latin typeface="Calibri" panose="020F0502020204030204"/>
                <a:ea typeface="+mn-ea"/>
                <a:cs typeface="+mn-cs"/>
              </a:rPr>
              <a:t>Proelio</a:t>
            </a: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of Guy, Bishop of Amiens: source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p:cNvSpPr txBox="1"/>
          <p:nvPr/>
        </p:nvSpPr>
        <p:spPr>
          <a:xfrm>
            <a:off x="8106787" y="1169315"/>
            <a:ext cx="3698525" cy="229721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p:cNvSpPr txBox="1"/>
          <p:nvPr/>
        </p:nvSpPr>
        <p:spPr>
          <a:xfrm>
            <a:off x="8106787" y="3671248"/>
            <a:ext cx="3698525" cy="230832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3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364" y="20361"/>
            <a:ext cx="11586949"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mj-lt"/>
                <a:ea typeface="+mn-ea"/>
                <a:cs typeface="+mn-cs"/>
              </a:rPr>
              <a:t>When did the Normans complete their conquest?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mj-lt"/>
                <a:ea typeface="+mn-ea"/>
                <a:cs typeface="+mn-cs"/>
              </a:rPr>
              <a:t>LONDON, winter 1066</a:t>
            </a:r>
            <a:endParaRPr kumimoji="0" lang="en-GB" sz="2000" b="1"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4023334" y="914400"/>
            <a:ext cx="3886900" cy="5816977"/>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Carmen de </a:t>
            </a:r>
            <a:r>
              <a:rPr kumimoji="0" lang="en-GB" sz="1200" b="1" i="1" u="none" strike="noStrike" kern="1200" cap="none" spc="0" normalizeH="0" baseline="0" noProof="0" dirty="0" err="1">
                <a:ln>
                  <a:noFill/>
                </a:ln>
                <a:solidFill>
                  <a:prstClr val="black"/>
                </a:solidFill>
                <a:effectLst/>
                <a:uLnTx/>
                <a:uFillTx/>
                <a:latin typeface="Calibri" panose="020F0502020204030204"/>
                <a:ea typeface="+mn-ea"/>
                <a:cs typeface="+mn-cs"/>
              </a:rPr>
              <a:t>Hastingae</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1" u="none" strike="noStrike" kern="1200" cap="none" spc="0" normalizeH="0" baseline="0" noProof="0" dirty="0" err="1">
                <a:ln>
                  <a:noFill/>
                </a:ln>
                <a:solidFill>
                  <a:prstClr val="black"/>
                </a:solidFill>
                <a:effectLst/>
                <a:uLnTx/>
                <a:uFillTx/>
                <a:latin typeface="Calibri" panose="020F0502020204030204"/>
                <a:ea typeface="+mn-ea"/>
                <a:cs typeface="+mn-cs"/>
              </a:rPr>
              <a:t>Proelio</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of Guy, Bishop of Amiens, part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
                <a:solidFill>
                  <a:srgbClr val="FFC000"/>
                </a:solidFill>
              </a:uFill>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After the election of Edgar, the Carmen says William prepared for a military assault on London</a:t>
            </a:r>
            <a:r>
              <a:rPr kumimoji="0" lang="en-GB" sz="1200" b="0" i="1" u="sng" strike="noStrike" kern="1200" cap="none" spc="0" normalizeH="0" baseline="0" noProof="0" dirty="0">
                <a:ln>
                  <a:noFill/>
                </a:ln>
                <a:solidFill>
                  <a:prstClr val="black"/>
                </a:solidFill>
                <a:effectLst/>
                <a:uLnTx/>
                <a:uFill>
                  <a:solidFill>
                    <a:srgbClr val="FF0000"/>
                  </a:solidFill>
                </a:uFill>
                <a:latin typeface="Calibri" panose="020F0502020204030204"/>
                <a:ea typeface="+mn-ea"/>
                <a:cs typeface="+mn-cs"/>
              </a:rPr>
              <a:t>:</a:t>
            </a:r>
            <a:r>
              <a:rPr kumimoji="0" lang="en-GB" sz="1200" b="0" i="0" u="sng" strike="noStrike" kern="1200" cap="none" spc="0" normalizeH="0" baseline="0" noProof="0" dirty="0">
                <a:ln>
                  <a:noFill/>
                </a:ln>
                <a:solidFill>
                  <a:prstClr val="black"/>
                </a:solidFill>
                <a:effectLst/>
                <a:uLnTx/>
                <a:uFill>
                  <a:solidFill>
                    <a:srgbClr val="FF0000"/>
                  </a:solidFill>
                </a:uFill>
                <a:latin typeface="Calibri" panose="020F0502020204030204"/>
                <a:ea typeface="+mn-ea"/>
                <a:cs typeface="+mn-cs"/>
              </a:rPr>
              <a:t> he built siege engines and made battering-rams with horns of iron as well as machines for mining. Then he thundered forth menaces and threatened punishment and war. He vowed that, given the chance, he would raze the walls, level the bastions and reduce the proud tower to rubble.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A local leader called </a:t>
            </a:r>
            <a:r>
              <a:rPr kumimoji="0" lang="en-GB" sz="1200" b="0" i="1" u="none" strike="noStrike" kern="1200" cap="none" spc="0" normalizeH="0" baseline="0" noProof="0" dirty="0" err="1">
                <a:ln>
                  <a:noFill/>
                </a:ln>
                <a:solidFill>
                  <a:prstClr val="black"/>
                </a:solidFill>
                <a:effectLst/>
                <a:uLnTx/>
                <a:uFillTx/>
                <a:latin typeface="Calibri" panose="020F0502020204030204"/>
                <a:ea typeface="+mn-ea"/>
                <a:cs typeface="+mn-cs"/>
              </a:rPr>
              <a:t>Ansgar</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 gathered the city elders and suggested sending a messenger to William as they feared his military preparations. The next extract begins with the message sent back from William to the Londoners: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0" u="sng" strike="noStrike" kern="1200" cap="none" spc="0" normalizeH="0" baseline="0" noProof="0" dirty="0">
                <a:ln>
                  <a:noFill/>
                </a:ln>
                <a:solidFill>
                  <a:prstClr val="black"/>
                </a:solidFill>
                <a:effectLst/>
                <a:uLnTx/>
                <a:uFill>
                  <a:solidFill>
                    <a:srgbClr val="0070C0"/>
                  </a:solidFill>
                </a:uFill>
                <a:latin typeface="Calibri" panose="020F0502020204030204"/>
                <a:ea typeface="+mn-ea"/>
                <a:cs typeface="+mn-cs"/>
              </a:rPr>
              <a:t>He [William] shows and maintains that king Edward granted him the gift of the kingdom, and reports that you approved it. This one course remains, therefore, if you wish to survive; to render him homage, with the rights due to him.’ </a:t>
            </a:r>
            <a:r>
              <a:rPr kumimoji="0" lang="en-GB" sz="1200" b="0" i="0" u="sng" strike="noStrike" kern="1200" cap="none" spc="0" normalizeH="0" baseline="0" noProof="0" dirty="0">
                <a:ln>
                  <a:noFill/>
                </a:ln>
                <a:solidFill>
                  <a:prstClr val="black"/>
                </a:solidFill>
                <a:effectLst/>
                <a:uLnTx/>
                <a:uFill>
                  <a:solidFill>
                    <a:srgbClr val="FFFF00"/>
                  </a:solidFill>
                </a:uFill>
                <a:latin typeface="Calibri" panose="020F0502020204030204"/>
                <a:ea typeface="+mn-ea"/>
                <a:cs typeface="+mn-cs"/>
              </a:rPr>
              <a:t>The people approved this, the Witan allowed that it was just, and both assemblies denied that the boy was king. With downcast bearing they proceeded in an orderly concourse to the king’s hall, together with the child. They planned to surrender the city by means of the keys, and to appease wrath by a gift offered with homage.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
                  <a:solidFill>
                    <a:srgbClr val="00B050"/>
                  </a:solidFill>
                </a:uFill>
                <a:latin typeface="Calibri" panose="020F0502020204030204"/>
                <a:ea typeface="+mn-ea"/>
                <a:cs typeface="+mn-cs"/>
              </a:rPr>
              <a:t>When he knew of their coming, the king made himself gracious towards those remaining with the boy. He gave them grateful kisses, cheerfully forgave crimes and accepted presents, and showed honour to those thus taken into his favour. Appearing to be one in whom they could trust, he enhanced his own repute and bound their treacherous hearts fast with oaths.</a:t>
            </a:r>
          </a:p>
        </p:txBody>
      </p:sp>
      <p:sp>
        <p:nvSpPr>
          <p:cNvPr id="13" name="TextBox 12"/>
          <p:cNvSpPr txBox="1"/>
          <p:nvPr/>
        </p:nvSpPr>
        <p:spPr>
          <a:xfrm>
            <a:off x="128255" y="1151108"/>
            <a:ext cx="3630304" cy="203132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28255" y="4026090"/>
            <a:ext cx="3630304" cy="203132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p:cNvSpPr txBox="1"/>
          <p:nvPr/>
        </p:nvSpPr>
        <p:spPr>
          <a:xfrm>
            <a:off x="8084900" y="2166770"/>
            <a:ext cx="3630304" cy="175432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p:cNvSpPr txBox="1"/>
          <p:nvPr/>
        </p:nvSpPr>
        <p:spPr>
          <a:xfrm>
            <a:off x="8107384" y="4700052"/>
            <a:ext cx="3630304" cy="203132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3334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3D2CC85F14A243893281E68A6C4BF0" ma:contentTypeVersion="4" ma:contentTypeDescription="Create a new document." ma:contentTypeScope="" ma:versionID="f33d13cde32440f7af343a58900f2a9b">
  <xsd:schema xmlns:xsd="http://www.w3.org/2001/XMLSchema" xmlns:xs="http://www.w3.org/2001/XMLSchema" xmlns:p="http://schemas.microsoft.com/office/2006/metadata/properties" xmlns:ns2="cba4c7db-befa-42c9-bc96-90e3de3f888b" targetNamespace="http://schemas.microsoft.com/office/2006/metadata/properties" ma:root="true" ma:fieldsID="649dd72056d0c45d078a8a5828f5182d" ns2:_="">
    <xsd:import namespace="cba4c7db-befa-42c9-bc96-90e3de3f88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4c7db-befa-42c9-bc96-90e3de3f88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754B39-A283-4A74-ABFB-FE24193BB9C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4A8230-982F-48E2-8ECC-405624DABEA2}">
  <ds:schemaRefs>
    <ds:schemaRef ds:uri="http://schemas.microsoft.com/sharepoint/v3/contenttype/forms"/>
  </ds:schemaRefs>
</ds:datastoreItem>
</file>

<file path=customXml/itemProps3.xml><?xml version="1.0" encoding="utf-8"?>
<ds:datastoreItem xmlns:ds="http://schemas.openxmlformats.org/officeDocument/2006/customXml" ds:itemID="{3B1401D8-AC16-427B-A310-FB941D266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4c7db-befa-42c9-bc96-90e3de3f8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3432</Words>
  <Application>Microsoft Office PowerPoint</Application>
  <PresentationFormat>Widescreen</PresentationFormat>
  <Paragraphs>180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Constantia</vt:lpstr>
      <vt:lpstr>1_Office Theme</vt:lpstr>
      <vt:lpstr>PowerPoint Presentation</vt:lpstr>
      <vt:lpstr>Do now: 1066 – which battle?</vt:lpstr>
      <vt:lpstr>Enquiry lesson 1:   When did the Normans complete their conquest?   </vt:lpstr>
      <vt:lpstr>Hastings, October 1066   But isn’t the Conquest already complete?</vt:lpstr>
      <vt:lpstr>Where next? Why?</vt:lpstr>
      <vt:lpstr>Finding evidence for our enquiry:   When did the Normans complete their conquest?</vt:lpstr>
      <vt:lpstr>PowerPoint Presentation</vt:lpstr>
      <vt:lpstr>PowerPoint Presentation</vt:lpstr>
      <vt:lpstr>PowerPoint Presentation</vt:lpstr>
      <vt:lpstr>PowerPoint Presentation</vt:lpstr>
      <vt:lpstr>Finding evidence for our enquiry: When did the Normans complete their conquest?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London presentation - Copy</dc:title>
  <dc:creator>Holly Hiscox</dc:creator>
  <cp:lastModifiedBy>FoolProofs</cp:lastModifiedBy>
  <cp:revision>3</cp:revision>
  <dcterms:created xsi:type="dcterms:W3CDTF">2021-02-16T10:14:11Z</dcterms:created>
  <dcterms:modified xsi:type="dcterms:W3CDTF">2022-05-05T10:32:05Z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0x010100E33D2CC85F14A243893281E68A6C4BF0</vt:lpwstr>
  </property>
</Properties>
</file>