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66" r:id="rId5"/>
    <p:sldId id="256" r:id="rId6"/>
    <p:sldId id="258" r:id="rId7"/>
    <p:sldId id="257" r:id="rId8"/>
    <p:sldId id="259" r:id="rId9"/>
    <p:sldId id="260" r:id="rId10"/>
    <p:sldId id="262" r:id="rId11"/>
    <p:sldId id="263" r:id="rId12"/>
    <p:sldId id="264" r:id="rId13"/>
    <p:sldId id="265" r:id="rId14"/>
    <p:sldId id="267" r:id="rId15"/>
    <p:sldId id="268" r:id="rId16"/>
    <p:sldId id="271" r:id="rId17"/>
  </p:sldIdLst>
  <p:sldSz cx="6858000" cy="9906000" type="A4"/>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90AE2-8180-6E7D-9EA4-C46749D0396A}" name="FoolProofs" initials="FP" userId="FoolProofs"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5" autoAdjust="0"/>
    <p:restoredTop sz="94660"/>
  </p:normalViewPr>
  <p:slideViewPr>
    <p:cSldViewPr snapToGrid="0">
      <p:cViewPr varScale="1">
        <p:scale>
          <a:sx n="41" d="100"/>
          <a:sy n="41" d="100"/>
        </p:scale>
        <p:origin x="220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9F691B36-A1C0-4DE0-BA5C-970E00F698C6}" type="datetimeFigureOut">
              <a:rPr lang="en-GB" smtClean="0"/>
              <a:t>06/05/2022</a:t>
            </a:fld>
            <a:endParaRPr lang="en-GB"/>
          </a:p>
        </p:txBody>
      </p:sp>
      <p:sp>
        <p:nvSpPr>
          <p:cNvPr id="4" name="Slide Image Placeholder 3"/>
          <p:cNvSpPr>
            <a:spLocks noGrp="1" noRot="1" noChangeAspect="1"/>
          </p:cNvSpPr>
          <p:nvPr>
            <p:ph type="sldImg" idx="2"/>
          </p:nvPr>
        </p:nvSpPr>
        <p:spPr>
          <a:xfrm>
            <a:off x="2236788" y="1241425"/>
            <a:ext cx="2320925"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6C3A51F0-D6B7-4190-8527-E3283BAFCF18}" type="slidenum">
              <a:rPr lang="en-GB" smtClean="0"/>
              <a:t>‹#›</a:t>
            </a:fld>
            <a:endParaRPr lang="en-GB"/>
          </a:p>
        </p:txBody>
      </p:sp>
    </p:spTree>
    <p:extLst>
      <p:ext uri="{BB962C8B-B14F-4D97-AF65-F5344CB8AC3E}">
        <p14:creationId xmlns:p14="http://schemas.microsoft.com/office/powerpoint/2010/main" val="2597144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Image: https://commons.wikimedia.org/wiki/File:William_the_Conqueror_Richmond.jpg</a:t>
            </a:r>
          </a:p>
          <a:p>
            <a:endParaRPr lang="en-GB" dirty="0"/>
          </a:p>
        </p:txBody>
      </p:sp>
      <p:sp>
        <p:nvSpPr>
          <p:cNvPr id="4" name="Slide Number Placeholder 3"/>
          <p:cNvSpPr>
            <a:spLocks noGrp="1"/>
          </p:cNvSpPr>
          <p:nvPr>
            <p:ph type="sldNum" sz="quarter" idx="5"/>
          </p:nvPr>
        </p:nvSpPr>
        <p:spPr/>
        <p:txBody>
          <a:bodyPr/>
          <a:lstStyle/>
          <a:p>
            <a:fld id="{6C3A51F0-D6B7-4190-8527-E3283BAFCF18}" type="slidenum">
              <a:rPr lang="en-GB" smtClean="0"/>
              <a:t>1</a:t>
            </a:fld>
            <a:endParaRPr lang="en-GB"/>
          </a:p>
        </p:txBody>
      </p:sp>
    </p:spTree>
    <p:extLst>
      <p:ext uri="{BB962C8B-B14F-4D97-AF65-F5344CB8AC3E}">
        <p14:creationId xmlns:p14="http://schemas.microsoft.com/office/powerpoint/2010/main" val="337557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Image: https://commons.wikimedia.org/wiki/File:William_the_Conqueror_after_Hastings.png</a:t>
            </a:r>
          </a:p>
          <a:p>
            <a:endParaRPr lang="en-GB" dirty="0"/>
          </a:p>
        </p:txBody>
      </p:sp>
      <p:sp>
        <p:nvSpPr>
          <p:cNvPr id="4" name="Slide Number Placeholder 3"/>
          <p:cNvSpPr>
            <a:spLocks noGrp="1"/>
          </p:cNvSpPr>
          <p:nvPr>
            <p:ph type="sldNum" sz="quarter" idx="5"/>
          </p:nvPr>
        </p:nvSpPr>
        <p:spPr/>
        <p:txBody>
          <a:bodyPr/>
          <a:lstStyle/>
          <a:p>
            <a:fld id="{6C3A51F0-D6B7-4190-8527-E3283BAFCF18}" type="slidenum">
              <a:rPr lang="en-GB" smtClean="0"/>
              <a:t>2</a:t>
            </a:fld>
            <a:endParaRPr lang="en-GB"/>
          </a:p>
        </p:txBody>
      </p:sp>
    </p:spTree>
    <p:extLst>
      <p:ext uri="{BB962C8B-B14F-4D97-AF65-F5344CB8AC3E}">
        <p14:creationId xmlns:p14="http://schemas.microsoft.com/office/powerpoint/2010/main" val="2302755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FE2B17-1390-4C92-AD57-13CED5C44735}" type="datetimeFigureOut">
              <a:rPr lang="en-GB" smtClean="0"/>
              <a:t>06/05/2022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2F54F2-E11E-4F8A-AB3B-137448E02DF0}" type="slidenum">
              <a:rPr lang="en-GB" smtClean="0"/>
              <a:t>‹#›</a:t>
            </a:fld>
            <a:endParaRPr lang="en-GB"/>
          </a:p>
        </p:txBody>
      </p:sp>
    </p:spTree>
    <p:extLst>
      <p:ext uri="{BB962C8B-B14F-4D97-AF65-F5344CB8AC3E}">
        <p14:creationId xmlns:p14="http://schemas.microsoft.com/office/powerpoint/2010/main" val="1623170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FE2B17-1390-4C92-AD57-13CED5C44735}" type="datetimeFigureOut">
              <a:rPr lang="en-GB" smtClean="0"/>
              <a:t>06/05/2022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2F54F2-E11E-4F8A-AB3B-137448E02DF0}" type="slidenum">
              <a:rPr lang="en-GB" smtClean="0"/>
              <a:t>‹#›</a:t>
            </a:fld>
            <a:endParaRPr lang="en-GB"/>
          </a:p>
        </p:txBody>
      </p:sp>
    </p:spTree>
    <p:extLst>
      <p:ext uri="{BB962C8B-B14F-4D97-AF65-F5344CB8AC3E}">
        <p14:creationId xmlns:p14="http://schemas.microsoft.com/office/powerpoint/2010/main" val="1700647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FE2B17-1390-4C92-AD57-13CED5C44735}" type="datetimeFigureOut">
              <a:rPr lang="en-GB" smtClean="0"/>
              <a:t>06/05/2022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2F54F2-E11E-4F8A-AB3B-137448E02DF0}" type="slidenum">
              <a:rPr lang="en-GB" smtClean="0"/>
              <a:t>‹#›</a:t>
            </a:fld>
            <a:endParaRPr lang="en-GB"/>
          </a:p>
        </p:txBody>
      </p:sp>
    </p:spTree>
    <p:extLst>
      <p:ext uri="{BB962C8B-B14F-4D97-AF65-F5344CB8AC3E}">
        <p14:creationId xmlns:p14="http://schemas.microsoft.com/office/powerpoint/2010/main" val="1461924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FE2B17-1390-4C92-AD57-13CED5C44735}" type="datetimeFigureOut">
              <a:rPr lang="en-GB" smtClean="0"/>
              <a:t>06/05/2022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2F54F2-E11E-4F8A-AB3B-137448E02DF0}" type="slidenum">
              <a:rPr lang="en-GB" smtClean="0"/>
              <a:t>‹#›</a:t>
            </a:fld>
            <a:endParaRPr lang="en-GB"/>
          </a:p>
        </p:txBody>
      </p:sp>
    </p:spTree>
    <p:extLst>
      <p:ext uri="{BB962C8B-B14F-4D97-AF65-F5344CB8AC3E}">
        <p14:creationId xmlns:p14="http://schemas.microsoft.com/office/powerpoint/2010/main" val="168279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FE2B17-1390-4C92-AD57-13CED5C44735}" type="datetimeFigureOut">
              <a:rPr lang="en-GB" smtClean="0"/>
              <a:t>06/05/2022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2F54F2-E11E-4F8A-AB3B-137448E02DF0}" type="slidenum">
              <a:rPr lang="en-GB" smtClean="0"/>
              <a:t>‹#›</a:t>
            </a:fld>
            <a:endParaRPr lang="en-GB"/>
          </a:p>
        </p:txBody>
      </p:sp>
    </p:spTree>
    <p:extLst>
      <p:ext uri="{BB962C8B-B14F-4D97-AF65-F5344CB8AC3E}">
        <p14:creationId xmlns:p14="http://schemas.microsoft.com/office/powerpoint/2010/main" val="165827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FE2B17-1390-4C92-AD57-13CED5C44735}" type="datetimeFigureOut">
              <a:rPr lang="en-GB" smtClean="0"/>
              <a:t>06/05/2022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2F54F2-E11E-4F8A-AB3B-137448E02DF0}" type="slidenum">
              <a:rPr lang="en-GB" smtClean="0"/>
              <a:t>‹#›</a:t>
            </a:fld>
            <a:endParaRPr lang="en-GB"/>
          </a:p>
        </p:txBody>
      </p:sp>
    </p:spTree>
    <p:extLst>
      <p:ext uri="{BB962C8B-B14F-4D97-AF65-F5344CB8AC3E}">
        <p14:creationId xmlns:p14="http://schemas.microsoft.com/office/powerpoint/2010/main" val="1433467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FE2B17-1390-4C92-AD57-13CED5C44735}" type="datetimeFigureOut">
              <a:rPr lang="en-GB" smtClean="0"/>
              <a:t>06/05/2022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2F54F2-E11E-4F8A-AB3B-137448E02DF0}" type="slidenum">
              <a:rPr lang="en-GB" smtClean="0"/>
              <a:t>‹#›</a:t>
            </a:fld>
            <a:endParaRPr lang="en-GB"/>
          </a:p>
        </p:txBody>
      </p:sp>
    </p:spTree>
    <p:extLst>
      <p:ext uri="{BB962C8B-B14F-4D97-AF65-F5344CB8AC3E}">
        <p14:creationId xmlns:p14="http://schemas.microsoft.com/office/powerpoint/2010/main" val="2351003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FE2B17-1390-4C92-AD57-13CED5C44735}" type="datetimeFigureOut">
              <a:rPr lang="en-GB" smtClean="0"/>
              <a:t>06/05/2022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2F54F2-E11E-4F8A-AB3B-137448E02DF0}" type="slidenum">
              <a:rPr lang="en-GB" smtClean="0"/>
              <a:t>‹#›</a:t>
            </a:fld>
            <a:endParaRPr lang="en-GB"/>
          </a:p>
        </p:txBody>
      </p:sp>
    </p:spTree>
    <p:extLst>
      <p:ext uri="{BB962C8B-B14F-4D97-AF65-F5344CB8AC3E}">
        <p14:creationId xmlns:p14="http://schemas.microsoft.com/office/powerpoint/2010/main" val="1155031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FE2B17-1390-4C92-AD57-13CED5C44735}" type="datetimeFigureOut">
              <a:rPr lang="en-GB" smtClean="0"/>
              <a:t>06/05/2022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2F54F2-E11E-4F8A-AB3B-137448E02DF0}" type="slidenum">
              <a:rPr lang="en-GB" smtClean="0"/>
              <a:t>‹#›</a:t>
            </a:fld>
            <a:endParaRPr lang="en-GB"/>
          </a:p>
        </p:txBody>
      </p:sp>
    </p:spTree>
    <p:extLst>
      <p:ext uri="{BB962C8B-B14F-4D97-AF65-F5344CB8AC3E}">
        <p14:creationId xmlns:p14="http://schemas.microsoft.com/office/powerpoint/2010/main" val="2496928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AFE2B17-1390-4C92-AD57-13CED5C44735}" type="datetimeFigureOut">
              <a:rPr lang="en-GB" smtClean="0"/>
              <a:t>06/05/2022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2F54F2-E11E-4F8A-AB3B-137448E02DF0}" type="slidenum">
              <a:rPr lang="en-GB" smtClean="0"/>
              <a:t>‹#›</a:t>
            </a:fld>
            <a:endParaRPr lang="en-GB"/>
          </a:p>
        </p:txBody>
      </p:sp>
    </p:spTree>
    <p:extLst>
      <p:ext uri="{BB962C8B-B14F-4D97-AF65-F5344CB8AC3E}">
        <p14:creationId xmlns:p14="http://schemas.microsoft.com/office/powerpoint/2010/main" val="182945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AFE2B17-1390-4C92-AD57-13CED5C44735}" type="datetimeFigureOut">
              <a:rPr lang="en-GB" smtClean="0"/>
              <a:t>06/05/2022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2F54F2-E11E-4F8A-AB3B-137448E02DF0}" type="slidenum">
              <a:rPr lang="en-GB" smtClean="0"/>
              <a:t>‹#›</a:t>
            </a:fld>
            <a:endParaRPr lang="en-GB"/>
          </a:p>
        </p:txBody>
      </p:sp>
    </p:spTree>
    <p:extLst>
      <p:ext uri="{BB962C8B-B14F-4D97-AF65-F5344CB8AC3E}">
        <p14:creationId xmlns:p14="http://schemas.microsoft.com/office/powerpoint/2010/main" val="3296493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AFE2B17-1390-4C92-AD57-13CED5C44735}" type="datetimeFigureOut">
              <a:rPr lang="en-GB" smtClean="0"/>
              <a:t>06/05/2022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B2F54F2-E11E-4F8A-AB3B-137448E02DF0}" type="slidenum">
              <a:rPr lang="en-GB" smtClean="0"/>
              <a:t>‹#›</a:t>
            </a:fld>
            <a:endParaRPr lang="en-GB"/>
          </a:p>
        </p:txBody>
      </p:sp>
    </p:spTree>
    <p:extLst>
      <p:ext uri="{BB962C8B-B14F-4D97-AF65-F5344CB8AC3E}">
        <p14:creationId xmlns:p14="http://schemas.microsoft.com/office/powerpoint/2010/main" val="3587108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0155-13A2-4F64-8C39-009337ADFAA3}"/>
              </a:ext>
            </a:extLst>
          </p:cNvPr>
          <p:cNvSpPr>
            <a:spLocks noGrp="1"/>
          </p:cNvSpPr>
          <p:nvPr>
            <p:ph type="ctrTitle"/>
          </p:nvPr>
        </p:nvSpPr>
        <p:spPr>
          <a:xfrm>
            <a:off x="462730" y="367578"/>
            <a:ext cx="5886451" cy="2700087"/>
          </a:xfrm>
        </p:spPr>
        <p:txBody>
          <a:bodyPr>
            <a:normAutofit/>
          </a:bodyPr>
          <a:lstStyle/>
          <a:p>
            <a:r>
              <a:rPr lang="en-GB" sz="2800" b="1" dirty="0"/>
              <a:t>Enquiry: When did the Normans complete their conquest?</a:t>
            </a:r>
            <a:br>
              <a:rPr lang="en-GB" sz="2800" b="1" dirty="0"/>
            </a:br>
            <a:br>
              <a:rPr lang="en-GB" sz="2800" b="1" dirty="0"/>
            </a:br>
            <a:r>
              <a:rPr lang="en-GB" sz="2800" b="1" dirty="0"/>
              <a:t>SOURCE BOOKLET</a:t>
            </a:r>
            <a:br>
              <a:rPr lang="en-GB" sz="2800" b="1" dirty="0"/>
            </a:br>
            <a:br>
              <a:rPr lang="en-GB" sz="2800" b="1" dirty="0"/>
            </a:br>
            <a:endParaRPr lang="en-GB" sz="2800" b="1" dirty="0"/>
          </a:p>
        </p:txBody>
      </p:sp>
      <p:sp>
        <p:nvSpPr>
          <p:cNvPr id="3" name="Subtitle 2">
            <a:extLst>
              <a:ext uri="{FF2B5EF4-FFF2-40B4-BE49-F238E27FC236}">
                <a16:creationId xmlns:a16="http://schemas.microsoft.com/office/drawing/2014/main" id="{CA93AAC4-7DA2-47A9-90CC-D3CA6EFFC6AF}"/>
              </a:ext>
            </a:extLst>
          </p:cNvPr>
          <p:cNvSpPr>
            <a:spLocks noGrp="1"/>
          </p:cNvSpPr>
          <p:nvPr>
            <p:ph type="subTitle" idx="1"/>
          </p:nvPr>
        </p:nvSpPr>
        <p:spPr>
          <a:xfrm>
            <a:off x="695569" y="7588046"/>
            <a:ext cx="5744308" cy="1892016"/>
          </a:xfrm>
          <a:ln w="19050">
            <a:solidFill>
              <a:schemeClr val="tx1"/>
            </a:solidFill>
          </a:ln>
        </p:spPr>
        <p:txBody>
          <a:bodyPr>
            <a:normAutofit fontScale="92500"/>
          </a:bodyPr>
          <a:lstStyle/>
          <a:p>
            <a:r>
              <a:rPr lang="en-GB" sz="1700" dirty="0"/>
              <a:t>This booklet contains the sources that you will need to use in this enquiry. Key information about the provenance of the source is given, in addition to extracts that will help you to answer the overarching enquiry question.</a:t>
            </a:r>
          </a:p>
          <a:p>
            <a:endParaRPr lang="en-GB" sz="1700" dirty="0"/>
          </a:p>
          <a:p>
            <a:r>
              <a:rPr lang="en-GB" sz="1700" dirty="0"/>
              <a:t>Please bring this booklet to every lesson for this enquiry!</a:t>
            </a:r>
          </a:p>
          <a:p>
            <a:r>
              <a:rPr lang="en-GB" sz="1100" dirty="0"/>
              <a:t>Image credit: Alan the Red, Lord Richmond, swears loyalty to William the Conqueror, Wikimedia Commons</a:t>
            </a:r>
          </a:p>
        </p:txBody>
      </p:sp>
      <p:sp>
        <p:nvSpPr>
          <p:cNvPr id="6" name="Rectangle 5">
            <a:extLst>
              <a:ext uri="{FF2B5EF4-FFF2-40B4-BE49-F238E27FC236}">
                <a16:creationId xmlns:a16="http://schemas.microsoft.com/office/drawing/2014/main" id="{A3A96F72-D5F2-436A-ADD5-C8FB48AA21AB}"/>
              </a:ext>
            </a:extLst>
          </p:cNvPr>
          <p:cNvSpPr/>
          <p:nvPr/>
        </p:nvSpPr>
        <p:spPr>
          <a:xfrm>
            <a:off x="324465" y="258097"/>
            <a:ext cx="6363929" cy="92803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8" name="Picture 4">
            <a:extLst>
              <a:ext uri="{FF2B5EF4-FFF2-40B4-BE49-F238E27FC236}">
                <a16:creationId xmlns:a16="http://schemas.microsoft.com/office/drawing/2014/main" id="{929BC320-D5FA-492B-B2DE-60A3297D7F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7200" y="2420815"/>
            <a:ext cx="3574105" cy="4873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2471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46D1-5F90-4333-915B-A4762F793438}"/>
              </a:ext>
            </a:extLst>
          </p:cNvPr>
          <p:cNvSpPr>
            <a:spLocks noGrp="1"/>
          </p:cNvSpPr>
          <p:nvPr>
            <p:ph type="title"/>
          </p:nvPr>
        </p:nvSpPr>
        <p:spPr>
          <a:xfrm>
            <a:off x="471487" y="136573"/>
            <a:ext cx="5915025" cy="1914702"/>
          </a:xfrm>
        </p:spPr>
        <p:txBody>
          <a:bodyPr>
            <a:normAutofit/>
          </a:bodyPr>
          <a:lstStyle/>
          <a:p>
            <a:pPr algn="ctr"/>
            <a:r>
              <a:rPr lang="en-GB" sz="2000" i="1" dirty="0">
                <a:solidFill>
                  <a:prstClr val="black"/>
                </a:solidFill>
              </a:rPr>
              <a:t>When did the Normans complete their conquest?</a:t>
            </a:r>
            <a:br>
              <a:rPr lang="en-GB" sz="2000" i="1" dirty="0">
                <a:solidFill>
                  <a:prstClr val="black"/>
                </a:solidFill>
              </a:rPr>
            </a:br>
            <a:br>
              <a:rPr lang="en-GB" sz="2000" i="1" dirty="0">
                <a:solidFill>
                  <a:prstClr val="black"/>
                </a:solidFill>
              </a:rPr>
            </a:br>
            <a:r>
              <a:rPr lang="en-GB" sz="2000" b="1" i="1" dirty="0">
                <a:solidFill>
                  <a:prstClr val="black"/>
                </a:solidFill>
              </a:rPr>
              <a:t>ELY, 1071</a:t>
            </a:r>
            <a:br>
              <a:rPr lang="en-GB" sz="3600" b="1" i="1" dirty="0">
                <a:solidFill>
                  <a:prstClr val="black"/>
                </a:solidFill>
                <a:latin typeface="Constantia" panose="02030602050306030303" pitchFamily="18" charset="0"/>
              </a:rPr>
            </a:br>
            <a:br>
              <a:rPr lang="en-GB" b="1" dirty="0">
                <a:solidFill>
                  <a:prstClr val="black"/>
                </a:solidFill>
              </a:rPr>
            </a:br>
            <a:r>
              <a:rPr lang="en-GB" sz="1400" b="1" dirty="0">
                <a:solidFill>
                  <a:prstClr val="black"/>
                </a:solidFill>
              </a:rPr>
              <a:t>SOURCE: </a:t>
            </a:r>
            <a:r>
              <a:rPr lang="en-GB" sz="1400" b="1" dirty="0"/>
              <a:t>The </a:t>
            </a:r>
            <a:r>
              <a:rPr lang="en-GB" sz="1400" b="1" i="1" dirty="0"/>
              <a:t>Anglo-Saxon Chronicle</a:t>
            </a:r>
            <a:r>
              <a:rPr lang="en-GB" sz="1400" b="1" dirty="0"/>
              <a:t>, Worcester manuscript</a:t>
            </a:r>
            <a:endParaRPr lang="en-GB" sz="1600" dirty="0"/>
          </a:p>
        </p:txBody>
      </p:sp>
      <p:sp>
        <p:nvSpPr>
          <p:cNvPr id="3" name="Content Placeholder 2">
            <a:extLst>
              <a:ext uri="{FF2B5EF4-FFF2-40B4-BE49-F238E27FC236}">
                <a16:creationId xmlns:a16="http://schemas.microsoft.com/office/drawing/2014/main" id="{63324D60-5382-4E90-A53A-A1F8274BA5E9}"/>
              </a:ext>
            </a:extLst>
          </p:cNvPr>
          <p:cNvSpPr>
            <a:spLocks noGrp="1"/>
          </p:cNvSpPr>
          <p:nvPr>
            <p:ph idx="1"/>
          </p:nvPr>
        </p:nvSpPr>
        <p:spPr>
          <a:xfrm>
            <a:off x="250724" y="2293373"/>
            <a:ext cx="2957050" cy="5656007"/>
          </a:xfrm>
        </p:spPr>
        <p:txBody>
          <a:bodyPr>
            <a:normAutofit/>
          </a:bodyPr>
          <a:lstStyle/>
          <a:p>
            <a:pPr marL="0" indent="0" algn="ctr">
              <a:lnSpc>
                <a:spcPct val="150000"/>
              </a:lnSpc>
              <a:buNone/>
            </a:pPr>
            <a:r>
              <a:rPr lang="en-GB" sz="1100" b="1" u="sng" dirty="0">
                <a:uFill>
                  <a:solidFill>
                    <a:srgbClr val="FF0000"/>
                  </a:solidFill>
                </a:uFill>
              </a:rPr>
              <a:t>1071: </a:t>
            </a:r>
            <a:r>
              <a:rPr lang="en-GB" sz="1100" u="sng" dirty="0">
                <a:uFill>
                  <a:solidFill>
                    <a:srgbClr val="FF0000"/>
                  </a:solidFill>
                </a:uFill>
              </a:rPr>
              <a:t>Here Earl Edwin and Earl </a:t>
            </a:r>
            <a:r>
              <a:rPr lang="en-GB" sz="1100" u="sng" dirty="0" err="1">
                <a:uFill>
                  <a:solidFill>
                    <a:srgbClr val="FF0000"/>
                  </a:solidFill>
                </a:uFill>
              </a:rPr>
              <a:t>Morcar</a:t>
            </a:r>
            <a:r>
              <a:rPr lang="en-GB" sz="1100" u="sng" dirty="0">
                <a:uFill>
                  <a:solidFill>
                    <a:srgbClr val="FF0000"/>
                  </a:solidFill>
                </a:uFill>
              </a:rPr>
              <a:t> ran off and travelled variously in woods and in open country, until Edwin was killed by his own men, and </a:t>
            </a:r>
            <a:r>
              <a:rPr lang="en-GB" sz="1100" u="sng" dirty="0" err="1">
                <a:uFill>
                  <a:solidFill>
                    <a:srgbClr val="FF0000"/>
                  </a:solidFill>
                </a:uFill>
              </a:rPr>
              <a:t>Morcar</a:t>
            </a:r>
            <a:r>
              <a:rPr lang="en-GB" sz="1100" u="sng" dirty="0">
                <a:uFill>
                  <a:solidFill>
                    <a:srgbClr val="FF0000"/>
                  </a:solidFill>
                </a:uFill>
              </a:rPr>
              <a:t> turned by ship to Ely, and there came Bishop </a:t>
            </a:r>
            <a:r>
              <a:rPr lang="en-GB" sz="1100" u="sng" dirty="0" err="1">
                <a:uFill>
                  <a:solidFill>
                    <a:srgbClr val="FF0000"/>
                  </a:solidFill>
                </a:uFill>
              </a:rPr>
              <a:t>Aethelwine</a:t>
            </a:r>
            <a:r>
              <a:rPr lang="en-GB" sz="1100" u="sng" dirty="0">
                <a:uFill>
                  <a:solidFill>
                    <a:srgbClr val="FF0000"/>
                  </a:solidFill>
                </a:uFill>
              </a:rPr>
              <a:t> and Siward Bearn and many hundreds of men with them.</a:t>
            </a:r>
            <a:r>
              <a:rPr lang="en-GB" sz="1100" dirty="0"/>
              <a:t> </a:t>
            </a:r>
            <a:r>
              <a:rPr lang="en-GB" sz="1100" u="sng" dirty="0">
                <a:uFill>
                  <a:solidFill>
                    <a:srgbClr val="0070C0"/>
                  </a:solidFill>
                </a:uFill>
              </a:rPr>
              <a:t>But then when the king William learnt about this, he ordered out a ship-army and land-army, and surrounded that land, and made a bridge – and [the] ship-army [was] to the seaward. And then they all came into the king’s hand: that was Bishop </a:t>
            </a:r>
            <a:r>
              <a:rPr lang="en-GB" sz="1100" u="sng" dirty="0" err="1">
                <a:uFill>
                  <a:solidFill>
                    <a:srgbClr val="0070C0"/>
                  </a:solidFill>
                </a:uFill>
              </a:rPr>
              <a:t>Aethelwine</a:t>
            </a:r>
            <a:r>
              <a:rPr lang="en-GB" sz="1100" u="sng" dirty="0">
                <a:uFill>
                  <a:solidFill>
                    <a:srgbClr val="0070C0"/>
                  </a:solidFill>
                </a:uFill>
              </a:rPr>
              <a:t> and Earl </a:t>
            </a:r>
            <a:r>
              <a:rPr lang="en-GB" sz="1100" u="sng" dirty="0" err="1">
                <a:uFill>
                  <a:solidFill>
                    <a:srgbClr val="0070C0"/>
                  </a:solidFill>
                </a:uFill>
              </a:rPr>
              <a:t>Morcar</a:t>
            </a:r>
            <a:r>
              <a:rPr lang="en-GB" sz="1100" u="sng" dirty="0">
                <a:uFill>
                  <a:solidFill>
                    <a:srgbClr val="0070C0"/>
                  </a:solidFill>
                </a:uFill>
              </a:rPr>
              <a:t> and all those who were with them, except Hereward alone, and all who could flee away with him; and he courageously led them out</a:t>
            </a:r>
            <a:r>
              <a:rPr lang="en-GB" sz="1100" dirty="0"/>
              <a:t>. </a:t>
            </a:r>
            <a:r>
              <a:rPr lang="en-GB" sz="1100" u="sng" dirty="0">
                <a:uFill>
                  <a:solidFill>
                    <a:srgbClr val="FFFF00"/>
                  </a:solidFill>
                </a:uFill>
              </a:rPr>
              <a:t>And the king took their ships and weapons and many monies and seized all the men and did with them what he wanted; and he sent Bishop </a:t>
            </a:r>
            <a:r>
              <a:rPr lang="en-GB" sz="1100" u="sng" dirty="0" err="1">
                <a:uFill>
                  <a:solidFill>
                    <a:srgbClr val="FFFF00"/>
                  </a:solidFill>
                </a:uFill>
              </a:rPr>
              <a:t>Aethelwine</a:t>
            </a:r>
            <a:r>
              <a:rPr lang="en-GB" sz="1100" u="sng" dirty="0">
                <a:uFill>
                  <a:solidFill>
                    <a:srgbClr val="FFFF00"/>
                  </a:solidFill>
                </a:uFill>
              </a:rPr>
              <a:t> to Abingdon and he passed away there.</a:t>
            </a:r>
          </a:p>
          <a:p>
            <a:pPr marL="0" indent="0">
              <a:buNone/>
            </a:pPr>
            <a:endParaRPr lang="en-GB" sz="1100" b="1" dirty="0"/>
          </a:p>
        </p:txBody>
      </p:sp>
      <p:sp>
        <p:nvSpPr>
          <p:cNvPr id="5" name="TextBox 4">
            <a:extLst>
              <a:ext uri="{FF2B5EF4-FFF2-40B4-BE49-F238E27FC236}">
                <a16:creationId xmlns:a16="http://schemas.microsoft.com/office/drawing/2014/main" id="{1E9B7687-BB5A-4209-A7C2-8B8DD68D8851}"/>
              </a:ext>
            </a:extLst>
          </p:cNvPr>
          <p:cNvSpPr txBox="1"/>
          <p:nvPr/>
        </p:nvSpPr>
        <p:spPr>
          <a:xfrm>
            <a:off x="3333136" y="2390487"/>
            <a:ext cx="2957050" cy="4662815"/>
          </a:xfrm>
          <a:prstGeom prst="rect">
            <a:avLst/>
          </a:prstGeom>
          <a:noFill/>
          <a:ln>
            <a:solidFill>
              <a:schemeClr val="tx1"/>
            </a:solidFill>
          </a:ln>
        </p:spPr>
        <p:txBody>
          <a:bodyPr wrap="square" rtlCol="0">
            <a:spAutoFit/>
          </a:bodyPr>
          <a:lstStyle/>
          <a:p>
            <a:pPr algn="ctr"/>
            <a:r>
              <a:rPr lang="en-GB" sz="1100" b="1" dirty="0"/>
              <a:t>Explanation:</a:t>
            </a:r>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r>
              <a:rPr lang="en-GB" sz="1100" b="1" dirty="0"/>
              <a:t> </a:t>
            </a:r>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p:txBody>
      </p:sp>
    </p:spTree>
    <p:extLst>
      <p:ext uri="{BB962C8B-B14F-4D97-AF65-F5344CB8AC3E}">
        <p14:creationId xmlns:p14="http://schemas.microsoft.com/office/powerpoint/2010/main" val="520354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46D1-5F90-4333-915B-A4762F793438}"/>
              </a:ext>
            </a:extLst>
          </p:cNvPr>
          <p:cNvSpPr>
            <a:spLocks noGrp="1"/>
          </p:cNvSpPr>
          <p:nvPr>
            <p:ph type="title"/>
          </p:nvPr>
        </p:nvSpPr>
        <p:spPr>
          <a:xfrm>
            <a:off x="471487" y="136573"/>
            <a:ext cx="5915025" cy="1914702"/>
          </a:xfrm>
        </p:spPr>
        <p:txBody>
          <a:bodyPr>
            <a:normAutofit/>
          </a:bodyPr>
          <a:lstStyle/>
          <a:p>
            <a:pPr algn="ctr"/>
            <a:r>
              <a:rPr lang="en-GB" sz="2000" i="1" dirty="0">
                <a:solidFill>
                  <a:prstClr val="black"/>
                </a:solidFill>
              </a:rPr>
              <a:t>When did the Normans complete their conquest?</a:t>
            </a:r>
            <a:br>
              <a:rPr lang="en-GB" sz="2000" i="1" dirty="0">
                <a:solidFill>
                  <a:prstClr val="black"/>
                </a:solidFill>
              </a:rPr>
            </a:br>
            <a:br>
              <a:rPr lang="en-GB" sz="2000" i="1" dirty="0">
                <a:solidFill>
                  <a:prstClr val="black"/>
                </a:solidFill>
              </a:rPr>
            </a:br>
            <a:r>
              <a:rPr lang="en-GB" sz="2000" b="1" i="1" dirty="0">
                <a:solidFill>
                  <a:prstClr val="black"/>
                </a:solidFill>
              </a:rPr>
              <a:t>WALES</a:t>
            </a:r>
            <a:br>
              <a:rPr lang="en-GB" sz="3600" b="1" i="1" dirty="0">
                <a:solidFill>
                  <a:prstClr val="black"/>
                </a:solidFill>
                <a:latin typeface="Constantia" panose="02030602050306030303" pitchFamily="18" charset="0"/>
              </a:rPr>
            </a:br>
            <a:br>
              <a:rPr lang="en-GB" b="1" dirty="0">
                <a:solidFill>
                  <a:prstClr val="black"/>
                </a:solidFill>
              </a:rPr>
            </a:br>
            <a:r>
              <a:rPr lang="en-GB" sz="1400" b="1" dirty="0">
                <a:solidFill>
                  <a:prstClr val="black"/>
                </a:solidFill>
              </a:rPr>
              <a:t>SOURCE: </a:t>
            </a:r>
            <a:r>
              <a:rPr lang="en-GB" sz="1400" b="1" i="1" dirty="0"/>
              <a:t>Brut y </a:t>
            </a:r>
            <a:r>
              <a:rPr lang="en-GB" sz="1400" b="1" i="1" dirty="0" err="1"/>
              <a:t>Twysogion</a:t>
            </a:r>
            <a:endParaRPr lang="en-GB" sz="1600" i="1" dirty="0"/>
          </a:p>
        </p:txBody>
      </p:sp>
      <p:sp>
        <p:nvSpPr>
          <p:cNvPr id="3" name="Content Placeholder 2">
            <a:extLst>
              <a:ext uri="{FF2B5EF4-FFF2-40B4-BE49-F238E27FC236}">
                <a16:creationId xmlns:a16="http://schemas.microsoft.com/office/drawing/2014/main" id="{63324D60-5382-4E90-A53A-A1F8274BA5E9}"/>
              </a:ext>
            </a:extLst>
          </p:cNvPr>
          <p:cNvSpPr>
            <a:spLocks noGrp="1"/>
          </p:cNvSpPr>
          <p:nvPr>
            <p:ph idx="1"/>
          </p:nvPr>
        </p:nvSpPr>
        <p:spPr>
          <a:xfrm>
            <a:off x="250724" y="2293373"/>
            <a:ext cx="2957050" cy="6484867"/>
          </a:xfrm>
        </p:spPr>
        <p:txBody>
          <a:bodyPr>
            <a:normAutofit fontScale="62500" lnSpcReduction="20000"/>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1600" b="0" i="1" u="none" strike="noStrike" kern="1200" cap="none" spc="0" normalizeH="0" baseline="0" noProof="0" dirty="0">
                <a:ln>
                  <a:noFill/>
                </a:ln>
                <a:solidFill>
                  <a:prstClr val="black"/>
                </a:solidFill>
                <a:effectLst/>
                <a:uLnTx/>
                <a:uFillTx/>
                <a:latin typeface="+mj-lt"/>
                <a:ea typeface="+mn-ea"/>
                <a:cs typeface="+mn-cs"/>
              </a:rPr>
              <a:t>The death of </a:t>
            </a:r>
            <a:r>
              <a:rPr kumimoji="0" lang="en-GB" sz="1600" b="0" i="1" u="none" strike="noStrike" kern="1200" cap="none" spc="0" normalizeH="0" baseline="0" noProof="0" dirty="0" err="1">
                <a:ln>
                  <a:noFill/>
                </a:ln>
                <a:solidFill>
                  <a:prstClr val="black"/>
                </a:solidFill>
                <a:effectLst/>
                <a:uLnTx/>
                <a:uFillTx/>
                <a:latin typeface="+mj-lt"/>
                <a:ea typeface="+mn-ea"/>
                <a:cs typeface="+mn-cs"/>
              </a:rPr>
              <a:t>Gruffudd</a:t>
            </a:r>
            <a:r>
              <a:rPr kumimoji="0" lang="en-GB" sz="1600" b="0" i="1" u="none" strike="noStrike" kern="1200" cap="none" spc="0" normalizeH="0" baseline="0" noProof="0" dirty="0">
                <a:ln>
                  <a:noFill/>
                </a:ln>
                <a:solidFill>
                  <a:prstClr val="black"/>
                </a:solidFill>
                <a:effectLst/>
                <a:uLnTx/>
                <a:uFillTx/>
                <a:latin typeface="+mj-lt"/>
                <a:ea typeface="+mn-ea"/>
                <a:cs typeface="+mn-cs"/>
              </a:rPr>
              <a:t> ap </a:t>
            </a:r>
            <a:r>
              <a:rPr kumimoji="0" lang="en-GB" sz="1600" b="0" i="1" u="none" strike="noStrike" kern="1200" cap="none" spc="0" normalizeH="0" baseline="0" noProof="0" dirty="0" err="1">
                <a:ln>
                  <a:noFill/>
                </a:ln>
                <a:solidFill>
                  <a:prstClr val="black"/>
                </a:solidFill>
                <a:effectLst/>
                <a:uLnTx/>
                <a:uFillTx/>
                <a:latin typeface="+mj-lt"/>
                <a:ea typeface="+mn-ea"/>
                <a:cs typeface="+mn-cs"/>
              </a:rPr>
              <a:t>Llywelyn</a:t>
            </a:r>
            <a:r>
              <a:rPr kumimoji="0" lang="en-GB" sz="1600" b="0" i="1" u="none" strike="noStrike" kern="1200" cap="none" spc="0" normalizeH="0" baseline="0" noProof="0" dirty="0">
                <a:ln>
                  <a:noFill/>
                </a:ln>
                <a:solidFill>
                  <a:prstClr val="black"/>
                </a:solidFill>
                <a:effectLst/>
                <a:uLnTx/>
                <a:uFillTx/>
                <a:latin typeface="+mj-lt"/>
                <a:ea typeface="+mn-ea"/>
                <a:cs typeface="+mn-cs"/>
              </a:rPr>
              <a:t>, King of Wales, after a campaign against him by Harold Godwinson: </a:t>
            </a:r>
            <a:endParaRPr kumimoji="0" lang="en-GB" sz="1600" b="0" i="0" u="none" strike="noStrike" kern="1200" cap="none" spc="0" normalizeH="0" baseline="0" noProof="0" dirty="0">
              <a:ln>
                <a:noFill/>
              </a:ln>
              <a:solidFill>
                <a:prstClr val="black"/>
              </a:solidFill>
              <a:effectLst/>
              <a:uLnTx/>
              <a:uFillTx/>
              <a:latin typeface="+mj-lt"/>
              <a:ea typeface="+mn-ea"/>
              <a:cs typeface="+mn-cs"/>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1600" b="1" i="0" u="sng" strike="noStrike" kern="1200" cap="none" spc="0" normalizeH="0" baseline="0" noProof="0" dirty="0">
                <a:ln>
                  <a:noFill/>
                </a:ln>
                <a:solidFill>
                  <a:prstClr val="black"/>
                </a:solidFill>
                <a:effectLst/>
                <a:uLnTx/>
                <a:uFill>
                  <a:solidFill>
                    <a:srgbClr val="FF0000"/>
                  </a:solidFill>
                </a:uFill>
                <a:latin typeface="+mj-lt"/>
                <a:ea typeface="+mn-ea"/>
                <a:cs typeface="+mn-cs"/>
              </a:rPr>
              <a:t>1063</a:t>
            </a:r>
            <a:r>
              <a:rPr kumimoji="0" lang="en-GB" sz="1600" b="0" i="0" u="sng" strike="noStrike" kern="1200" cap="none" spc="0" normalizeH="0" baseline="0" noProof="0" dirty="0">
                <a:ln>
                  <a:noFill/>
                </a:ln>
                <a:solidFill>
                  <a:prstClr val="black"/>
                </a:solidFill>
                <a:effectLst/>
                <a:uLnTx/>
                <a:uFill>
                  <a:solidFill>
                    <a:srgbClr val="FF0000"/>
                  </a:solidFill>
                </a:uFill>
                <a:latin typeface="+mj-lt"/>
                <a:ea typeface="+mn-ea"/>
                <a:cs typeface="+mn-cs"/>
              </a:rPr>
              <a:t> One thousand and sixty-one [sic] was the year of Christ when </a:t>
            </a:r>
            <a:r>
              <a:rPr kumimoji="0" lang="en-GB" sz="1600" b="0" i="0" u="sng" strike="noStrike" kern="1200" cap="none" spc="0" normalizeH="0" baseline="0" noProof="0" dirty="0" err="1">
                <a:ln>
                  <a:noFill/>
                </a:ln>
                <a:solidFill>
                  <a:prstClr val="black"/>
                </a:solidFill>
                <a:effectLst/>
                <a:uLnTx/>
                <a:uFill>
                  <a:solidFill>
                    <a:srgbClr val="FF0000"/>
                  </a:solidFill>
                </a:uFill>
                <a:latin typeface="+mj-lt"/>
                <a:ea typeface="+mn-ea"/>
                <a:cs typeface="+mn-cs"/>
              </a:rPr>
              <a:t>Gruffudd</a:t>
            </a:r>
            <a:r>
              <a:rPr kumimoji="0" lang="en-GB" sz="1600" b="0" i="0" u="sng" strike="noStrike" kern="1200" cap="none" spc="0" normalizeH="0" baseline="0" noProof="0" dirty="0">
                <a:ln>
                  <a:noFill/>
                </a:ln>
                <a:solidFill>
                  <a:prstClr val="black"/>
                </a:solidFill>
                <a:effectLst/>
                <a:uLnTx/>
                <a:uFill>
                  <a:solidFill>
                    <a:srgbClr val="FF0000"/>
                  </a:solidFill>
                </a:uFill>
                <a:latin typeface="+mj-lt"/>
                <a:ea typeface="+mn-ea"/>
                <a:cs typeface="+mn-cs"/>
              </a:rPr>
              <a:t> ap </a:t>
            </a:r>
            <a:r>
              <a:rPr kumimoji="0" lang="en-GB" sz="1600" b="0" i="0" u="sng" strike="noStrike" kern="1200" cap="none" spc="0" normalizeH="0" baseline="0" noProof="0" dirty="0" err="1">
                <a:ln>
                  <a:noFill/>
                </a:ln>
                <a:solidFill>
                  <a:prstClr val="black"/>
                </a:solidFill>
                <a:effectLst/>
                <a:uLnTx/>
                <a:uFill>
                  <a:solidFill>
                    <a:srgbClr val="FF0000"/>
                  </a:solidFill>
                </a:uFill>
                <a:latin typeface="+mj-lt"/>
                <a:ea typeface="+mn-ea"/>
                <a:cs typeface="+mn-cs"/>
              </a:rPr>
              <a:t>Llywelyn</a:t>
            </a:r>
            <a:r>
              <a:rPr kumimoji="0" lang="en-GB" sz="1600" b="0" i="0" u="sng" strike="noStrike" kern="1200" cap="none" spc="0" normalizeH="0" baseline="0" noProof="0" dirty="0">
                <a:ln>
                  <a:noFill/>
                </a:ln>
                <a:solidFill>
                  <a:prstClr val="black"/>
                </a:solidFill>
                <a:effectLst/>
                <a:uLnTx/>
                <a:uFill>
                  <a:solidFill>
                    <a:srgbClr val="FF0000"/>
                  </a:solidFill>
                </a:uFill>
                <a:latin typeface="+mj-lt"/>
                <a:ea typeface="+mn-ea"/>
                <a:cs typeface="+mn-cs"/>
              </a:rPr>
              <a:t> was slain, after innumerable victories and taking of spoils and treasures of gold and silver and precious purple raiment, through the treachery of his own men, after his fame and glory had increased and after he had </a:t>
            </a:r>
            <a:r>
              <a:rPr kumimoji="0" lang="en-GB" sz="1600" b="0" i="0" u="sng" strike="noStrike" kern="1200" cap="none" spc="0" normalizeH="0" baseline="0" noProof="0" dirty="0" err="1">
                <a:ln>
                  <a:noFill/>
                </a:ln>
                <a:solidFill>
                  <a:prstClr val="black"/>
                </a:solidFill>
                <a:effectLst/>
                <a:uLnTx/>
                <a:uFill>
                  <a:solidFill>
                    <a:srgbClr val="FF0000"/>
                  </a:solidFill>
                </a:uFill>
                <a:latin typeface="+mj-lt"/>
                <a:ea typeface="+mn-ea"/>
                <a:cs typeface="+mn-cs"/>
              </a:rPr>
              <a:t>aforetimes</a:t>
            </a:r>
            <a:r>
              <a:rPr kumimoji="0" lang="en-GB" sz="1600" b="0" i="0" u="sng" strike="noStrike" kern="1200" cap="none" spc="0" normalizeH="0" baseline="0" noProof="0" dirty="0">
                <a:ln>
                  <a:noFill/>
                </a:ln>
                <a:solidFill>
                  <a:prstClr val="black"/>
                </a:solidFill>
                <a:effectLst/>
                <a:uLnTx/>
                <a:uFill>
                  <a:solidFill>
                    <a:srgbClr val="FF0000"/>
                  </a:solidFill>
                </a:uFill>
                <a:latin typeface="+mj-lt"/>
                <a:ea typeface="+mn-ea"/>
                <a:cs typeface="+mn-cs"/>
              </a:rPr>
              <a:t> been unconquered, but was now left in the waste valleys, and after he had been head and shield and defender to the Britons. And then died Joseph, bishop of </a:t>
            </a:r>
            <a:r>
              <a:rPr kumimoji="0" lang="en-GB" sz="1600" b="0" i="0" u="sng" strike="noStrike" kern="1200" cap="none" spc="0" normalizeH="0" baseline="0" noProof="0" dirty="0" err="1">
                <a:ln>
                  <a:noFill/>
                </a:ln>
                <a:solidFill>
                  <a:prstClr val="black"/>
                </a:solidFill>
                <a:effectLst/>
                <a:uLnTx/>
                <a:uFill>
                  <a:solidFill>
                    <a:srgbClr val="FF0000"/>
                  </a:solidFill>
                </a:uFill>
                <a:latin typeface="+mj-lt"/>
                <a:ea typeface="+mn-ea"/>
                <a:cs typeface="+mn-cs"/>
              </a:rPr>
              <a:t>Menevia</a:t>
            </a:r>
            <a:r>
              <a:rPr kumimoji="0" lang="en-GB" sz="1600" b="0" i="0" u="sng" strike="noStrike" kern="1200" cap="none" spc="0" normalizeH="0" baseline="0" noProof="0" dirty="0">
                <a:ln>
                  <a:noFill/>
                </a:ln>
                <a:solidFill>
                  <a:prstClr val="black"/>
                </a:solidFill>
                <a:effectLst/>
                <a:uLnTx/>
                <a:uFill>
                  <a:solidFill>
                    <a:srgbClr val="FF0000"/>
                  </a:solidFill>
                </a:uFill>
                <a:latin typeface="+mj-lt"/>
                <a:ea typeface="+mn-ea"/>
                <a:cs typeface="+mn-cs"/>
              </a:rPr>
              <a:t>. </a:t>
            </a:r>
            <a:r>
              <a:rPr kumimoji="0" lang="en-GB" sz="1600" b="0" i="0" u="none" strike="noStrike" kern="1200" cap="none" spc="0" normalizeH="0" baseline="0" noProof="0" dirty="0">
                <a:ln>
                  <a:noFill/>
                </a:ln>
                <a:solidFill>
                  <a:prstClr val="black"/>
                </a:solidFill>
                <a:effectLst/>
                <a:uLnTx/>
                <a:uFillTx/>
                <a:latin typeface="+mj-lt"/>
                <a:ea typeface="+mn-ea"/>
                <a:cs typeface="+mn-cs"/>
              </a:rPr>
              <a:t> </a:t>
            </a:r>
          </a:p>
          <a:p>
            <a:pPr marL="0" marR="0" lvl="0" indent="0" algn="ctr" defTabSz="914400" rtl="0" eaLnBrk="1" fontAlgn="auto" latinLnBrk="0" hangingPunct="1">
              <a:lnSpc>
                <a:spcPct val="15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mj-lt"/>
              <a:ea typeface="+mn-ea"/>
              <a:cs typeface="+mn-cs"/>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1600" b="0" i="1" u="none" strike="noStrike" kern="1200" cap="none" spc="0" normalizeH="0" baseline="0" noProof="0" dirty="0">
                <a:ln>
                  <a:noFill/>
                </a:ln>
                <a:solidFill>
                  <a:prstClr val="black"/>
                </a:solidFill>
                <a:effectLst/>
                <a:uLnTx/>
                <a:uFillTx/>
                <a:latin typeface="+mj-lt"/>
                <a:ea typeface="+mn-ea"/>
                <a:cs typeface="+mn-cs"/>
              </a:rPr>
              <a:t>The Norman Conquest of England:</a:t>
            </a:r>
            <a:r>
              <a:rPr kumimoji="0" lang="en-GB" sz="1600" b="0" i="0" u="none" strike="noStrike" kern="1200" cap="none" spc="0" normalizeH="0" baseline="0" noProof="0" dirty="0">
                <a:ln>
                  <a:noFill/>
                </a:ln>
                <a:solidFill>
                  <a:prstClr val="black"/>
                </a:solidFill>
                <a:effectLst/>
                <a:uLnTx/>
                <a:uFillTx/>
                <a:latin typeface="+mj-lt"/>
                <a:ea typeface="+mn-ea"/>
                <a:cs typeface="+mn-cs"/>
              </a:rPr>
              <a:t> </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GB" sz="1600" b="1" i="0" u="sng" strike="noStrike" kern="1200" cap="none" spc="0" normalizeH="0" baseline="0" noProof="0" dirty="0">
                <a:ln>
                  <a:noFill/>
                </a:ln>
                <a:solidFill>
                  <a:prstClr val="black"/>
                </a:solidFill>
                <a:effectLst/>
                <a:uLnTx/>
                <a:uFill>
                  <a:solidFill>
                    <a:srgbClr val="0070C0"/>
                  </a:solidFill>
                </a:uFill>
                <a:latin typeface="+mj-lt"/>
                <a:ea typeface="+mn-ea"/>
                <a:cs typeface="+mn-cs"/>
              </a:rPr>
              <a:t>1066</a:t>
            </a:r>
            <a:r>
              <a:rPr kumimoji="0" lang="en-GB" sz="1600" b="0" i="0" u="sng" strike="noStrike" kern="1200" cap="none" spc="0" normalizeH="0" baseline="0" noProof="0" dirty="0">
                <a:ln>
                  <a:noFill/>
                </a:ln>
                <a:solidFill>
                  <a:prstClr val="black"/>
                </a:solidFill>
                <a:effectLst/>
                <a:uLnTx/>
                <a:uFill>
                  <a:solidFill>
                    <a:srgbClr val="0070C0"/>
                  </a:solidFill>
                </a:uFill>
                <a:latin typeface="+mj-lt"/>
                <a:ea typeface="+mn-ea"/>
                <a:cs typeface="+mn-cs"/>
              </a:rPr>
              <a:t> A year after that, Harold, king of Denmark, thought to subdue the Saxons. And against him in a sudden battle there rose up the other Harold, king of the Saxons, son of earl Godwin: and he had first been an earl, but thereupon, after the death of Edward, king of the Saxons, he raised himself through oppression to the very height of kingship. And through innate [native] treachery he invited the other unarmed from the ships to the land, and there he slew him</a:t>
            </a:r>
            <a:r>
              <a:rPr kumimoji="0" lang="en-GB" sz="1600" b="0" i="0" u="sng" strike="noStrike" kern="1200" cap="none" spc="0" normalizeH="0" baseline="0" noProof="0" dirty="0">
                <a:ln>
                  <a:noFill/>
                </a:ln>
                <a:solidFill>
                  <a:prstClr val="black"/>
                </a:solidFill>
                <a:effectLst/>
                <a:uLnTx/>
                <a:uFill>
                  <a:solidFill>
                    <a:srgbClr val="FFFF00"/>
                  </a:solidFill>
                </a:uFill>
                <a:latin typeface="+mj-lt"/>
                <a:ea typeface="+mn-ea"/>
                <a:cs typeface="+mn-cs"/>
              </a:rPr>
              <a:t>. And as he was enjoying the glory of victory, a certain man called William the Bastard, leader of the Normans, and with him a mighty host, came against him; and after a mighty battle and a slaughter of the Saxons, he despoiled him of his kingdom and of his life, and he defended for himself the kingdom of the Saxons with victorious hand and a mighty noble host.  </a:t>
            </a:r>
          </a:p>
          <a:p>
            <a:pPr marL="0" indent="0">
              <a:buNone/>
            </a:pPr>
            <a:endParaRPr lang="en-GB" sz="1100" b="1" dirty="0"/>
          </a:p>
        </p:txBody>
      </p:sp>
      <p:sp>
        <p:nvSpPr>
          <p:cNvPr id="5" name="TextBox 4">
            <a:extLst>
              <a:ext uri="{FF2B5EF4-FFF2-40B4-BE49-F238E27FC236}">
                <a16:creationId xmlns:a16="http://schemas.microsoft.com/office/drawing/2014/main" id="{1E9B7687-BB5A-4209-A7C2-8B8DD68D8851}"/>
              </a:ext>
            </a:extLst>
          </p:cNvPr>
          <p:cNvSpPr txBox="1"/>
          <p:nvPr/>
        </p:nvSpPr>
        <p:spPr>
          <a:xfrm>
            <a:off x="3333136" y="2390487"/>
            <a:ext cx="3053376" cy="5847755"/>
          </a:xfrm>
          <a:prstGeom prst="rect">
            <a:avLst/>
          </a:prstGeom>
          <a:noFill/>
          <a:ln>
            <a:solidFill>
              <a:schemeClr val="tx1"/>
            </a:solidFill>
          </a:ln>
        </p:spPr>
        <p:txBody>
          <a:bodyPr wrap="square" rtlCol="0">
            <a:spAutoFit/>
          </a:bodyPr>
          <a:lstStyle/>
          <a:p>
            <a:pPr algn="ctr"/>
            <a:r>
              <a:rPr lang="en-GB" sz="1100" b="1" dirty="0"/>
              <a:t>How does the source present </a:t>
            </a:r>
            <a:r>
              <a:rPr lang="en-GB" sz="1100" b="1" dirty="0" err="1"/>
              <a:t>Gruffudd</a:t>
            </a:r>
            <a:r>
              <a:rPr lang="en-GB" sz="1100" b="1" dirty="0"/>
              <a:t> ap </a:t>
            </a:r>
            <a:r>
              <a:rPr lang="en-GB" sz="1100" b="1" dirty="0" err="1"/>
              <a:t>Llywelyn</a:t>
            </a:r>
            <a:r>
              <a:rPr lang="en-GB" sz="1100" b="1" dirty="0"/>
              <a:t> and the circumstances of his death?</a:t>
            </a:r>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r>
              <a:rPr lang="en-GB" sz="1100" b="1" dirty="0"/>
              <a:t>How does the source present Harold Godwinson? What words does it use to describe him/his actions?</a:t>
            </a:r>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r>
              <a:rPr lang="en-GB" sz="1100" b="1" dirty="0"/>
              <a:t>How does this part of the source describe the actions of William at Hastings?</a:t>
            </a:r>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a:p>
            <a:pPr algn="ctr"/>
            <a:endParaRPr lang="en-GB" sz="1100" b="1" dirty="0"/>
          </a:p>
        </p:txBody>
      </p:sp>
    </p:spTree>
    <p:extLst>
      <p:ext uri="{BB962C8B-B14F-4D97-AF65-F5344CB8AC3E}">
        <p14:creationId xmlns:p14="http://schemas.microsoft.com/office/powerpoint/2010/main" val="3089050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46D1-5F90-4333-915B-A4762F793438}"/>
              </a:ext>
            </a:extLst>
          </p:cNvPr>
          <p:cNvSpPr>
            <a:spLocks noGrp="1"/>
          </p:cNvSpPr>
          <p:nvPr>
            <p:ph type="title"/>
          </p:nvPr>
        </p:nvSpPr>
        <p:spPr>
          <a:xfrm>
            <a:off x="471487" y="136573"/>
            <a:ext cx="5915025" cy="1914702"/>
          </a:xfrm>
        </p:spPr>
        <p:txBody>
          <a:bodyPr>
            <a:normAutofit fontScale="90000"/>
          </a:bodyPr>
          <a:lstStyle/>
          <a:p>
            <a:pPr algn="ctr"/>
            <a:r>
              <a:rPr lang="en-GB" sz="2200" i="1" dirty="0">
                <a:solidFill>
                  <a:prstClr val="black"/>
                </a:solidFill>
              </a:rPr>
              <a:t>When did the Normans complete their conquest?</a:t>
            </a:r>
            <a:br>
              <a:rPr lang="en-GB" sz="2200" i="1" dirty="0">
                <a:solidFill>
                  <a:prstClr val="black"/>
                </a:solidFill>
              </a:rPr>
            </a:br>
            <a:br>
              <a:rPr lang="en-GB" sz="2200" i="1" dirty="0">
                <a:solidFill>
                  <a:prstClr val="black"/>
                </a:solidFill>
              </a:rPr>
            </a:br>
            <a:r>
              <a:rPr lang="en-GB" sz="2200" b="1" i="1" dirty="0">
                <a:solidFill>
                  <a:prstClr val="black"/>
                </a:solidFill>
              </a:rPr>
              <a:t>WALES</a:t>
            </a:r>
            <a:br>
              <a:rPr lang="en-GB" sz="3600" b="1" i="1" dirty="0">
                <a:solidFill>
                  <a:prstClr val="black"/>
                </a:solidFill>
                <a:latin typeface="Constantia" panose="02030602050306030303" pitchFamily="18" charset="0"/>
              </a:rPr>
            </a:br>
            <a:br>
              <a:rPr lang="en-GB" b="1" dirty="0">
                <a:solidFill>
                  <a:prstClr val="black"/>
                </a:solidFill>
              </a:rPr>
            </a:br>
            <a:r>
              <a:rPr lang="en-GB" sz="1600" b="1" dirty="0">
                <a:solidFill>
                  <a:prstClr val="black"/>
                </a:solidFill>
              </a:rPr>
              <a:t>SOURCE: </a:t>
            </a:r>
            <a:r>
              <a:rPr lang="en-GB" sz="1600" b="1" dirty="0"/>
              <a:t>Henry of Huntingdon’s </a:t>
            </a:r>
            <a:r>
              <a:rPr lang="en-US" sz="1600" b="1" i="1" u="none" strike="noStrike" dirty="0">
                <a:solidFill>
                  <a:srgbClr val="000000"/>
                </a:solidFill>
                <a:effectLst/>
              </a:rPr>
              <a:t>The History of the English People 1000–1154</a:t>
            </a:r>
            <a:r>
              <a:rPr lang="en-US" sz="1600" b="0" i="0" dirty="0">
                <a:solidFill>
                  <a:srgbClr val="000000"/>
                </a:solidFill>
                <a:effectLst/>
                <a:latin typeface="Corbel" panose="020B0503020204020204" pitchFamily="34" charset="0"/>
              </a:rPr>
              <a:t>​</a:t>
            </a:r>
            <a:br>
              <a:rPr lang="en-US" sz="1600" b="0" i="0" dirty="0">
                <a:solidFill>
                  <a:srgbClr val="000000"/>
                </a:solidFill>
                <a:effectLst/>
                <a:latin typeface="Segoe UI" panose="020B0502040204020203" pitchFamily="34" charset="0"/>
              </a:rPr>
            </a:br>
            <a:endParaRPr lang="en-GB" sz="1600" dirty="0"/>
          </a:p>
        </p:txBody>
      </p:sp>
      <p:sp>
        <p:nvSpPr>
          <p:cNvPr id="3" name="Content Placeholder 2">
            <a:extLst>
              <a:ext uri="{FF2B5EF4-FFF2-40B4-BE49-F238E27FC236}">
                <a16:creationId xmlns:a16="http://schemas.microsoft.com/office/drawing/2014/main" id="{63324D60-5382-4E90-A53A-A1F8274BA5E9}"/>
              </a:ext>
            </a:extLst>
          </p:cNvPr>
          <p:cNvSpPr>
            <a:spLocks noGrp="1"/>
          </p:cNvSpPr>
          <p:nvPr>
            <p:ph idx="1"/>
          </p:nvPr>
        </p:nvSpPr>
        <p:spPr>
          <a:xfrm>
            <a:off x="250724" y="2444750"/>
            <a:ext cx="2933801" cy="5504630"/>
          </a:xfrm>
        </p:spPr>
        <p:txBody>
          <a:bodyPr>
            <a:normAutofit fontScale="92500" lnSpcReduction="10000"/>
          </a:bodyPr>
          <a:lstStyle/>
          <a:p>
            <a:pPr marL="0" indent="0" algn="ctr" rtl="0" fontAlgn="base">
              <a:buNone/>
            </a:pPr>
            <a:r>
              <a:rPr lang="en-US" sz="1200" b="0" i="1" u="none" strike="noStrike" dirty="0">
                <a:solidFill>
                  <a:srgbClr val="000000"/>
                </a:solidFill>
                <a:effectLst/>
                <a:latin typeface="Calibri" panose="020F0502020204030204" pitchFamily="34" charset="0"/>
              </a:rPr>
              <a:t>Rhys ap Tewdwr had ruled </a:t>
            </a:r>
            <a:r>
              <a:rPr lang="en-US" sz="1200" b="0" i="1" u="none" strike="noStrike" dirty="0" err="1">
                <a:solidFill>
                  <a:srgbClr val="000000"/>
                </a:solidFill>
                <a:effectLst/>
                <a:latin typeface="Calibri" panose="020F0502020204030204" pitchFamily="34" charset="0"/>
              </a:rPr>
              <a:t>Deheubarth</a:t>
            </a:r>
            <a:r>
              <a:rPr lang="en-US" sz="1200" b="0" i="1" u="none" strike="noStrike" dirty="0">
                <a:solidFill>
                  <a:srgbClr val="000000"/>
                </a:solidFill>
                <a:effectLst/>
                <a:latin typeface="Calibri" panose="020F0502020204030204" pitchFamily="34" charset="0"/>
              </a:rPr>
              <a:t> (South Wales) since 1081, with the agreement of King William. However, in 1093, Normans killed Rhys ap Tewdwr, ‘with whom fell the kingdom of the Britons’ according to the </a:t>
            </a:r>
            <a:r>
              <a:rPr lang="en-US" sz="1200" b="0" u="none" strike="noStrike" dirty="0">
                <a:solidFill>
                  <a:srgbClr val="000000"/>
                </a:solidFill>
                <a:effectLst/>
                <a:latin typeface="Calibri" panose="020F0502020204030204" pitchFamily="34" charset="0"/>
              </a:rPr>
              <a:t>Brut y </a:t>
            </a:r>
            <a:r>
              <a:rPr lang="en-US" sz="1200" b="0" u="none" strike="noStrike" dirty="0" err="1">
                <a:solidFill>
                  <a:srgbClr val="000000"/>
                </a:solidFill>
                <a:effectLst/>
                <a:latin typeface="Calibri" panose="020F0502020204030204" pitchFamily="34" charset="0"/>
              </a:rPr>
              <a:t>Tywysogion</a:t>
            </a:r>
            <a:r>
              <a:rPr lang="en-US" sz="1200" b="0" u="none" strike="noStrike" dirty="0">
                <a:solidFill>
                  <a:srgbClr val="000000"/>
                </a:solidFill>
                <a:effectLst/>
                <a:latin typeface="Calibri" panose="020F0502020204030204" pitchFamily="34" charset="0"/>
              </a:rPr>
              <a:t> </a:t>
            </a:r>
            <a:r>
              <a:rPr lang="en-US" sz="1200" b="0" i="1" u="none" strike="noStrike" dirty="0">
                <a:solidFill>
                  <a:srgbClr val="000000"/>
                </a:solidFill>
                <a:effectLst/>
                <a:latin typeface="Calibri" panose="020F0502020204030204" pitchFamily="34" charset="0"/>
              </a:rPr>
              <a:t>. The source states that within months of Rhys ap Tewdwr’s death, Normans had taken over significant areas of Wales and had built castles to subdue the local populations, ‘and then the French seized all the lands of the Britons’. A year later, the sources mention that the Welsh attempted to rebel against the Normans with some success, destroying a castle at Gwynedd. The following source from Henry of Huntington gives more information about what happened in the years after:</a:t>
            </a:r>
            <a:r>
              <a:rPr lang="en-US" sz="1200" b="0" i="1" dirty="0">
                <a:solidFill>
                  <a:srgbClr val="000000"/>
                </a:solidFill>
                <a:effectLst/>
                <a:latin typeface="Calibri" panose="020F0502020204030204" pitchFamily="34" charset="0"/>
              </a:rPr>
              <a:t>​</a:t>
            </a:r>
          </a:p>
          <a:p>
            <a:pPr marL="0" indent="0" algn="l" rtl="0" fontAlgn="base">
              <a:buNone/>
            </a:pPr>
            <a:endParaRPr lang="en-US" sz="1200" b="0" i="0" dirty="0">
              <a:solidFill>
                <a:srgbClr val="000000"/>
              </a:solidFill>
              <a:effectLst/>
              <a:latin typeface="Segoe UI" panose="020B0502040204020203" pitchFamily="34" charset="0"/>
            </a:endParaRPr>
          </a:p>
          <a:p>
            <a:pPr marL="0" indent="0" algn="ctr" rtl="0" fontAlgn="base">
              <a:lnSpc>
                <a:spcPct val="150000"/>
              </a:lnSpc>
              <a:buNone/>
            </a:pPr>
            <a:r>
              <a:rPr lang="en-US" sz="1200" b="0" i="0" u="sng" strike="noStrike" dirty="0">
                <a:solidFill>
                  <a:srgbClr val="000000"/>
                </a:solidFill>
                <a:effectLst/>
                <a:uFill>
                  <a:solidFill>
                    <a:srgbClr val="FF0000"/>
                  </a:solidFill>
                </a:uFill>
                <a:latin typeface="Corbel" panose="020B0503020204020204" pitchFamily="34" charset="0"/>
              </a:rPr>
              <a:t>In the tenth year of his reign (1097), William the Younger, returned to England on the eve of Easter and landed at Arundel. After he had joyously worn his crown at Windsor at Whitsun (24 May), he marched into Wales with a large army and defeated numerous bands of Welshmen, but also lost many of his own men in the narrow defiles of those regions. </a:t>
            </a:r>
            <a:r>
              <a:rPr lang="en-US" sz="1200" b="0" i="0" u="sng" strike="noStrike" dirty="0">
                <a:solidFill>
                  <a:srgbClr val="000000"/>
                </a:solidFill>
                <a:effectLst/>
                <a:uFill>
                  <a:solidFill>
                    <a:srgbClr val="00B0F0"/>
                  </a:solidFill>
                </a:uFill>
                <a:latin typeface="Corbel" panose="020B0503020204020204" pitchFamily="34" charset="0"/>
              </a:rPr>
              <a:t>So, seeing that they could not be conquered, more because of the nature of the terrain than from their </a:t>
            </a:r>
            <a:r>
              <a:rPr lang="en-US" sz="1200" b="0" i="0" u="sng" strike="noStrike" dirty="0" err="1">
                <a:solidFill>
                  <a:srgbClr val="000000"/>
                </a:solidFill>
                <a:effectLst/>
                <a:uFill>
                  <a:solidFill>
                    <a:srgbClr val="00B0F0"/>
                  </a:solidFill>
                </a:uFill>
                <a:latin typeface="Corbel" panose="020B0503020204020204" pitchFamily="34" charset="0"/>
              </a:rPr>
              <a:t>valour</a:t>
            </a:r>
            <a:r>
              <a:rPr lang="en-US" sz="1200" b="0" i="0" u="sng" strike="noStrike" dirty="0">
                <a:solidFill>
                  <a:srgbClr val="000000"/>
                </a:solidFill>
                <a:effectLst/>
                <a:uFill>
                  <a:solidFill>
                    <a:srgbClr val="00B0F0"/>
                  </a:solidFill>
                </a:uFill>
                <a:latin typeface="Corbel" panose="020B0503020204020204" pitchFamily="34" charset="0"/>
              </a:rPr>
              <a:t> and arms, he had castles built on the borders of Wales and returned to England.</a:t>
            </a:r>
            <a:endParaRPr lang="en-US" sz="1200" b="0" i="0" u="sng" dirty="0">
              <a:solidFill>
                <a:srgbClr val="000000"/>
              </a:solidFill>
              <a:effectLst/>
              <a:uFill>
                <a:solidFill>
                  <a:srgbClr val="00B0F0"/>
                </a:solidFill>
              </a:uFill>
              <a:latin typeface="Segoe UI" panose="020B0502040204020203" pitchFamily="34" charset="0"/>
            </a:endParaRPr>
          </a:p>
          <a:p>
            <a:pPr marL="0" indent="0">
              <a:buNone/>
            </a:pPr>
            <a:endParaRPr lang="en-GB" sz="1100" b="1" dirty="0"/>
          </a:p>
        </p:txBody>
      </p:sp>
      <p:sp>
        <p:nvSpPr>
          <p:cNvPr id="5" name="TextBox 4">
            <a:extLst>
              <a:ext uri="{FF2B5EF4-FFF2-40B4-BE49-F238E27FC236}">
                <a16:creationId xmlns:a16="http://schemas.microsoft.com/office/drawing/2014/main" id="{1E9B7687-BB5A-4209-A7C2-8B8DD68D8851}"/>
              </a:ext>
            </a:extLst>
          </p:cNvPr>
          <p:cNvSpPr txBox="1"/>
          <p:nvPr/>
        </p:nvSpPr>
        <p:spPr>
          <a:xfrm>
            <a:off x="3333136" y="5054312"/>
            <a:ext cx="3053376" cy="2631490"/>
          </a:xfrm>
          <a:prstGeom prst="rect">
            <a:avLst/>
          </a:prstGeom>
          <a:noFill/>
          <a:ln>
            <a:solidFill>
              <a:schemeClr val="tx1"/>
            </a:solidFill>
          </a:ln>
        </p:spPr>
        <p:txBody>
          <a:bodyPr wrap="square" rtlCol="0">
            <a:spAutoFit/>
          </a:bodyPr>
          <a:lstStyle/>
          <a:p>
            <a:pPr algn="ctr"/>
            <a:r>
              <a:rPr lang="en-GB" sz="1100" b="1" dirty="0"/>
              <a:t>What does Henry of Huntingdon say that William II does in Wales in 1097?</a:t>
            </a:r>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pPr algn="ctr"/>
            <a:r>
              <a:rPr lang="en-GB" sz="1100" b="1" dirty="0"/>
              <a:t>What was the outcome? What does this mean for the ‘completion’ of the Conquest?</a:t>
            </a:r>
          </a:p>
          <a:p>
            <a:endParaRPr lang="en-GB" sz="1100" b="1" dirty="0"/>
          </a:p>
          <a:p>
            <a:endParaRPr lang="en-GB" sz="1100" b="1" dirty="0"/>
          </a:p>
          <a:p>
            <a:endParaRPr lang="en-GB" sz="1100" b="1" dirty="0"/>
          </a:p>
          <a:p>
            <a:endParaRPr lang="en-GB" sz="1100" b="1" dirty="0"/>
          </a:p>
        </p:txBody>
      </p:sp>
    </p:spTree>
    <p:extLst>
      <p:ext uri="{BB962C8B-B14F-4D97-AF65-F5344CB8AC3E}">
        <p14:creationId xmlns:p14="http://schemas.microsoft.com/office/powerpoint/2010/main" val="2274292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46D1-5F90-4333-915B-A4762F793438}"/>
              </a:ext>
            </a:extLst>
          </p:cNvPr>
          <p:cNvSpPr>
            <a:spLocks noGrp="1"/>
          </p:cNvSpPr>
          <p:nvPr>
            <p:ph type="title"/>
          </p:nvPr>
        </p:nvSpPr>
        <p:spPr>
          <a:xfrm>
            <a:off x="471487" y="136573"/>
            <a:ext cx="5915025" cy="1914702"/>
          </a:xfrm>
        </p:spPr>
        <p:txBody>
          <a:bodyPr>
            <a:normAutofit/>
          </a:bodyPr>
          <a:lstStyle/>
          <a:p>
            <a:pPr algn="ctr"/>
            <a:r>
              <a:rPr lang="en-GB" sz="2000" i="1" dirty="0">
                <a:solidFill>
                  <a:prstClr val="black"/>
                </a:solidFill>
              </a:rPr>
              <a:t>When did the Normans complete their conquest?</a:t>
            </a:r>
            <a:br>
              <a:rPr lang="en-GB" sz="2000" i="1" dirty="0">
                <a:solidFill>
                  <a:prstClr val="black"/>
                </a:solidFill>
              </a:rPr>
            </a:br>
            <a:br>
              <a:rPr lang="en-GB" sz="2000" i="1" dirty="0">
                <a:solidFill>
                  <a:prstClr val="black"/>
                </a:solidFill>
              </a:rPr>
            </a:br>
            <a:r>
              <a:rPr lang="en-GB" sz="2000" b="1" dirty="0"/>
              <a:t>CASTLES, CATHEDRALS and DOMESDAY</a:t>
            </a:r>
            <a:br>
              <a:rPr lang="en-GB" sz="2200" b="1" i="1" dirty="0">
                <a:solidFill>
                  <a:prstClr val="black"/>
                </a:solidFill>
                <a:latin typeface="Constantia" panose="02030602050306030303" pitchFamily="18" charset="0"/>
              </a:rPr>
            </a:br>
            <a:br>
              <a:rPr lang="en-GB" b="1" dirty="0">
                <a:solidFill>
                  <a:prstClr val="black"/>
                </a:solidFill>
              </a:rPr>
            </a:br>
            <a:r>
              <a:rPr lang="en-GB" sz="1400" b="1" dirty="0">
                <a:solidFill>
                  <a:prstClr val="black"/>
                </a:solidFill>
              </a:rPr>
              <a:t>SOURCE: </a:t>
            </a:r>
            <a:r>
              <a:rPr lang="en-GB" sz="1400" b="1" i="1" dirty="0">
                <a:solidFill>
                  <a:prstClr val="black"/>
                </a:solidFill>
              </a:rPr>
              <a:t>Anglo-Saxon Chronicle </a:t>
            </a:r>
            <a:r>
              <a:rPr lang="en-GB" sz="1400" b="1" dirty="0">
                <a:solidFill>
                  <a:prstClr val="black"/>
                </a:solidFill>
              </a:rPr>
              <a:t>and t</a:t>
            </a:r>
            <a:r>
              <a:rPr lang="en-GB" sz="1400" b="1" dirty="0"/>
              <a:t>he Domesday book, 1086</a:t>
            </a:r>
            <a:endParaRPr lang="en-GB" sz="1600" dirty="0"/>
          </a:p>
        </p:txBody>
      </p:sp>
      <p:sp>
        <p:nvSpPr>
          <p:cNvPr id="3" name="Content Placeholder 2">
            <a:extLst>
              <a:ext uri="{FF2B5EF4-FFF2-40B4-BE49-F238E27FC236}">
                <a16:creationId xmlns:a16="http://schemas.microsoft.com/office/drawing/2014/main" id="{63324D60-5382-4E90-A53A-A1F8274BA5E9}"/>
              </a:ext>
            </a:extLst>
          </p:cNvPr>
          <p:cNvSpPr>
            <a:spLocks noGrp="1"/>
          </p:cNvSpPr>
          <p:nvPr>
            <p:ph idx="1"/>
          </p:nvPr>
        </p:nvSpPr>
        <p:spPr>
          <a:xfrm>
            <a:off x="250724" y="2444750"/>
            <a:ext cx="2933801" cy="5504630"/>
          </a:xfrm>
        </p:spPr>
        <p:txBody>
          <a:bodyPr>
            <a:normAutofit fontScale="92500" lnSpcReduction="20000"/>
          </a:bodyPr>
          <a:lstStyle/>
          <a:p>
            <a:pPr marL="0" indent="0" algn="ctr">
              <a:lnSpc>
                <a:spcPct val="107000"/>
              </a:lnSpc>
              <a:spcAft>
                <a:spcPts val="800"/>
              </a:spcAft>
              <a:buNone/>
            </a:pPr>
            <a:r>
              <a:rPr lang="en-GB" sz="1300" b="1" dirty="0">
                <a:effectLst/>
                <a:latin typeface="Calibri" panose="020F0502020204030204" pitchFamily="34" charset="0"/>
                <a:ea typeface="Calibri" panose="020F0502020204030204" pitchFamily="34" charset="0"/>
                <a:cs typeface="Calibri" panose="020F0502020204030204" pitchFamily="34" charset="0"/>
              </a:rPr>
              <a:t>The </a:t>
            </a:r>
            <a:r>
              <a:rPr lang="en-GB" sz="1300" b="1" i="1" dirty="0">
                <a:effectLst/>
                <a:latin typeface="Calibri" panose="020F0502020204030204" pitchFamily="34" charset="0"/>
                <a:ea typeface="Calibri" panose="020F0502020204030204" pitchFamily="34" charset="0"/>
                <a:cs typeface="Calibri" panose="020F0502020204030204" pitchFamily="34" charset="0"/>
              </a:rPr>
              <a:t>Anglo-Saxon Chronicle </a:t>
            </a:r>
            <a:r>
              <a:rPr lang="en-GB" sz="1300" b="1" dirty="0">
                <a:effectLst/>
                <a:latin typeface="Calibri" panose="020F0502020204030204" pitchFamily="34" charset="0"/>
                <a:ea typeface="Calibri" panose="020F0502020204030204" pitchFamily="34" charset="0"/>
                <a:cs typeface="Calibri" panose="020F0502020204030204" pitchFamily="34" charset="0"/>
              </a:rPr>
              <a:t>(E) on the Domesday Book </a:t>
            </a:r>
          </a:p>
          <a:p>
            <a:pPr marL="0" indent="0" algn="ctr">
              <a:lnSpc>
                <a:spcPct val="107000"/>
              </a:lnSpc>
              <a:spcAft>
                <a:spcPts val="800"/>
              </a:spcAft>
              <a:buNone/>
            </a:pPr>
            <a:r>
              <a:rPr lang="en-GB" sz="1300" u="sng"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He had it investigated so very narrowly that there was not one single hide, not one yard of land, not even (it is shameful to tell – but it seemed no shame to him to do it) one ox, not one cow, not one pig was left out, that was not set down in his record. </a:t>
            </a:r>
            <a:r>
              <a:rPr lang="en-GB" sz="1300" u="sng" dirty="0">
                <a:effectLst/>
                <a:uFill>
                  <a:solidFill>
                    <a:srgbClr val="00B0F0"/>
                  </a:solidFill>
                </a:uFill>
                <a:latin typeface="Calibri" panose="020F0502020204030204" pitchFamily="34" charset="0"/>
                <a:ea typeface="Calibri" panose="020F0502020204030204" pitchFamily="34" charset="0"/>
                <a:cs typeface="Calibri" panose="020F0502020204030204" pitchFamily="34" charset="0"/>
              </a:rPr>
              <a:t>And all the records were brought to him afterwards</a:t>
            </a:r>
            <a:endParaRPr lang="en-GB" sz="1300" u="sng" dirty="0">
              <a:effectLst/>
              <a:uFill>
                <a:solidFill>
                  <a:srgbClr val="00B0F0"/>
                </a:solidFill>
              </a:uFill>
              <a:latin typeface="Calibri" panose="020F0502020204030204" pitchFamily="34" charset="0"/>
              <a:ea typeface="Calibri" panose="020F0502020204030204" pitchFamily="34" charset="0"/>
              <a:cs typeface="Arial" panose="020B0604020202020204" pitchFamily="34" charset="0"/>
            </a:endParaRPr>
          </a:p>
          <a:p>
            <a:pPr marL="0" indent="0" algn="l" rtl="0" fontAlgn="base">
              <a:buNone/>
            </a:pPr>
            <a:endParaRPr lang="en-US" sz="1300" b="0" i="0" dirty="0">
              <a:solidFill>
                <a:srgbClr val="000000"/>
              </a:solidFill>
              <a:effectLst/>
              <a:latin typeface="Segoe UI" panose="020B0502040204020203" pitchFamily="34" charset="0"/>
            </a:endParaRPr>
          </a:p>
          <a:p>
            <a:pPr marL="0" indent="0" algn="ctr">
              <a:lnSpc>
                <a:spcPct val="107000"/>
              </a:lnSpc>
              <a:spcAft>
                <a:spcPts val="800"/>
              </a:spcAft>
              <a:buNone/>
            </a:pPr>
            <a:r>
              <a:rPr lang="en-GB" sz="1300" b="1" dirty="0">
                <a:effectLst/>
                <a:latin typeface="Calibri" panose="020F0502020204030204" pitchFamily="34" charset="0"/>
                <a:ea typeface="Calibri" panose="020F0502020204030204" pitchFamily="34" charset="0"/>
                <a:cs typeface="Calibri" panose="020F0502020204030204" pitchFamily="34" charset="0"/>
              </a:rPr>
              <a:t>Extract from the Domesday Book: IIII. The Land of St. Peter of Westminster: In ‘</a:t>
            </a:r>
            <a:r>
              <a:rPr lang="en-GB" sz="1300" b="1" dirty="0" err="1">
                <a:effectLst/>
                <a:latin typeface="Calibri" panose="020F0502020204030204" pitchFamily="34" charset="0"/>
                <a:ea typeface="Calibri" panose="020F0502020204030204" pitchFamily="34" charset="0"/>
                <a:cs typeface="Calibri" panose="020F0502020204030204" pitchFamily="34" charset="0"/>
              </a:rPr>
              <a:t>Ossulstone</a:t>
            </a:r>
            <a:r>
              <a:rPr lang="en-GB" sz="1300" b="1" dirty="0">
                <a:effectLst/>
                <a:latin typeface="Calibri" panose="020F0502020204030204" pitchFamily="34" charset="0"/>
                <a:ea typeface="Calibri" panose="020F0502020204030204" pitchFamily="34" charset="0"/>
                <a:cs typeface="Calibri" panose="020F0502020204030204" pitchFamily="34" charset="0"/>
              </a:rPr>
              <a:t>’ Hundred </a:t>
            </a:r>
          </a:p>
          <a:p>
            <a:pPr marL="0" indent="0" algn="ctr">
              <a:lnSpc>
                <a:spcPct val="107000"/>
              </a:lnSpc>
              <a:spcAft>
                <a:spcPts val="800"/>
              </a:spcAft>
              <a:buNone/>
            </a:pPr>
            <a:r>
              <a:rPr lang="en-GB" sz="1300" u="sng" dirty="0">
                <a:effectLst/>
                <a:uFill>
                  <a:solidFill>
                    <a:srgbClr val="00B050"/>
                  </a:solidFill>
                </a:uFill>
                <a:latin typeface="Calibri" panose="020F0502020204030204" pitchFamily="34" charset="0"/>
                <a:ea typeface="Calibri" panose="020F0502020204030204" pitchFamily="34" charset="0"/>
                <a:cs typeface="Calibri" panose="020F0502020204030204" pitchFamily="34" charset="0"/>
              </a:rPr>
              <a:t>In the </a:t>
            </a:r>
            <a:r>
              <a:rPr lang="en-GB" sz="1300" u="sng" dirty="0" err="1">
                <a:effectLst/>
                <a:uFill>
                  <a:solidFill>
                    <a:srgbClr val="00B050"/>
                  </a:solidFill>
                </a:uFill>
                <a:latin typeface="Calibri" panose="020F0502020204030204" pitchFamily="34" charset="0"/>
                <a:ea typeface="Calibri" panose="020F0502020204030204" pitchFamily="34" charset="0"/>
                <a:cs typeface="Calibri" panose="020F0502020204030204" pitchFamily="34" charset="0"/>
              </a:rPr>
              <a:t>vill</a:t>
            </a:r>
            <a:r>
              <a:rPr lang="en-GB" sz="1300" u="sng" dirty="0">
                <a:effectLst/>
                <a:uFill>
                  <a:solidFill>
                    <a:srgbClr val="00B050"/>
                  </a:solidFill>
                </a:uFill>
                <a:latin typeface="Calibri" panose="020F0502020204030204" pitchFamily="34" charset="0"/>
                <a:ea typeface="Calibri" panose="020F0502020204030204" pitchFamily="34" charset="0"/>
                <a:cs typeface="Calibri" panose="020F0502020204030204" pitchFamily="34" charset="0"/>
              </a:rPr>
              <a:t> in which St. Peter’s Church is situated [Westminster] the abbot of the same place holds 13½ hides. There is land for 11 ploughs. To the demesne belongs 9 hides and there are 4 ploughs. The villeins have 6 ploughs, and there could be 1 plough more. There are 9 villeins each on 1 virgate and 1 villein on 1 hide, and 9 villeins on each half a virgate and 1 cottar on 5 acres, and 41 cottars who pay 40 shillings a year for their gardens. [There is] Meadow for 11 ploughs, pasture  for the livestock of the </a:t>
            </a:r>
            <a:r>
              <a:rPr lang="en-GB" sz="1300" u="sng" dirty="0" err="1">
                <a:effectLst/>
                <a:uFill>
                  <a:solidFill>
                    <a:srgbClr val="00B050"/>
                  </a:solidFill>
                </a:uFill>
                <a:latin typeface="Calibri" panose="020F0502020204030204" pitchFamily="34" charset="0"/>
                <a:ea typeface="Calibri" panose="020F0502020204030204" pitchFamily="34" charset="0"/>
                <a:cs typeface="Calibri" panose="020F0502020204030204" pitchFamily="34" charset="0"/>
              </a:rPr>
              <a:t>vill</a:t>
            </a:r>
            <a:r>
              <a:rPr lang="en-GB" sz="1300" u="sng" dirty="0">
                <a:effectLst/>
                <a:uFill>
                  <a:solidFill>
                    <a:srgbClr val="00B050"/>
                  </a:solidFill>
                </a:uFill>
                <a:latin typeface="Calibri" panose="020F0502020204030204" pitchFamily="34" charset="0"/>
                <a:ea typeface="Calibri" panose="020F0502020204030204" pitchFamily="34" charset="0"/>
                <a:cs typeface="Calibri" panose="020F0502020204030204" pitchFamily="34" charset="0"/>
              </a:rPr>
              <a:t>, woodland for 100 pigs, and 25 houses of the abbot’s knights and other men who pay 8 shillings a year. </a:t>
            </a:r>
            <a:r>
              <a:rPr lang="en-GB" sz="1300" u="sng" dirty="0">
                <a:effectLst/>
                <a:uFill>
                  <a:solidFill>
                    <a:srgbClr val="7030A0"/>
                  </a:solidFill>
                </a:uFill>
                <a:latin typeface="Calibri" panose="020F0502020204030204" pitchFamily="34" charset="0"/>
                <a:ea typeface="Calibri" panose="020F0502020204030204" pitchFamily="34" charset="0"/>
                <a:cs typeface="Calibri" panose="020F0502020204030204" pitchFamily="34" charset="0"/>
              </a:rPr>
              <a:t>In all it is worth £10.</a:t>
            </a:r>
            <a:endParaRPr lang="en-GB" sz="1300" u="sng" dirty="0">
              <a:effectLst/>
              <a:uFill>
                <a:solidFill>
                  <a:srgbClr val="7030A0"/>
                </a:solidFill>
              </a:u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GB" sz="1100" b="1" dirty="0"/>
          </a:p>
        </p:txBody>
      </p:sp>
      <p:sp>
        <p:nvSpPr>
          <p:cNvPr id="5" name="TextBox 4">
            <a:extLst>
              <a:ext uri="{FF2B5EF4-FFF2-40B4-BE49-F238E27FC236}">
                <a16:creationId xmlns:a16="http://schemas.microsoft.com/office/drawing/2014/main" id="{1E9B7687-BB5A-4209-A7C2-8B8DD68D8851}"/>
              </a:ext>
            </a:extLst>
          </p:cNvPr>
          <p:cNvSpPr txBox="1"/>
          <p:nvPr/>
        </p:nvSpPr>
        <p:spPr>
          <a:xfrm>
            <a:off x="3279161" y="2495262"/>
            <a:ext cx="3053376" cy="5447645"/>
          </a:xfrm>
          <a:prstGeom prst="rect">
            <a:avLst/>
          </a:prstGeom>
          <a:noFill/>
          <a:ln>
            <a:solidFill>
              <a:schemeClr val="tx1"/>
            </a:solidFill>
          </a:ln>
        </p:spPr>
        <p:txBody>
          <a:bodyPr wrap="square" rtlCol="0">
            <a:spAutoFit/>
          </a:bodyPr>
          <a:lstStyle/>
          <a:p>
            <a:pPr algn="ctr"/>
            <a:r>
              <a:rPr lang="en-GB" sz="1200" b="1" dirty="0">
                <a:effectLst/>
                <a:latin typeface="Calibri" panose="020F0502020204030204" pitchFamily="34" charset="0"/>
                <a:ea typeface="Calibri" panose="020F0502020204030204" pitchFamily="34" charset="0"/>
              </a:rPr>
              <a:t>Why was the Domesday Book useful for William? How did it help him to consolidate his rule and complete the Conquest?</a:t>
            </a: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latin typeface="Calibri" panose="020F0502020204030204" pitchFamily="34" charset="0"/>
            </a:endParaRPr>
          </a:p>
          <a:p>
            <a:endParaRPr lang="en-GB" sz="1200" b="1" dirty="0"/>
          </a:p>
        </p:txBody>
      </p:sp>
    </p:spTree>
    <p:extLst>
      <p:ext uri="{BB962C8B-B14F-4D97-AF65-F5344CB8AC3E}">
        <p14:creationId xmlns:p14="http://schemas.microsoft.com/office/powerpoint/2010/main" val="943669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66F6E-8427-45B8-A502-9A190B095D68}"/>
              </a:ext>
            </a:extLst>
          </p:cNvPr>
          <p:cNvSpPr>
            <a:spLocks noGrp="1"/>
          </p:cNvSpPr>
          <p:nvPr>
            <p:ph type="ctrTitle"/>
          </p:nvPr>
        </p:nvSpPr>
        <p:spPr>
          <a:xfrm>
            <a:off x="514349" y="361335"/>
            <a:ext cx="5923321" cy="973394"/>
          </a:xfrm>
        </p:spPr>
        <p:txBody>
          <a:bodyPr>
            <a:normAutofit/>
          </a:bodyPr>
          <a:lstStyle/>
          <a:p>
            <a:r>
              <a:rPr lang="en-GB" sz="2000" b="1" dirty="0"/>
              <a:t>When did the Normans complete their conquest?</a:t>
            </a:r>
            <a:br>
              <a:rPr lang="en-GB" sz="2000" b="1" dirty="0"/>
            </a:br>
            <a:br>
              <a:rPr lang="en-GB" sz="2000" b="1" dirty="0"/>
            </a:br>
            <a:r>
              <a:rPr lang="en-GB" sz="2000" b="1" dirty="0"/>
              <a:t>Evidential thinking: Using historical sources</a:t>
            </a:r>
          </a:p>
        </p:txBody>
      </p:sp>
      <p:sp>
        <p:nvSpPr>
          <p:cNvPr id="3" name="Subtitle 2">
            <a:extLst>
              <a:ext uri="{FF2B5EF4-FFF2-40B4-BE49-F238E27FC236}">
                <a16:creationId xmlns:a16="http://schemas.microsoft.com/office/drawing/2014/main" id="{A544B40A-2DB6-42E2-BB93-A7AAE46828AD}"/>
              </a:ext>
            </a:extLst>
          </p:cNvPr>
          <p:cNvSpPr>
            <a:spLocks noGrp="1"/>
          </p:cNvSpPr>
          <p:nvPr>
            <p:ph type="subTitle" idx="1"/>
          </p:nvPr>
        </p:nvSpPr>
        <p:spPr>
          <a:xfrm>
            <a:off x="690409" y="1648583"/>
            <a:ext cx="5599778" cy="3631340"/>
          </a:xfrm>
          <a:ln>
            <a:solidFill>
              <a:schemeClr val="tx1"/>
            </a:solidFill>
          </a:ln>
        </p:spPr>
        <p:txBody>
          <a:bodyPr>
            <a:normAutofit lnSpcReduction="10000"/>
          </a:bodyPr>
          <a:lstStyle/>
          <a:p>
            <a:r>
              <a:rPr lang="en-GB" sz="1200" b="1" dirty="0"/>
              <a:t>What are historical sources?</a:t>
            </a:r>
          </a:p>
          <a:p>
            <a:r>
              <a:rPr lang="en-GB" sz="1200" dirty="0"/>
              <a:t>Historical sources are contemporary documents that have survived and have the potential to tell us more about the past. Sources can be almost anything – artefacts (objects), letters, drawings, photographs, newspapers, government reports, surveys and so on. You will be using a range of different sources in this enquiry.</a:t>
            </a:r>
          </a:p>
          <a:p>
            <a:r>
              <a:rPr lang="en-GB" sz="1200" b="1" dirty="0"/>
              <a:t>Are historical sources the same as evidence?</a:t>
            </a:r>
          </a:p>
          <a:p>
            <a:r>
              <a:rPr lang="en-GB" sz="1200" dirty="0"/>
              <a:t>No. Historical sources become evidence that we can use to find out more about the past when we begin to examine and interrogate them. This usually means asking questions of them. For example, we are going to be thinking about our overarching enquiry question (When did the Normans complete their conquest?) when we think about some different sources over the next few lessons.</a:t>
            </a:r>
          </a:p>
          <a:p>
            <a:r>
              <a:rPr lang="en-GB" sz="1200" b="1" dirty="0"/>
              <a:t>Aren’t all historical sources biased?</a:t>
            </a:r>
          </a:p>
          <a:p>
            <a:r>
              <a:rPr lang="en-GB" sz="1200" dirty="0"/>
              <a:t>First of all, we need to think about the term ‘biased’. It’s not really a very useful term to use when we’re discussing historical sources, as it’s often used to dismiss them as being somehow untrustworthy and therefore worthless. This certainly isn’t the case. It’s true that all sources were created from a particular perspective – they probably reflect the viewpoint of the person who created them at the time, and may have also been created to achieve a particular purpose. BUT this does not mean that they are not useful. In fact, as long as we are aware of the potential viewpoint of the creator of a source, they are incredibly useful to historians in finding out about the past.</a:t>
            </a:r>
          </a:p>
        </p:txBody>
      </p:sp>
      <p:sp>
        <p:nvSpPr>
          <p:cNvPr id="6" name="TextBox 5">
            <a:extLst>
              <a:ext uri="{FF2B5EF4-FFF2-40B4-BE49-F238E27FC236}">
                <a16:creationId xmlns:a16="http://schemas.microsoft.com/office/drawing/2014/main" id="{E096251E-52E6-4C26-B3D4-485E5AB7CEB5}"/>
              </a:ext>
            </a:extLst>
          </p:cNvPr>
          <p:cNvSpPr txBox="1"/>
          <p:nvPr/>
        </p:nvSpPr>
        <p:spPr>
          <a:xfrm>
            <a:off x="4032738" y="5593777"/>
            <a:ext cx="2257449" cy="3785652"/>
          </a:xfrm>
          <a:prstGeom prst="rect">
            <a:avLst/>
          </a:prstGeom>
          <a:noFill/>
          <a:ln>
            <a:solidFill>
              <a:schemeClr val="tx1"/>
            </a:solidFill>
          </a:ln>
        </p:spPr>
        <p:txBody>
          <a:bodyPr wrap="square" rtlCol="0">
            <a:spAutoFit/>
          </a:bodyPr>
          <a:lstStyle/>
          <a:p>
            <a:pPr algn="ctr"/>
            <a:r>
              <a:rPr lang="en-GB" sz="1200" b="1" dirty="0"/>
              <a:t>Our enquiry</a:t>
            </a:r>
          </a:p>
          <a:p>
            <a:pPr algn="ctr"/>
            <a:endParaRPr lang="en-GB" sz="1200" b="1" dirty="0"/>
          </a:p>
          <a:p>
            <a:pPr algn="ctr"/>
            <a:r>
              <a:rPr lang="en-GB" sz="1200" dirty="0"/>
              <a:t>Over the next few lessons, we are going to use historical sources to build up a picture of William’s conquest of England after his victory at Hastings. </a:t>
            </a:r>
          </a:p>
          <a:p>
            <a:pPr algn="ctr"/>
            <a:endParaRPr lang="en-GB" sz="1200" dirty="0"/>
          </a:p>
          <a:p>
            <a:pPr algn="ctr"/>
            <a:r>
              <a:rPr lang="en-GB" sz="1200" dirty="0"/>
              <a:t>We will be using several different historical sources to find evidence to help us to answer our enquiry question. This is similar to the way in which an historian might begin to build up an interpretation of the past.</a:t>
            </a:r>
          </a:p>
          <a:p>
            <a:pPr algn="ctr"/>
            <a:endParaRPr lang="en-GB" sz="1200" dirty="0"/>
          </a:p>
          <a:p>
            <a:pPr algn="ctr"/>
            <a:endParaRPr lang="en-GB" sz="1200" dirty="0"/>
          </a:p>
          <a:p>
            <a:pPr algn="ctr"/>
            <a:r>
              <a:rPr lang="en-GB" sz="1200" dirty="0"/>
              <a:t>Image credit: William the Conqueror after Hastings, Wikimedia Commons</a:t>
            </a:r>
          </a:p>
        </p:txBody>
      </p:sp>
      <p:pic>
        <p:nvPicPr>
          <p:cNvPr id="2050" name="Picture 2">
            <a:extLst>
              <a:ext uri="{FF2B5EF4-FFF2-40B4-BE49-F238E27FC236}">
                <a16:creationId xmlns:a16="http://schemas.microsoft.com/office/drawing/2014/main" id="{D1AE881E-DF82-4D0E-94DD-3AD34F3935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09" y="5500427"/>
            <a:ext cx="3068791" cy="4061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350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5F140-0462-42E3-BD2F-23B969AC7440}"/>
              </a:ext>
            </a:extLst>
          </p:cNvPr>
          <p:cNvSpPr>
            <a:spLocks noGrp="1"/>
          </p:cNvSpPr>
          <p:nvPr>
            <p:ph type="title"/>
          </p:nvPr>
        </p:nvSpPr>
        <p:spPr>
          <a:xfrm>
            <a:off x="397976" y="301757"/>
            <a:ext cx="6069192" cy="170191"/>
          </a:xfrm>
        </p:spPr>
        <p:txBody>
          <a:bodyPr>
            <a:normAutofit fontScale="90000"/>
          </a:bodyPr>
          <a:lstStyle/>
          <a:p>
            <a:pPr algn="ctr"/>
            <a:r>
              <a:rPr lang="en-GB" sz="2000" b="1" dirty="0"/>
              <a:t>The Sources</a:t>
            </a:r>
          </a:p>
        </p:txBody>
      </p:sp>
      <p:sp>
        <p:nvSpPr>
          <p:cNvPr id="3" name="Content Placeholder 2">
            <a:extLst>
              <a:ext uri="{FF2B5EF4-FFF2-40B4-BE49-F238E27FC236}">
                <a16:creationId xmlns:a16="http://schemas.microsoft.com/office/drawing/2014/main" id="{238D03C7-9F08-4946-9F06-177EE2CB85E2}"/>
              </a:ext>
            </a:extLst>
          </p:cNvPr>
          <p:cNvSpPr>
            <a:spLocks noGrp="1"/>
          </p:cNvSpPr>
          <p:nvPr>
            <p:ph idx="1"/>
          </p:nvPr>
        </p:nvSpPr>
        <p:spPr>
          <a:xfrm>
            <a:off x="630147" y="579613"/>
            <a:ext cx="5597705" cy="8419945"/>
          </a:xfrm>
        </p:spPr>
        <p:txBody>
          <a:bodyPr>
            <a:normAutofit fontScale="85000" lnSpcReduction="20000"/>
          </a:bodyPr>
          <a:lstStyle/>
          <a:p>
            <a:pPr marL="0" indent="0" algn="ctr">
              <a:buNone/>
            </a:pPr>
            <a:r>
              <a:rPr lang="en-GB" sz="1200" b="1" i="1" dirty="0">
                <a:solidFill>
                  <a:prstClr val="black"/>
                </a:solidFill>
              </a:rPr>
              <a:t>The Carmen de </a:t>
            </a:r>
            <a:r>
              <a:rPr lang="en-GB" sz="1200" b="1" i="1" dirty="0" err="1">
                <a:solidFill>
                  <a:prstClr val="black"/>
                </a:solidFill>
              </a:rPr>
              <a:t>Hastingae</a:t>
            </a:r>
            <a:r>
              <a:rPr lang="en-GB" sz="1200" b="1" i="1" dirty="0">
                <a:solidFill>
                  <a:prstClr val="black"/>
                </a:solidFill>
              </a:rPr>
              <a:t> </a:t>
            </a:r>
            <a:r>
              <a:rPr lang="en-GB" sz="1200" b="1" i="1" dirty="0" err="1">
                <a:solidFill>
                  <a:prstClr val="black"/>
                </a:solidFill>
              </a:rPr>
              <a:t>Proelio</a:t>
            </a:r>
            <a:r>
              <a:rPr lang="en-GB" sz="1200" b="1" i="1" dirty="0">
                <a:solidFill>
                  <a:prstClr val="black"/>
                </a:solidFill>
              </a:rPr>
              <a:t> </a:t>
            </a:r>
            <a:r>
              <a:rPr lang="en-GB" sz="1200" b="1" dirty="0">
                <a:solidFill>
                  <a:prstClr val="black"/>
                </a:solidFill>
              </a:rPr>
              <a:t>(Song of the Battle of Hastings) of Guy, Bishop of Amiens</a:t>
            </a:r>
          </a:p>
          <a:p>
            <a:pPr marL="0" indent="0" algn="ctr">
              <a:buNone/>
            </a:pPr>
            <a:r>
              <a:rPr lang="en-GB" sz="1200" dirty="0">
                <a:solidFill>
                  <a:prstClr val="black"/>
                </a:solidFill>
              </a:rPr>
              <a:t>The </a:t>
            </a:r>
            <a:r>
              <a:rPr lang="en-GB" sz="1200" i="1" dirty="0">
                <a:solidFill>
                  <a:prstClr val="black"/>
                </a:solidFill>
              </a:rPr>
              <a:t>Carmen</a:t>
            </a:r>
            <a:r>
              <a:rPr lang="en-GB" sz="1200" dirty="0">
                <a:solidFill>
                  <a:prstClr val="black"/>
                </a:solidFill>
              </a:rPr>
              <a:t> covers the events between September and December 1066. It is attributed to Guy of Amiens, noble of Ponthieu, who became chaplain for Matilda of Flanders, William I’s queen. It is the earliest account of the events of 1066, and is likely to have been composed at some time in 1067. It is written in poetic form, and was possibly commissioned as a form of entertainment/to memorialise William’s conquest through performances at royal festivities in Normandy.</a:t>
            </a:r>
          </a:p>
          <a:p>
            <a:pPr marL="0" indent="0" algn="ctr">
              <a:buNone/>
            </a:pPr>
            <a:endParaRPr lang="en-GB" sz="1200" b="1" dirty="0">
              <a:solidFill>
                <a:prstClr val="black"/>
              </a:solidFill>
            </a:endParaRPr>
          </a:p>
          <a:p>
            <a:pPr marL="0" indent="0" algn="ctr">
              <a:buNone/>
            </a:pPr>
            <a:r>
              <a:rPr lang="en-GB" sz="1200" b="1" dirty="0">
                <a:solidFill>
                  <a:prstClr val="black"/>
                </a:solidFill>
              </a:rPr>
              <a:t>The </a:t>
            </a:r>
            <a:r>
              <a:rPr lang="en-GB" sz="1200" b="1" i="1" dirty="0">
                <a:solidFill>
                  <a:prstClr val="black"/>
                </a:solidFill>
              </a:rPr>
              <a:t>Anglo-Saxon Chronicle </a:t>
            </a:r>
            <a:r>
              <a:rPr lang="en-GB" sz="1200" b="1" dirty="0">
                <a:solidFill>
                  <a:prstClr val="black"/>
                </a:solidFill>
              </a:rPr>
              <a:t>(ASC)</a:t>
            </a:r>
          </a:p>
          <a:p>
            <a:pPr marL="0" indent="0" algn="ctr">
              <a:buNone/>
            </a:pPr>
            <a:r>
              <a:rPr lang="en-GB" sz="1200" dirty="0">
                <a:solidFill>
                  <a:prstClr val="black"/>
                </a:solidFill>
              </a:rPr>
              <a:t>The </a:t>
            </a:r>
            <a:r>
              <a:rPr lang="en-GB" sz="1200" i="1" dirty="0">
                <a:solidFill>
                  <a:prstClr val="black"/>
                </a:solidFill>
              </a:rPr>
              <a:t>Anglo-Saxon Chronicle </a:t>
            </a:r>
            <a:r>
              <a:rPr lang="en-GB" sz="1200" dirty="0">
                <a:solidFill>
                  <a:prstClr val="black"/>
                </a:solidFill>
              </a:rPr>
              <a:t>is a collection of annals (a record of events year by year), mostly written in Old English, recording the history of the Anglo-Saxons. The original manuscript was created in the late ninth century, probably in Wessex, during the reign of Alfred the Great. Multiple copies of this original were distributed to monasteries across England, where they were independently updated, leading to different versions. The original does not survive but some of the versions created from it do. </a:t>
            </a:r>
          </a:p>
          <a:p>
            <a:pPr marL="0" indent="0" algn="ctr">
              <a:buNone/>
            </a:pPr>
            <a:r>
              <a:rPr lang="en-GB" sz="1200" dirty="0">
                <a:solidFill>
                  <a:prstClr val="black"/>
                </a:solidFill>
              </a:rPr>
              <a:t>There are occasions when comparison with other medieval sources makes it clear that the scribe who wrote the chronicles omitted events or told particular versions of stories, and there are also places where the different versions contradict each other. But, as a whole, the </a:t>
            </a:r>
            <a:r>
              <a:rPr lang="en-GB" sz="1200" i="1" dirty="0">
                <a:solidFill>
                  <a:prstClr val="black"/>
                </a:solidFill>
              </a:rPr>
              <a:t>Anglo-Saxon Chronicle </a:t>
            </a:r>
            <a:r>
              <a:rPr lang="en-GB" sz="1200" dirty="0">
                <a:solidFill>
                  <a:prstClr val="black"/>
                </a:solidFill>
              </a:rPr>
              <a:t>is the single most important historical source for this period, as much of the information recorded in it is not recorded elsewhere.</a:t>
            </a:r>
          </a:p>
          <a:p>
            <a:pPr marL="0" indent="0" algn="ctr">
              <a:buNone/>
            </a:pPr>
            <a:endParaRPr lang="en-GB" sz="1200" dirty="0">
              <a:solidFill>
                <a:prstClr val="black"/>
              </a:solidFill>
            </a:endParaRPr>
          </a:p>
          <a:p>
            <a:pPr marL="0" indent="0" algn="ctr">
              <a:buNone/>
            </a:pPr>
            <a:r>
              <a:rPr lang="en-GB" sz="1200" b="1" dirty="0" err="1">
                <a:solidFill>
                  <a:prstClr val="black"/>
                </a:solidFill>
              </a:rPr>
              <a:t>Geffrei</a:t>
            </a:r>
            <a:r>
              <a:rPr lang="en-GB" sz="1200" b="1" dirty="0">
                <a:solidFill>
                  <a:prstClr val="black"/>
                </a:solidFill>
              </a:rPr>
              <a:t> </a:t>
            </a:r>
            <a:r>
              <a:rPr lang="en-GB" sz="1200" b="1" dirty="0" err="1">
                <a:solidFill>
                  <a:prstClr val="black"/>
                </a:solidFill>
              </a:rPr>
              <a:t>Gaimar’s</a:t>
            </a:r>
            <a:r>
              <a:rPr lang="en-GB" sz="1200" b="1" dirty="0">
                <a:solidFill>
                  <a:prstClr val="black"/>
                </a:solidFill>
              </a:rPr>
              <a:t> </a:t>
            </a:r>
            <a:r>
              <a:rPr lang="en-GB" sz="1200" b="1" i="1" dirty="0" err="1">
                <a:solidFill>
                  <a:prstClr val="black"/>
                </a:solidFill>
              </a:rPr>
              <a:t>Estoire</a:t>
            </a:r>
            <a:r>
              <a:rPr lang="en-GB" sz="1200" b="1" i="1" dirty="0">
                <a:solidFill>
                  <a:prstClr val="black"/>
                </a:solidFill>
              </a:rPr>
              <a:t> des </a:t>
            </a:r>
            <a:r>
              <a:rPr lang="en-GB" sz="1200" b="1" i="1" dirty="0" err="1">
                <a:solidFill>
                  <a:prstClr val="black"/>
                </a:solidFill>
              </a:rPr>
              <a:t>Engleis</a:t>
            </a:r>
            <a:r>
              <a:rPr lang="en-GB" sz="1200" b="1" i="1" dirty="0">
                <a:solidFill>
                  <a:prstClr val="black"/>
                </a:solidFill>
              </a:rPr>
              <a:t> </a:t>
            </a:r>
            <a:r>
              <a:rPr lang="en-GB" sz="1200" b="1" dirty="0">
                <a:solidFill>
                  <a:prstClr val="black"/>
                </a:solidFill>
              </a:rPr>
              <a:t>(</a:t>
            </a:r>
            <a:r>
              <a:rPr lang="en-GB" sz="1200" b="1" i="1" dirty="0">
                <a:solidFill>
                  <a:prstClr val="black"/>
                </a:solidFill>
              </a:rPr>
              <a:t>History of the English People</a:t>
            </a:r>
            <a:r>
              <a:rPr lang="en-GB" sz="1200" b="1" dirty="0">
                <a:solidFill>
                  <a:prstClr val="black"/>
                </a:solidFill>
              </a:rPr>
              <a:t>)</a:t>
            </a:r>
          </a:p>
          <a:p>
            <a:pPr marL="0" indent="0" algn="ctr">
              <a:buNone/>
            </a:pPr>
            <a:r>
              <a:rPr lang="en-GB" sz="1200" b="0" i="0" dirty="0">
                <a:effectLst/>
              </a:rPr>
              <a:t>Thi</a:t>
            </a:r>
            <a:r>
              <a:rPr lang="en-GB" sz="1200" dirty="0"/>
              <a:t>s is an Anglo-Norman chronicle written for the wife of a landowner in Lincolnshire and Hampshire. It is the oldest known chronicle in the French language and it is likely to have been written in the middle to late 1130s. It was largely based on pre-existing chronicles and documents English history from about 495 to 1100, although an earlier section has been lost. It states that the Normans were the true successors to the English throne and was written in couplets.</a:t>
            </a:r>
          </a:p>
          <a:p>
            <a:pPr marL="0" indent="0" algn="ctr">
              <a:buNone/>
            </a:pPr>
            <a:endParaRPr lang="en-GB" sz="1200" b="1" dirty="0">
              <a:solidFill>
                <a:prstClr val="black"/>
              </a:solidFill>
            </a:endParaRPr>
          </a:p>
          <a:p>
            <a:pPr marL="0" indent="0" algn="ctr">
              <a:buNone/>
            </a:pPr>
            <a:r>
              <a:rPr lang="en-GB" sz="1200" b="1" dirty="0"/>
              <a:t>The </a:t>
            </a:r>
            <a:r>
              <a:rPr lang="en-GB" sz="1200" b="1" i="1" dirty="0" err="1"/>
              <a:t>Gesta</a:t>
            </a:r>
            <a:r>
              <a:rPr lang="en-GB" sz="1200" b="1" i="1" dirty="0"/>
              <a:t> </a:t>
            </a:r>
            <a:r>
              <a:rPr lang="en-GB" sz="1200" b="1" i="1" dirty="0" err="1"/>
              <a:t>Normannorum</a:t>
            </a:r>
            <a:r>
              <a:rPr lang="en-GB" sz="1200" b="1" i="1" dirty="0"/>
              <a:t> </a:t>
            </a:r>
            <a:r>
              <a:rPr lang="en-GB" sz="1200" b="1" i="1" dirty="0" err="1"/>
              <a:t>Ducum</a:t>
            </a:r>
            <a:r>
              <a:rPr lang="en-GB" sz="1200" b="1" i="1" dirty="0"/>
              <a:t> </a:t>
            </a:r>
            <a:r>
              <a:rPr lang="en-GB" sz="1200" b="1" dirty="0"/>
              <a:t>of William of </a:t>
            </a:r>
            <a:r>
              <a:rPr lang="en-GB" sz="1200" b="1" dirty="0" err="1"/>
              <a:t>Jumièges</a:t>
            </a:r>
            <a:endParaRPr lang="en-GB" sz="1200" b="1" dirty="0"/>
          </a:p>
          <a:p>
            <a:pPr marL="0" indent="0" algn="ctr">
              <a:buNone/>
            </a:pPr>
            <a:r>
              <a:rPr lang="en-GB" sz="1200" dirty="0"/>
              <a:t>This is a chronicle created by the monk William of </a:t>
            </a:r>
            <a:r>
              <a:rPr lang="en-GB" sz="1200" dirty="0" err="1"/>
              <a:t>Jumièges</a:t>
            </a:r>
            <a:r>
              <a:rPr lang="en-GB" sz="1200" dirty="0"/>
              <a:t> in about 1060. It is likely that William I had William of </a:t>
            </a:r>
            <a:r>
              <a:rPr lang="en-GB" sz="1200" dirty="0" err="1"/>
              <a:t>Jumièges</a:t>
            </a:r>
            <a:r>
              <a:rPr lang="en-GB" sz="1200" dirty="0"/>
              <a:t> extend the work in about 1070 to include the events of the Conquest to that point. It praises and glorifies the Norman Conquest. </a:t>
            </a:r>
          </a:p>
          <a:p>
            <a:pPr marL="0" indent="0" algn="ctr">
              <a:buNone/>
            </a:pPr>
            <a:endParaRPr lang="en-GB" sz="1200" dirty="0"/>
          </a:p>
          <a:p>
            <a:pPr marL="0" indent="0" algn="ctr">
              <a:buNone/>
            </a:pPr>
            <a:r>
              <a:rPr lang="en-GB" sz="1200" b="1" i="1" dirty="0"/>
              <a:t>Brut y </a:t>
            </a:r>
            <a:r>
              <a:rPr lang="en-GB" sz="1200" b="1" i="1" dirty="0" err="1"/>
              <a:t>Tywysogion</a:t>
            </a:r>
            <a:endParaRPr lang="en-GB" sz="1200" b="1" i="1" dirty="0"/>
          </a:p>
          <a:p>
            <a:pPr marL="0" indent="0" algn="ctr">
              <a:buNone/>
            </a:pPr>
            <a:r>
              <a:rPr lang="en-GB" sz="1200" dirty="0"/>
              <a:t>The </a:t>
            </a:r>
            <a:r>
              <a:rPr lang="en-GB" sz="1200" i="1" dirty="0"/>
              <a:t>Brut y </a:t>
            </a:r>
            <a:r>
              <a:rPr lang="en-GB" sz="1200" i="1" dirty="0" err="1"/>
              <a:t>Twysogion</a:t>
            </a:r>
            <a:r>
              <a:rPr lang="en-GB" sz="1200" i="1" dirty="0"/>
              <a:t> </a:t>
            </a:r>
            <a:r>
              <a:rPr lang="en-GB" sz="1200" dirty="0"/>
              <a:t>(translation: Chronicle of the Princes) is a significant source for Welsh history in this period. It is a collection of annals, and has survived as Welsh translations of an original Latin version (now lost). The most complete version is known as the </a:t>
            </a:r>
            <a:r>
              <a:rPr lang="en-GB" sz="1200" dirty="0" err="1"/>
              <a:t>Peniarth</a:t>
            </a:r>
            <a:r>
              <a:rPr lang="en-GB" sz="1200" dirty="0"/>
              <a:t> MS. 20. This begins in 682 and ends in 1332. The entries for the early years are brief, but events such as significant deaths and natural occurrences like plagues or eclipses are noted. Later entries go into greater detail. The main focus is on the rulers (‘Princes’) of the Welsh kingdoms of </a:t>
            </a:r>
            <a:r>
              <a:rPr lang="en-GB" sz="1200" dirty="0" err="1"/>
              <a:t>Deheubarth</a:t>
            </a:r>
            <a:r>
              <a:rPr lang="en-GB" sz="1200" dirty="0"/>
              <a:t>, Gwynedd and Powys. Some Church events are also recorded, and occasionally important events in England, Scotland and Ireland are also mentioned.</a:t>
            </a:r>
          </a:p>
          <a:p>
            <a:pPr marL="0" indent="0" algn="ctr">
              <a:buNone/>
            </a:pPr>
            <a:endParaRPr lang="en-GB" sz="1200" b="1" dirty="0"/>
          </a:p>
          <a:p>
            <a:pPr marL="0" indent="0" algn="ctr">
              <a:buNone/>
            </a:pPr>
            <a:r>
              <a:rPr lang="en-GB" sz="1200" b="1" u="sng" dirty="0">
                <a:solidFill>
                  <a:prstClr val="black"/>
                </a:solidFill>
                <a:uFill>
                  <a:solidFill>
                    <a:srgbClr val="FFC000"/>
                  </a:solidFill>
                </a:uFill>
              </a:rPr>
              <a:t>Henry of Huntingdon’s </a:t>
            </a:r>
            <a:r>
              <a:rPr lang="en-GB" sz="1200" b="1" i="1" u="sng" dirty="0">
                <a:solidFill>
                  <a:prstClr val="black"/>
                </a:solidFill>
                <a:uFill>
                  <a:solidFill>
                    <a:srgbClr val="FFC000"/>
                  </a:solidFill>
                </a:uFill>
              </a:rPr>
              <a:t>The History of the English People 1000–1154</a:t>
            </a:r>
          </a:p>
          <a:p>
            <a:pPr marL="0" indent="0" algn="ctr">
              <a:buNone/>
            </a:pPr>
            <a:r>
              <a:rPr lang="en-GB" sz="1200" dirty="0">
                <a:solidFill>
                  <a:prstClr val="black"/>
                </a:solidFill>
                <a:uFill>
                  <a:solidFill>
                    <a:srgbClr val="FFC000"/>
                  </a:solidFill>
                </a:uFill>
              </a:rPr>
              <a:t>Henry of Huntingdon was an Anglo-Norman historian who served as the archdeacon of Huntingdon. This work (</a:t>
            </a:r>
            <a:r>
              <a:rPr lang="en-GB" sz="1200" i="1" dirty="0">
                <a:solidFill>
                  <a:prstClr val="black"/>
                </a:solidFill>
                <a:uFill>
                  <a:solidFill>
                    <a:srgbClr val="FFC000"/>
                  </a:solidFill>
                </a:uFill>
              </a:rPr>
              <a:t>Historia </a:t>
            </a:r>
            <a:r>
              <a:rPr lang="en-GB" sz="1200" i="1" dirty="0" err="1">
                <a:solidFill>
                  <a:prstClr val="black"/>
                </a:solidFill>
                <a:uFill>
                  <a:solidFill>
                    <a:srgbClr val="FFC000"/>
                  </a:solidFill>
                </a:uFill>
              </a:rPr>
              <a:t>Anglorum</a:t>
            </a:r>
            <a:r>
              <a:rPr lang="en-GB" sz="1200" i="1" dirty="0">
                <a:solidFill>
                  <a:prstClr val="black"/>
                </a:solidFill>
                <a:uFill>
                  <a:solidFill>
                    <a:srgbClr val="FFC000"/>
                  </a:solidFill>
                </a:uFill>
              </a:rPr>
              <a:t>) </a:t>
            </a:r>
            <a:r>
              <a:rPr lang="en-GB" sz="1200" dirty="0">
                <a:solidFill>
                  <a:prstClr val="black"/>
                </a:solidFill>
                <a:uFill>
                  <a:solidFill>
                    <a:srgbClr val="FFC000"/>
                  </a:solidFill>
                </a:uFill>
              </a:rPr>
              <a:t>was an attempt to write a history of England up to modern times. The first edition is likely to have been published in 1129, and new editions were published as the years went by. The final version ends in 1154, with the death of King Stephen. Henry of Huntingdon’s writing includes many famous anecdotes, which make it entertaining to read. He was encouraged to write this history by the Bishop of Lincoln. The Bishop’s household was often with the royal court of the day, which may account for the fact that some historians have noted that many details provided by Henry regarding the royal family seem to be accurate.</a:t>
            </a:r>
          </a:p>
          <a:p>
            <a:pPr marL="0" indent="0" algn="ctr">
              <a:buNone/>
            </a:pPr>
            <a:endParaRPr lang="en-GB" sz="1200" b="1" u="sng" dirty="0">
              <a:solidFill>
                <a:prstClr val="black"/>
              </a:solidFill>
              <a:uFill>
                <a:solidFill>
                  <a:srgbClr val="FFC000"/>
                </a:solidFill>
              </a:uFill>
            </a:endParaRPr>
          </a:p>
          <a:p>
            <a:pPr marL="0" indent="0" algn="ctr">
              <a:buNone/>
            </a:pPr>
            <a:r>
              <a:rPr lang="en-GB" sz="1200" b="1" dirty="0">
                <a:solidFill>
                  <a:prstClr val="black"/>
                </a:solidFill>
              </a:rPr>
              <a:t>The Domesday Book</a:t>
            </a:r>
          </a:p>
          <a:p>
            <a:pPr marL="0" indent="0" algn="ctr">
              <a:buNone/>
            </a:pPr>
            <a:r>
              <a:rPr lang="en-GB" sz="1200" dirty="0">
                <a:solidFill>
                  <a:prstClr val="black"/>
                </a:solidFill>
              </a:rPr>
              <a:t>The Domesday Book is Britain’s earliest surviving public record. It is a compilation of the results of an enormous survey ordered by William I to record details of land and landholding in England. It was completed in 1086, and survives today in two volumes – Great and Little Domesday.</a:t>
            </a:r>
            <a:br>
              <a:rPr lang="en-GB" sz="3200" b="1" dirty="0">
                <a:solidFill>
                  <a:prstClr val="black"/>
                </a:solidFill>
              </a:rPr>
            </a:br>
            <a:endParaRPr lang="en-GB" dirty="0"/>
          </a:p>
        </p:txBody>
      </p:sp>
    </p:spTree>
    <p:extLst>
      <p:ext uri="{BB962C8B-B14F-4D97-AF65-F5344CB8AC3E}">
        <p14:creationId xmlns:p14="http://schemas.microsoft.com/office/powerpoint/2010/main" val="1887105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04E0A-C1F3-4928-9B12-8908742F6C5F}"/>
              </a:ext>
            </a:extLst>
          </p:cNvPr>
          <p:cNvSpPr>
            <a:spLocks noGrp="1"/>
          </p:cNvSpPr>
          <p:nvPr>
            <p:ph type="title"/>
          </p:nvPr>
        </p:nvSpPr>
        <p:spPr>
          <a:xfrm>
            <a:off x="471487" y="26369"/>
            <a:ext cx="5915025" cy="2539850"/>
          </a:xfrm>
        </p:spPr>
        <p:txBody>
          <a:bodyPr>
            <a:normAutofit/>
          </a:bodyPr>
          <a:lstStyle/>
          <a:p>
            <a:pPr algn="ctr"/>
            <a:r>
              <a:rPr lang="en-GB" sz="2000" i="1" dirty="0">
                <a:solidFill>
                  <a:prstClr val="black"/>
                </a:solidFill>
              </a:rPr>
              <a:t>When did the Normans complete their conquest?</a:t>
            </a:r>
            <a:br>
              <a:rPr lang="en-GB" sz="2000" i="1" dirty="0">
                <a:solidFill>
                  <a:prstClr val="black"/>
                </a:solidFill>
              </a:rPr>
            </a:br>
            <a:br>
              <a:rPr lang="en-GB" sz="2000" i="1" dirty="0">
                <a:solidFill>
                  <a:prstClr val="black"/>
                </a:solidFill>
              </a:rPr>
            </a:br>
            <a:r>
              <a:rPr lang="en-GB" sz="2000" b="1" i="1" dirty="0">
                <a:solidFill>
                  <a:prstClr val="black"/>
                </a:solidFill>
              </a:rPr>
              <a:t>LONDON, winter 1066</a:t>
            </a:r>
            <a:br>
              <a:rPr lang="en-GB" sz="2000" b="1" i="1" dirty="0">
                <a:solidFill>
                  <a:prstClr val="black"/>
                </a:solidFill>
                <a:latin typeface="Constantia" panose="02030602050306030303" pitchFamily="18" charset="0"/>
              </a:rPr>
            </a:br>
            <a:br>
              <a:rPr lang="en-GB" b="1" dirty="0">
                <a:solidFill>
                  <a:prstClr val="black"/>
                </a:solidFill>
              </a:rPr>
            </a:br>
            <a:r>
              <a:rPr lang="en-GB" sz="1400" b="1" dirty="0">
                <a:solidFill>
                  <a:prstClr val="black"/>
                </a:solidFill>
              </a:rPr>
              <a:t>SOURCE: The </a:t>
            </a:r>
            <a:r>
              <a:rPr lang="en-GB" sz="1400" b="1" i="1" dirty="0">
                <a:solidFill>
                  <a:prstClr val="black"/>
                </a:solidFill>
              </a:rPr>
              <a:t>Carmen de </a:t>
            </a:r>
            <a:r>
              <a:rPr lang="en-GB" sz="1400" b="1" i="1" dirty="0" err="1">
                <a:solidFill>
                  <a:prstClr val="black"/>
                </a:solidFill>
              </a:rPr>
              <a:t>Hastingae</a:t>
            </a:r>
            <a:r>
              <a:rPr lang="en-GB" sz="1400" b="1" i="1" dirty="0">
                <a:solidFill>
                  <a:prstClr val="black"/>
                </a:solidFill>
              </a:rPr>
              <a:t> </a:t>
            </a:r>
            <a:r>
              <a:rPr lang="en-GB" sz="1400" b="1" i="1" dirty="0" err="1">
                <a:solidFill>
                  <a:prstClr val="black"/>
                </a:solidFill>
              </a:rPr>
              <a:t>Proelio</a:t>
            </a:r>
            <a:r>
              <a:rPr lang="en-GB" sz="1400" b="1" dirty="0">
                <a:solidFill>
                  <a:prstClr val="black"/>
                </a:solidFill>
              </a:rPr>
              <a:t> of Guy, Bishop of Amiens</a:t>
            </a:r>
            <a:br>
              <a:rPr lang="en-GB" sz="1800" b="1" dirty="0">
                <a:solidFill>
                  <a:prstClr val="black"/>
                </a:solidFill>
              </a:rPr>
            </a:br>
            <a:endParaRPr lang="en-GB" sz="1800" dirty="0"/>
          </a:p>
        </p:txBody>
      </p:sp>
      <p:sp>
        <p:nvSpPr>
          <p:cNvPr id="3" name="Content Placeholder 2">
            <a:extLst>
              <a:ext uri="{FF2B5EF4-FFF2-40B4-BE49-F238E27FC236}">
                <a16:creationId xmlns:a16="http://schemas.microsoft.com/office/drawing/2014/main" id="{0316E0E5-1C39-4F4D-95B6-75185D7CD337}"/>
              </a:ext>
            </a:extLst>
          </p:cNvPr>
          <p:cNvSpPr>
            <a:spLocks noGrp="1"/>
          </p:cNvSpPr>
          <p:nvPr>
            <p:ph idx="1"/>
          </p:nvPr>
        </p:nvSpPr>
        <p:spPr>
          <a:xfrm>
            <a:off x="582101" y="2224059"/>
            <a:ext cx="3458957" cy="7296025"/>
          </a:xfrm>
        </p:spPr>
        <p:txBody>
          <a:bodyPr>
            <a:normAutofit lnSpcReduction="10000"/>
          </a:bodyPr>
          <a:lstStyle/>
          <a:p>
            <a:pPr marL="0" indent="0" algn="ctr">
              <a:buNone/>
            </a:pPr>
            <a:r>
              <a:rPr lang="en-GB" sz="1100" b="1" dirty="0"/>
              <a:t>Part 1: </a:t>
            </a:r>
            <a:r>
              <a:rPr lang="en-GB" sz="1100" u="sng" dirty="0">
                <a:uFill>
                  <a:solidFill>
                    <a:srgbClr val="FF0000"/>
                  </a:solidFill>
                </a:uFill>
              </a:rPr>
              <a:t>He [William] directed his march to where populous London gleamed. (It is a great city, overflowing with forward inhabitants and richer in treasure than the rest of the kingdom. Protected on the left side by walls, on the right side by the river, it neither fears enemies nor dreads being taken by storm.) </a:t>
            </a:r>
            <a:r>
              <a:rPr lang="en-GB" sz="1100" u="sng" dirty="0">
                <a:uFill>
                  <a:solidFill>
                    <a:srgbClr val="0070C0"/>
                  </a:solidFill>
                </a:uFill>
              </a:rPr>
              <a:t>The obdurate people conquered in battle sought this place, believing that in it they could dwell for a long time masterless. </a:t>
            </a:r>
            <a:r>
              <a:rPr lang="en-GB" sz="1100" u="sng" dirty="0">
                <a:uFill>
                  <a:solidFill>
                    <a:srgbClr val="FFFF00"/>
                  </a:solidFill>
                </a:uFill>
              </a:rPr>
              <a:t>But because far too great terror surrounded them – everywhere there was lamentation and ungovernable grief – at length the rulers and the magnates made provision for themselves by a plan of this kind; namely, that they consecrate as king a boy of the old royal line, in order that they might not be kingless; for the foolish populace believed it could protect itself merely by the royal name devoid of power. The boy was elected by them to be the shadow of a king, a defence fraught with ruin. </a:t>
            </a:r>
            <a:r>
              <a:rPr lang="en-GB" sz="1100" u="sng" dirty="0">
                <a:uFill>
                  <a:solidFill>
                    <a:srgbClr val="00B050"/>
                  </a:solidFill>
                </a:uFill>
              </a:rPr>
              <a:t>The flying rumour that London had a king spread abroad, and what remained of the English nation rejoiced.</a:t>
            </a:r>
            <a:endParaRPr lang="en-GB" sz="1100" b="1" u="sng" dirty="0">
              <a:solidFill>
                <a:prstClr val="black"/>
              </a:solidFill>
              <a:uFill>
                <a:solidFill>
                  <a:srgbClr val="00B050"/>
                </a:solidFill>
              </a:uFill>
            </a:endParaRPr>
          </a:p>
          <a:p>
            <a:pPr marL="0" indent="0" algn="ctr">
              <a:buNone/>
            </a:pPr>
            <a:endParaRPr lang="en-GB" sz="1100" b="1" dirty="0"/>
          </a:p>
          <a:p>
            <a:pPr marL="0" indent="0" algn="ctr">
              <a:buNone/>
            </a:pPr>
            <a:r>
              <a:rPr lang="en-GB" sz="1100" b="1" dirty="0"/>
              <a:t>Part 2: </a:t>
            </a:r>
            <a:r>
              <a:rPr lang="en-GB" sz="1100" i="1" dirty="0"/>
              <a:t>After the election of Edgar, the </a:t>
            </a:r>
            <a:r>
              <a:rPr lang="en-GB" sz="1100" dirty="0"/>
              <a:t>Carmen</a:t>
            </a:r>
            <a:r>
              <a:rPr lang="en-GB" sz="1100" i="1" dirty="0"/>
              <a:t> says that William prepared for a military assault on London</a:t>
            </a:r>
            <a:r>
              <a:rPr lang="en-GB" sz="1100" i="1" u="sng" dirty="0">
                <a:uFill>
                  <a:solidFill>
                    <a:srgbClr val="FF0000"/>
                  </a:solidFill>
                </a:uFill>
              </a:rPr>
              <a:t>:</a:t>
            </a:r>
            <a:r>
              <a:rPr lang="en-GB" sz="1100" u="sng" dirty="0">
                <a:uFill>
                  <a:solidFill>
                    <a:srgbClr val="FF0000"/>
                  </a:solidFill>
                </a:uFill>
              </a:rPr>
              <a:t> he built siege engines and made battering-rams with horns of iron as well as machines for mining. Then he thundered forth menaces and threatened punishment and war. He vowed that, given the chance, he would raze the walls, level the bastions and reduce the proud tower to rubble. </a:t>
            </a:r>
          </a:p>
          <a:p>
            <a:pPr marL="0" indent="0" algn="ctr">
              <a:buNone/>
            </a:pPr>
            <a:r>
              <a:rPr lang="en-GB" sz="1100" i="1" dirty="0"/>
              <a:t>A local leader called Ansgar gathered the city elders and suggested sending a messenger to William, as they feared his military preparations. The next extract begins with the message sent back from William to the Londoners: </a:t>
            </a:r>
            <a:r>
              <a:rPr lang="en-GB" sz="1100" dirty="0"/>
              <a:t>‘</a:t>
            </a:r>
            <a:r>
              <a:rPr lang="en-GB" sz="1100" u="sng" dirty="0">
                <a:uFill>
                  <a:solidFill>
                    <a:srgbClr val="0070C0"/>
                  </a:solidFill>
                </a:uFill>
              </a:rPr>
              <a:t>He [William] shows and maintains that king Edward granted him the gift of the kingdom, and reports that you approved it. This one course remains, therefore, if you wish to survive; to render him homage, with the rights due to him.’ </a:t>
            </a:r>
            <a:r>
              <a:rPr lang="en-GB" sz="1100" u="sng" dirty="0">
                <a:uFill>
                  <a:solidFill>
                    <a:srgbClr val="FFFF00"/>
                  </a:solidFill>
                </a:uFill>
              </a:rPr>
              <a:t>The people approved this, the Witan allowed that it was just, and both assemblies denied that the boy was king. With downcast bearing they proceeded in an orderly concourse to the king’s hall, together with the child. They planned to surrender the city by means of the keys, and to appease wrath by a gift offered with homage. </a:t>
            </a:r>
            <a:r>
              <a:rPr lang="en-GB" sz="1100" u="sng" dirty="0">
                <a:uFill>
                  <a:solidFill>
                    <a:srgbClr val="00B050"/>
                  </a:solidFill>
                </a:uFill>
              </a:rPr>
              <a:t>When he knew of their coming, the king made himself gracious towards those remaining with the boy. He gave them grateful kisses, cheerfully forgave crimes and accepted presents, and showed honour to those thus taken into his favour. Appearing to be one in whom they could trust, he enhanced his own repute and bound their treacherous hearts fast with oaths.</a:t>
            </a:r>
          </a:p>
        </p:txBody>
      </p:sp>
      <p:sp>
        <p:nvSpPr>
          <p:cNvPr id="4" name="TextBox 3">
            <a:extLst>
              <a:ext uri="{FF2B5EF4-FFF2-40B4-BE49-F238E27FC236}">
                <a16:creationId xmlns:a16="http://schemas.microsoft.com/office/drawing/2014/main" id="{79A5B76F-5D8E-48CA-8DB1-FED92D2854F9}"/>
              </a:ext>
            </a:extLst>
          </p:cNvPr>
          <p:cNvSpPr txBox="1"/>
          <p:nvPr/>
        </p:nvSpPr>
        <p:spPr>
          <a:xfrm>
            <a:off x="4159045" y="2224059"/>
            <a:ext cx="2227467" cy="2631490"/>
          </a:xfrm>
          <a:prstGeom prst="rect">
            <a:avLst/>
          </a:prstGeom>
          <a:noFill/>
          <a:ln>
            <a:solidFill>
              <a:schemeClr val="tx1"/>
            </a:solidFill>
          </a:ln>
        </p:spPr>
        <p:txBody>
          <a:bodyPr wrap="square" rtlCol="0">
            <a:spAutoFit/>
          </a:bodyPr>
          <a:lstStyle/>
          <a:p>
            <a:pPr algn="ctr"/>
            <a:r>
              <a:rPr lang="en-GB" sz="1100" b="1" dirty="0"/>
              <a:t>Explanation: </a:t>
            </a:r>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p:txBody>
      </p:sp>
      <p:sp>
        <p:nvSpPr>
          <p:cNvPr id="5" name="TextBox 4">
            <a:extLst>
              <a:ext uri="{FF2B5EF4-FFF2-40B4-BE49-F238E27FC236}">
                <a16:creationId xmlns:a16="http://schemas.microsoft.com/office/drawing/2014/main" id="{4A37503A-4551-4137-A434-F77B1090A3D6}"/>
              </a:ext>
            </a:extLst>
          </p:cNvPr>
          <p:cNvSpPr txBox="1"/>
          <p:nvPr/>
        </p:nvSpPr>
        <p:spPr>
          <a:xfrm>
            <a:off x="4159044" y="5195120"/>
            <a:ext cx="2227467" cy="3924151"/>
          </a:xfrm>
          <a:prstGeom prst="rect">
            <a:avLst/>
          </a:prstGeom>
          <a:noFill/>
          <a:ln>
            <a:solidFill>
              <a:schemeClr val="tx1"/>
            </a:solidFill>
          </a:ln>
        </p:spPr>
        <p:txBody>
          <a:bodyPr wrap="square" rtlCol="0">
            <a:spAutoFit/>
          </a:bodyPr>
          <a:lstStyle/>
          <a:p>
            <a:pPr algn="ctr"/>
            <a:r>
              <a:rPr lang="en-GB" sz="1100" b="1" dirty="0"/>
              <a:t>Explanation:</a:t>
            </a:r>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r>
              <a:rPr lang="en-GB" sz="1800" b="1" dirty="0"/>
              <a:t> </a:t>
            </a:r>
          </a:p>
        </p:txBody>
      </p:sp>
    </p:spTree>
    <p:extLst>
      <p:ext uri="{BB962C8B-B14F-4D97-AF65-F5344CB8AC3E}">
        <p14:creationId xmlns:p14="http://schemas.microsoft.com/office/powerpoint/2010/main" val="3374587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46D1-5F90-4333-915B-A4762F793438}"/>
              </a:ext>
            </a:extLst>
          </p:cNvPr>
          <p:cNvSpPr>
            <a:spLocks noGrp="1"/>
          </p:cNvSpPr>
          <p:nvPr>
            <p:ph type="title"/>
          </p:nvPr>
        </p:nvSpPr>
        <p:spPr>
          <a:xfrm>
            <a:off x="471487" y="136573"/>
            <a:ext cx="5915025" cy="1914702"/>
          </a:xfrm>
        </p:spPr>
        <p:txBody>
          <a:bodyPr>
            <a:normAutofit/>
          </a:bodyPr>
          <a:lstStyle/>
          <a:p>
            <a:pPr algn="ctr"/>
            <a:r>
              <a:rPr lang="en-GB" sz="2000" i="1" dirty="0">
                <a:solidFill>
                  <a:prstClr val="black"/>
                </a:solidFill>
              </a:rPr>
              <a:t>When did the Normans complete their conquest?</a:t>
            </a:r>
            <a:br>
              <a:rPr lang="en-GB" sz="2000" i="1" dirty="0">
                <a:solidFill>
                  <a:prstClr val="black"/>
                </a:solidFill>
              </a:rPr>
            </a:br>
            <a:br>
              <a:rPr lang="en-GB" sz="2000" i="1" dirty="0">
                <a:solidFill>
                  <a:prstClr val="black"/>
                </a:solidFill>
              </a:rPr>
            </a:br>
            <a:r>
              <a:rPr lang="en-GB" sz="2000" b="1" i="1" dirty="0">
                <a:solidFill>
                  <a:prstClr val="black"/>
                </a:solidFill>
              </a:rPr>
              <a:t>LONDON, winter 1066</a:t>
            </a:r>
            <a:br>
              <a:rPr lang="en-GB" sz="3600" b="1" i="1" dirty="0">
                <a:solidFill>
                  <a:prstClr val="black"/>
                </a:solidFill>
                <a:latin typeface="Constantia" panose="02030602050306030303" pitchFamily="18" charset="0"/>
              </a:rPr>
            </a:br>
            <a:br>
              <a:rPr lang="en-GB" b="1" dirty="0">
                <a:solidFill>
                  <a:prstClr val="black"/>
                </a:solidFill>
              </a:rPr>
            </a:br>
            <a:r>
              <a:rPr lang="en-GB" sz="1400" b="1" dirty="0">
                <a:solidFill>
                  <a:prstClr val="black"/>
                </a:solidFill>
              </a:rPr>
              <a:t>SOURCE: </a:t>
            </a:r>
            <a:r>
              <a:rPr lang="en-GB" sz="1400" b="1" dirty="0"/>
              <a:t>The </a:t>
            </a:r>
            <a:r>
              <a:rPr lang="en-GB" sz="1400" b="1" i="1" dirty="0"/>
              <a:t>Anglo-Saxon Chronicle </a:t>
            </a:r>
            <a:r>
              <a:rPr lang="en-GB" sz="1400" b="1" dirty="0"/>
              <a:t>– Worcester manuscript (D)</a:t>
            </a:r>
            <a:br>
              <a:rPr lang="en-GB" sz="1400" b="1" dirty="0"/>
            </a:br>
            <a:endParaRPr lang="en-GB" sz="1400" dirty="0"/>
          </a:p>
        </p:txBody>
      </p:sp>
      <p:sp>
        <p:nvSpPr>
          <p:cNvPr id="3" name="Content Placeholder 2">
            <a:extLst>
              <a:ext uri="{FF2B5EF4-FFF2-40B4-BE49-F238E27FC236}">
                <a16:creationId xmlns:a16="http://schemas.microsoft.com/office/drawing/2014/main" id="{63324D60-5382-4E90-A53A-A1F8274BA5E9}"/>
              </a:ext>
            </a:extLst>
          </p:cNvPr>
          <p:cNvSpPr>
            <a:spLocks noGrp="1"/>
          </p:cNvSpPr>
          <p:nvPr>
            <p:ph idx="1"/>
          </p:nvPr>
        </p:nvSpPr>
        <p:spPr>
          <a:xfrm>
            <a:off x="471488" y="2308122"/>
            <a:ext cx="3222983" cy="6599903"/>
          </a:xfrm>
        </p:spPr>
        <p:txBody>
          <a:bodyPr>
            <a:normAutofit/>
          </a:bodyPr>
          <a:lstStyle/>
          <a:p>
            <a:pPr marL="0" indent="0" algn="ctr">
              <a:buNone/>
            </a:pPr>
            <a:r>
              <a:rPr lang="en-GB" sz="1100" u="sng" dirty="0">
                <a:uFill>
                  <a:solidFill>
                    <a:srgbClr val="FF0000"/>
                  </a:solidFill>
                </a:uFill>
              </a:rPr>
              <a:t>Archbishop </a:t>
            </a:r>
            <a:r>
              <a:rPr lang="en-GB" sz="1100" u="sng" dirty="0" err="1">
                <a:uFill>
                  <a:solidFill>
                    <a:srgbClr val="FF0000"/>
                  </a:solidFill>
                </a:uFill>
              </a:rPr>
              <a:t>Aldred</a:t>
            </a:r>
            <a:r>
              <a:rPr lang="en-GB" sz="1100" u="sng" dirty="0">
                <a:uFill>
                  <a:solidFill>
                    <a:srgbClr val="FF0000"/>
                  </a:solidFill>
                </a:uFill>
              </a:rPr>
              <a:t> and the garrison in London wanted to have Prince Edgar for king, just as was his natural right; and Edwin and </a:t>
            </a:r>
            <a:r>
              <a:rPr lang="en-GB" sz="1100" u="sng" dirty="0" err="1">
                <a:uFill>
                  <a:solidFill>
                    <a:srgbClr val="FF0000"/>
                  </a:solidFill>
                </a:uFill>
              </a:rPr>
              <a:t>Morcar</a:t>
            </a:r>
            <a:r>
              <a:rPr lang="en-GB" sz="1100" u="sng" dirty="0">
                <a:uFill>
                  <a:solidFill>
                    <a:srgbClr val="FF0000"/>
                  </a:solidFill>
                </a:uFill>
              </a:rPr>
              <a:t> promised him that they would fight for him, but always when it should have been furthered, so from day to day the later the worse it got, just as it all did in the end</a:t>
            </a:r>
            <a:r>
              <a:rPr lang="en-GB" sz="1100" u="sng" dirty="0">
                <a:uFill>
                  <a:solidFill>
                    <a:srgbClr val="7030A0"/>
                  </a:solidFill>
                </a:uFill>
              </a:rPr>
              <a:t>. </a:t>
            </a:r>
          </a:p>
          <a:p>
            <a:pPr marL="0" indent="0" algn="ctr">
              <a:buNone/>
            </a:pPr>
            <a:r>
              <a:rPr lang="en-GB" sz="1100" u="sng" dirty="0">
                <a:uFill>
                  <a:solidFill>
                    <a:srgbClr val="00B0F0"/>
                  </a:solidFill>
                </a:uFill>
              </a:rPr>
              <a:t>And Earl William went back again to Hastings, and waited there to see whether he would be submitted to; but when he realized that no-one was willing to come to him and [what] came to him afterwards from across the sea, and raided all that region he travelled across until he came to Berkhamsted. </a:t>
            </a:r>
          </a:p>
          <a:p>
            <a:pPr marL="0" indent="0" algn="ctr">
              <a:buNone/>
            </a:pPr>
            <a:r>
              <a:rPr lang="en-GB" sz="1100" u="sng" dirty="0">
                <a:uFill>
                  <a:solidFill>
                    <a:srgbClr val="FFFF00"/>
                  </a:solidFill>
                </a:uFill>
              </a:rPr>
              <a:t>And there came to meet him Archbishop </a:t>
            </a:r>
            <a:r>
              <a:rPr lang="en-GB" sz="1100" u="sng" dirty="0" err="1">
                <a:uFill>
                  <a:solidFill>
                    <a:srgbClr val="FFFF00"/>
                  </a:solidFill>
                </a:uFill>
              </a:rPr>
              <a:t>Aldred</a:t>
            </a:r>
            <a:r>
              <a:rPr lang="en-GB" sz="1100" u="sng" dirty="0">
                <a:uFill>
                  <a:solidFill>
                    <a:srgbClr val="FFFF00"/>
                  </a:solidFill>
                </a:uFill>
              </a:rPr>
              <a:t>, and Prince Edgar, and Earl Edwin, and Earl </a:t>
            </a:r>
            <a:r>
              <a:rPr lang="en-GB" sz="1100" u="sng" dirty="0" err="1">
                <a:uFill>
                  <a:solidFill>
                    <a:srgbClr val="FFFF00"/>
                  </a:solidFill>
                </a:uFill>
              </a:rPr>
              <a:t>Morcar</a:t>
            </a:r>
            <a:r>
              <a:rPr lang="en-GB" sz="1100" u="sng" dirty="0">
                <a:uFill>
                  <a:solidFill>
                    <a:srgbClr val="FFFF00"/>
                  </a:solidFill>
                </a:uFill>
              </a:rPr>
              <a:t>, and all the best men from London; and they submitted from necessity when the most harm was done – and it was great folly that it was not done thus earlier, when God would not remedy matters because of our sins – and gave hostages and swore him oaths, and he promised them that he would be a loyal lord to them. And yet in the middle of this they raided all that they went across. </a:t>
            </a:r>
          </a:p>
          <a:p>
            <a:pPr marL="0" indent="0" algn="ctr">
              <a:buNone/>
            </a:pPr>
            <a:r>
              <a:rPr lang="en-GB" sz="1100" u="sng" dirty="0">
                <a:uFill>
                  <a:solidFill>
                    <a:srgbClr val="00B050"/>
                  </a:solidFill>
                </a:uFill>
              </a:rPr>
              <a:t>Then on Midwinter’s Day Archbishop </a:t>
            </a:r>
            <a:r>
              <a:rPr lang="en-GB" sz="1100" u="sng" dirty="0" err="1">
                <a:uFill>
                  <a:solidFill>
                    <a:srgbClr val="00B050"/>
                  </a:solidFill>
                </a:uFill>
              </a:rPr>
              <a:t>Aldred</a:t>
            </a:r>
            <a:r>
              <a:rPr lang="en-GB" sz="1100" u="sng" dirty="0">
                <a:uFill>
                  <a:solidFill>
                    <a:srgbClr val="00B050"/>
                  </a:solidFill>
                </a:uFill>
              </a:rPr>
              <a:t> consecrated him king in Westminster; and he gave his hand on it and on </a:t>
            </a:r>
            <a:r>
              <a:rPr lang="en-GB" sz="1100" i="1" u="sng" dirty="0">
                <a:uFill>
                  <a:solidFill>
                    <a:srgbClr val="00B050"/>
                  </a:solidFill>
                </a:uFill>
              </a:rPr>
              <a:t>Christ’s </a:t>
            </a:r>
            <a:r>
              <a:rPr lang="en-GB" sz="1100" u="sng" dirty="0">
                <a:uFill>
                  <a:solidFill>
                    <a:srgbClr val="00B050"/>
                  </a:solidFill>
                </a:uFill>
              </a:rPr>
              <a:t>book, and also swore, before he [</a:t>
            </a:r>
            <a:r>
              <a:rPr lang="en-GB" sz="1100" u="sng" dirty="0" err="1">
                <a:uFill>
                  <a:solidFill>
                    <a:srgbClr val="00B050"/>
                  </a:solidFill>
                </a:uFill>
              </a:rPr>
              <a:t>Aldred</a:t>
            </a:r>
            <a:r>
              <a:rPr lang="en-GB" sz="1100" u="sng" dirty="0">
                <a:uFill>
                  <a:solidFill>
                    <a:srgbClr val="00B050"/>
                  </a:solidFill>
                </a:uFill>
              </a:rPr>
              <a:t>] would set the </a:t>
            </a:r>
            <a:r>
              <a:rPr lang="en-GB" sz="1100" i="1" u="sng" dirty="0">
                <a:uFill>
                  <a:solidFill>
                    <a:srgbClr val="00B050"/>
                  </a:solidFill>
                </a:uFill>
              </a:rPr>
              <a:t>crown </a:t>
            </a:r>
            <a:r>
              <a:rPr lang="en-GB" sz="1100" u="sng" dirty="0">
                <a:uFill>
                  <a:solidFill>
                    <a:srgbClr val="00B050"/>
                  </a:solidFill>
                </a:uFill>
              </a:rPr>
              <a:t>on his head, that he would hold this nation as well as the best of any kings before him did, if they would be loyal to him.</a:t>
            </a:r>
            <a:r>
              <a:rPr lang="en-GB" sz="1100" dirty="0"/>
              <a:t> </a:t>
            </a:r>
          </a:p>
          <a:p>
            <a:pPr marL="0" indent="0" algn="ctr">
              <a:buNone/>
            </a:pPr>
            <a:r>
              <a:rPr lang="en-GB" sz="1100" u="sng" dirty="0">
                <a:uFill>
                  <a:solidFill>
                    <a:srgbClr val="FFC000"/>
                  </a:solidFill>
                </a:uFill>
              </a:rPr>
              <a:t>Nevertheless he charged men a very stiff tax, and then in the spring went across the sea to Normandy, and took with him Archbishop </a:t>
            </a:r>
            <a:r>
              <a:rPr lang="en-GB" sz="1100" u="sng" dirty="0" err="1">
                <a:uFill>
                  <a:solidFill>
                    <a:srgbClr val="FFC000"/>
                  </a:solidFill>
                </a:uFill>
              </a:rPr>
              <a:t>Stigand</a:t>
            </a:r>
            <a:r>
              <a:rPr lang="en-GB" sz="1100" u="sng" dirty="0">
                <a:uFill>
                  <a:solidFill>
                    <a:srgbClr val="FFC000"/>
                  </a:solidFill>
                </a:uFill>
              </a:rPr>
              <a:t>, and </a:t>
            </a:r>
            <a:r>
              <a:rPr lang="en-GB" sz="1100" u="sng" dirty="0" err="1">
                <a:uFill>
                  <a:solidFill>
                    <a:srgbClr val="FFC000"/>
                  </a:solidFill>
                </a:uFill>
              </a:rPr>
              <a:t>Aethelnoth</a:t>
            </a:r>
            <a:r>
              <a:rPr lang="en-GB" sz="1100" u="sng" dirty="0">
                <a:uFill>
                  <a:solidFill>
                    <a:srgbClr val="FFC000"/>
                  </a:solidFill>
                </a:uFill>
              </a:rPr>
              <a:t>, abbot in Glastonbury, and Prince Edgar, and Earl Edwin, and Earl </a:t>
            </a:r>
            <a:r>
              <a:rPr lang="en-GB" sz="1100" u="sng" dirty="0" err="1">
                <a:uFill>
                  <a:solidFill>
                    <a:srgbClr val="FFC000"/>
                  </a:solidFill>
                </a:uFill>
              </a:rPr>
              <a:t>Morcar</a:t>
            </a:r>
            <a:r>
              <a:rPr lang="en-GB" sz="1100" u="sng" dirty="0">
                <a:uFill>
                  <a:solidFill>
                    <a:srgbClr val="FFC000"/>
                  </a:solidFill>
                </a:uFill>
              </a:rPr>
              <a:t>, and Earl </a:t>
            </a:r>
            <a:r>
              <a:rPr lang="en-GB" sz="1100" u="sng" dirty="0" err="1">
                <a:uFill>
                  <a:solidFill>
                    <a:srgbClr val="FFC000"/>
                  </a:solidFill>
                </a:uFill>
              </a:rPr>
              <a:t>Waltheof</a:t>
            </a:r>
            <a:r>
              <a:rPr lang="en-GB" sz="1100" u="sng" dirty="0">
                <a:uFill>
                  <a:solidFill>
                    <a:srgbClr val="FFC000"/>
                  </a:solidFill>
                </a:uFill>
              </a:rPr>
              <a:t>, and many other good men from England. And Bishop </a:t>
            </a:r>
            <a:r>
              <a:rPr lang="en-GB" sz="1100" u="sng" dirty="0" err="1">
                <a:uFill>
                  <a:solidFill>
                    <a:srgbClr val="FFC000"/>
                  </a:solidFill>
                </a:uFill>
              </a:rPr>
              <a:t>Odo</a:t>
            </a:r>
            <a:r>
              <a:rPr lang="en-GB" sz="1100" u="sng" dirty="0">
                <a:uFill>
                  <a:solidFill>
                    <a:srgbClr val="FFC000"/>
                  </a:solidFill>
                </a:uFill>
              </a:rPr>
              <a:t> and Earl William were left behind here, and they built castles widely throughout this nation, and oppressed the wretched people; and afterwards it always grew very much worse. When God wills, may the end be good.</a:t>
            </a:r>
          </a:p>
          <a:p>
            <a:pPr marL="0" indent="0">
              <a:buNone/>
            </a:pPr>
            <a:endParaRPr lang="en-GB" sz="1100" dirty="0"/>
          </a:p>
        </p:txBody>
      </p:sp>
      <p:sp>
        <p:nvSpPr>
          <p:cNvPr id="4" name="TextBox 3">
            <a:extLst>
              <a:ext uri="{FF2B5EF4-FFF2-40B4-BE49-F238E27FC236}">
                <a16:creationId xmlns:a16="http://schemas.microsoft.com/office/drawing/2014/main" id="{44085E82-103F-47ED-8CE2-D1B9DAC1D3BF}"/>
              </a:ext>
            </a:extLst>
          </p:cNvPr>
          <p:cNvSpPr txBox="1"/>
          <p:nvPr/>
        </p:nvSpPr>
        <p:spPr>
          <a:xfrm>
            <a:off x="3900948" y="2359742"/>
            <a:ext cx="2344994" cy="6355586"/>
          </a:xfrm>
          <a:prstGeom prst="rect">
            <a:avLst/>
          </a:prstGeom>
          <a:noFill/>
          <a:ln>
            <a:solidFill>
              <a:schemeClr val="tx1"/>
            </a:solidFill>
          </a:ln>
        </p:spPr>
        <p:txBody>
          <a:bodyPr wrap="square" rtlCol="0">
            <a:spAutoFit/>
          </a:bodyPr>
          <a:lstStyle/>
          <a:p>
            <a:pPr algn="ctr"/>
            <a:r>
              <a:rPr lang="en-GB" sz="1100" b="1" dirty="0"/>
              <a:t>Explanation:</a:t>
            </a:r>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p:txBody>
      </p:sp>
    </p:spTree>
    <p:extLst>
      <p:ext uri="{BB962C8B-B14F-4D97-AF65-F5344CB8AC3E}">
        <p14:creationId xmlns:p14="http://schemas.microsoft.com/office/powerpoint/2010/main" val="3567770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8CBC3-C5EA-46A2-9604-16C1A2EF9A5C}"/>
              </a:ext>
            </a:extLst>
          </p:cNvPr>
          <p:cNvSpPr>
            <a:spLocks noGrp="1"/>
          </p:cNvSpPr>
          <p:nvPr>
            <p:ph type="title"/>
          </p:nvPr>
        </p:nvSpPr>
        <p:spPr/>
        <p:txBody>
          <a:bodyPr>
            <a:normAutofit fontScale="90000"/>
          </a:bodyPr>
          <a:lstStyle/>
          <a:p>
            <a:pPr algn="ctr"/>
            <a:r>
              <a:rPr lang="en-GB" sz="2200" i="1" dirty="0">
                <a:solidFill>
                  <a:prstClr val="black"/>
                </a:solidFill>
              </a:rPr>
              <a:t>When did the Normans complete their conquest?</a:t>
            </a:r>
            <a:br>
              <a:rPr lang="en-GB" sz="2200" i="1" dirty="0">
                <a:solidFill>
                  <a:prstClr val="black"/>
                </a:solidFill>
              </a:rPr>
            </a:br>
            <a:br>
              <a:rPr lang="en-GB" sz="2200" i="1" dirty="0">
                <a:solidFill>
                  <a:prstClr val="black"/>
                </a:solidFill>
              </a:rPr>
            </a:br>
            <a:r>
              <a:rPr lang="en-GB" sz="2200" b="1" i="1" dirty="0">
                <a:solidFill>
                  <a:prstClr val="black"/>
                </a:solidFill>
              </a:rPr>
              <a:t>LONDON, winter 1066</a:t>
            </a:r>
            <a:br>
              <a:rPr lang="en-GB" sz="4800" b="1" i="1" dirty="0">
                <a:solidFill>
                  <a:prstClr val="black"/>
                </a:solidFill>
                <a:latin typeface="Constantia" panose="02030602050306030303" pitchFamily="18" charset="0"/>
              </a:rPr>
            </a:br>
            <a:br>
              <a:rPr lang="en-GB" b="1" dirty="0">
                <a:solidFill>
                  <a:prstClr val="black"/>
                </a:solidFill>
              </a:rPr>
            </a:br>
            <a:r>
              <a:rPr lang="en-GB" sz="1600" b="1" dirty="0">
                <a:solidFill>
                  <a:prstClr val="black"/>
                </a:solidFill>
              </a:rPr>
              <a:t>SOURCE: </a:t>
            </a:r>
            <a:r>
              <a:rPr lang="en-GB" sz="1600" b="1" dirty="0"/>
              <a:t>The </a:t>
            </a:r>
            <a:r>
              <a:rPr lang="en-GB" sz="1600" b="1" i="1" dirty="0" err="1"/>
              <a:t>Gesta</a:t>
            </a:r>
            <a:r>
              <a:rPr lang="en-GB" sz="1600" b="1" i="1" dirty="0"/>
              <a:t> </a:t>
            </a:r>
            <a:r>
              <a:rPr lang="en-GB" sz="1600" b="1" i="1" dirty="0" err="1"/>
              <a:t>Normannorum</a:t>
            </a:r>
            <a:r>
              <a:rPr lang="en-GB" sz="1600" b="1" i="1" dirty="0"/>
              <a:t> </a:t>
            </a:r>
            <a:r>
              <a:rPr lang="en-GB" sz="1600" b="1" i="1" dirty="0" err="1"/>
              <a:t>Ducum</a:t>
            </a:r>
            <a:r>
              <a:rPr lang="en-GB" sz="1600" b="1" dirty="0"/>
              <a:t> of William of </a:t>
            </a:r>
            <a:r>
              <a:rPr lang="en-GB" sz="1600" b="1" dirty="0" err="1"/>
              <a:t>Jumièges</a:t>
            </a:r>
            <a:br>
              <a:rPr lang="en-GB" sz="1600" b="1" dirty="0"/>
            </a:br>
            <a:endParaRPr lang="en-GB" dirty="0"/>
          </a:p>
        </p:txBody>
      </p:sp>
      <p:sp>
        <p:nvSpPr>
          <p:cNvPr id="3" name="Content Placeholder 2">
            <a:extLst>
              <a:ext uri="{FF2B5EF4-FFF2-40B4-BE49-F238E27FC236}">
                <a16:creationId xmlns:a16="http://schemas.microsoft.com/office/drawing/2014/main" id="{03216E3B-29D7-4429-B7AD-3707988FF505}"/>
              </a:ext>
            </a:extLst>
          </p:cNvPr>
          <p:cNvSpPr>
            <a:spLocks noGrp="1"/>
          </p:cNvSpPr>
          <p:nvPr>
            <p:ph idx="1"/>
          </p:nvPr>
        </p:nvSpPr>
        <p:spPr>
          <a:xfrm>
            <a:off x="471489" y="2637014"/>
            <a:ext cx="2655170" cy="2075096"/>
          </a:xfrm>
        </p:spPr>
        <p:txBody>
          <a:bodyPr>
            <a:normAutofit lnSpcReduction="10000"/>
          </a:bodyPr>
          <a:lstStyle/>
          <a:p>
            <a:pPr marL="0" indent="0" algn="ctr">
              <a:buNone/>
            </a:pPr>
            <a:r>
              <a:rPr lang="en-GB" sz="1100" u="sng" dirty="0">
                <a:uFill>
                  <a:solidFill>
                    <a:srgbClr val="FF0000"/>
                  </a:solidFill>
                </a:uFill>
              </a:rPr>
              <a:t>From there [Wallingford] he [William] moved on to London, where upon entering the city some scouts, sent ahead, found many rebels determined to offer every possible resistance. </a:t>
            </a:r>
          </a:p>
          <a:p>
            <a:pPr marL="0" indent="0" algn="ctr">
              <a:buNone/>
            </a:pPr>
            <a:r>
              <a:rPr lang="en-GB" sz="1100" u="sng" dirty="0">
                <a:uFill>
                  <a:solidFill>
                    <a:srgbClr val="0070C0"/>
                  </a:solidFill>
                </a:uFill>
              </a:rPr>
              <a:t>Fighting followed immediately and thus London was plunged into mourning for the loss of her sons and citizens. </a:t>
            </a:r>
          </a:p>
          <a:p>
            <a:pPr marL="0" indent="0" algn="ctr">
              <a:buNone/>
            </a:pPr>
            <a:r>
              <a:rPr lang="en-GB" sz="1100" u="sng" dirty="0">
                <a:uFill>
                  <a:solidFill>
                    <a:srgbClr val="FFFF00"/>
                  </a:solidFill>
                </a:uFill>
              </a:rPr>
              <a:t>When the Londoners finally realised they could resist no longer, they gave hostages and surrendered themselves and all they possessed to the most noble conqueror and hereditary lord.</a:t>
            </a:r>
            <a:endParaRPr lang="en-GB" sz="1100" u="sng" dirty="0">
              <a:solidFill>
                <a:prstClr val="black"/>
              </a:solidFill>
              <a:uFill>
                <a:solidFill>
                  <a:srgbClr val="FFFF00"/>
                </a:solidFill>
              </a:uFill>
            </a:endParaRPr>
          </a:p>
          <a:p>
            <a:pPr marL="0" indent="0">
              <a:buNone/>
            </a:pPr>
            <a:endParaRPr lang="en-GB" dirty="0"/>
          </a:p>
        </p:txBody>
      </p:sp>
      <p:sp>
        <p:nvSpPr>
          <p:cNvPr id="4" name="TextBox 3">
            <a:extLst>
              <a:ext uri="{FF2B5EF4-FFF2-40B4-BE49-F238E27FC236}">
                <a16:creationId xmlns:a16="http://schemas.microsoft.com/office/drawing/2014/main" id="{15FA360F-EC49-46B3-8C99-024C1C7DBBC2}"/>
              </a:ext>
            </a:extLst>
          </p:cNvPr>
          <p:cNvSpPr txBox="1"/>
          <p:nvPr/>
        </p:nvSpPr>
        <p:spPr>
          <a:xfrm>
            <a:off x="3429000" y="2637014"/>
            <a:ext cx="2839065" cy="2123658"/>
          </a:xfrm>
          <a:prstGeom prst="rect">
            <a:avLst/>
          </a:prstGeom>
          <a:noFill/>
          <a:ln>
            <a:solidFill>
              <a:schemeClr val="tx1"/>
            </a:solidFill>
          </a:ln>
        </p:spPr>
        <p:txBody>
          <a:bodyPr wrap="square" rtlCol="0">
            <a:spAutoFit/>
          </a:bodyPr>
          <a:lstStyle/>
          <a:p>
            <a:pPr algn="ctr"/>
            <a:r>
              <a:rPr lang="en-GB" sz="1100" b="1" dirty="0"/>
              <a:t>Explanation:</a:t>
            </a:r>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a:p>
            <a:endParaRPr lang="en-GB" sz="1100" b="1" dirty="0"/>
          </a:p>
        </p:txBody>
      </p:sp>
    </p:spTree>
    <p:extLst>
      <p:ext uri="{BB962C8B-B14F-4D97-AF65-F5344CB8AC3E}">
        <p14:creationId xmlns:p14="http://schemas.microsoft.com/office/powerpoint/2010/main" val="2144718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8CBC3-C5EA-46A2-9604-16C1A2EF9A5C}"/>
              </a:ext>
            </a:extLst>
          </p:cNvPr>
          <p:cNvSpPr>
            <a:spLocks noGrp="1"/>
          </p:cNvSpPr>
          <p:nvPr>
            <p:ph type="title"/>
          </p:nvPr>
        </p:nvSpPr>
        <p:spPr>
          <a:xfrm>
            <a:off x="475405" y="179275"/>
            <a:ext cx="5907190" cy="1752471"/>
          </a:xfrm>
        </p:spPr>
        <p:txBody>
          <a:bodyPr>
            <a:normAutofit fontScale="90000"/>
          </a:bodyPr>
          <a:lstStyle/>
          <a:p>
            <a:pPr algn="ctr"/>
            <a:r>
              <a:rPr lang="en-GB" sz="2200" i="1" dirty="0">
                <a:solidFill>
                  <a:prstClr val="black"/>
                </a:solidFill>
              </a:rPr>
              <a:t>When did the Normans complete their conquest?</a:t>
            </a:r>
            <a:br>
              <a:rPr lang="en-GB" sz="2200" i="1" dirty="0">
                <a:solidFill>
                  <a:prstClr val="black"/>
                </a:solidFill>
              </a:rPr>
            </a:br>
            <a:br>
              <a:rPr lang="en-GB" sz="2200" i="1" dirty="0">
                <a:solidFill>
                  <a:prstClr val="black"/>
                </a:solidFill>
              </a:rPr>
            </a:br>
            <a:r>
              <a:rPr lang="en-GB" sz="2200" b="1" i="1" dirty="0">
                <a:solidFill>
                  <a:prstClr val="black"/>
                </a:solidFill>
              </a:rPr>
              <a:t>REBELLION in the NORTH, 1067–78</a:t>
            </a:r>
            <a:br>
              <a:rPr lang="en-GB" sz="4800" b="1" i="1" dirty="0">
                <a:solidFill>
                  <a:prstClr val="black"/>
                </a:solidFill>
                <a:latin typeface="Constantia" panose="02030602050306030303" pitchFamily="18" charset="0"/>
              </a:rPr>
            </a:br>
            <a:br>
              <a:rPr lang="en-GB" b="1" dirty="0">
                <a:solidFill>
                  <a:prstClr val="black"/>
                </a:solidFill>
              </a:rPr>
            </a:br>
            <a:r>
              <a:rPr lang="en-GB" sz="1600" b="1" dirty="0">
                <a:solidFill>
                  <a:prstClr val="black"/>
                </a:solidFill>
              </a:rPr>
              <a:t>SOURCE: </a:t>
            </a:r>
            <a:r>
              <a:rPr lang="en-GB" sz="1600" b="1" i="1" dirty="0"/>
              <a:t>Anglo-Saxon Chronicle </a:t>
            </a:r>
            <a:r>
              <a:rPr lang="en-GB" sz="1600" b="1" dirty="0"/>
              <a:t>– Worcester manuscript (D) PARTS 1 &amp; 2</a:t>
            </a:r>
            <a:br>
              <a:rPr lang="en-GB" sz="1600" b="1" dirty="0"/>
            </a:br>
            <a:br>
              <a:rPr lang="en-GB" sz="1600" dirty="0"/>
            </a:br>
            <a:endParaRPr lang="en-GB" dirty="0"/>
          </a:p>
        </p:txBody>
      </p:sp>
      <p:sp>
        <p:nvSpPr>
          <p:cNvPr id="3" name="Content Placeholder 2">
            <a:extLst>
              <a:ext uri="{FF2B5EF4-FFF2-40B4-BE49-F238E27FC236}">
                <a16:creationId xmlns:a16="http://schemas.microsoft.com/office/drawing/2014/main" id="{03216E3B-29D7-4429-B7AD-3707988FF505}"/>
              </a:ext>
            </a:extLst>
          </p:cNvPr>
          <p:cNvSpPr>
            <a:spLocks noGrp="1"/>
          </p:cNvSpPr>
          <p:nvPr>
            <p:ph idx="1"/>
          </p:nvPr>
        </p:nvSpPr>
        <p:spPr>
          <a:xfrm>
            <a:off x="294968" y="1592825"/>
            <a:ext cx="3746090" cy="7676535"/>
          </a:xfrm>
        </p:spPr>
        <p:txBody>
          <a:bodyPr>
            <a:normAutofit fontScale="25000" lnSpcReduction="20000"/>
          </a:bodyPr>
          <a:lstStyle/>
          <a:p>
            <a:pPr marL="0" indent="0" algn="ctr">
              <a:lnSpc>
                <a:spcPct val="120000"/>
              </a:lnSpc>
              <a:buNone/>
            </a:pPr>
            <a:r>
              <a:rPr lang="en-GB" sz="4000" b="1" dirty="0"/>
              <a:t>Part 1: 1067 </a:t>
            </a:r>
            <a:r>
              <a:rPr lang="en-GB" sz="4000" u="sng" dirty="0">
                <a:uFill>
                  <a:solidFill>
                    <a:srgbClr val="FF0000"/>
                  </a:solidFill>
                </a:uFill>
              </a:rPr>
              <a:t>At this Easter the king came to Winchester – and then [1068] Easter was on 23 March. And soon after that Lady Matilda came here to the land, and Archbishop </a:t>
            </a:r>
            <a:r>
              <a:rPr lang="en-GB" sz="4000" u="sng" dirty="0" err="1">
                <a:uFill>
                  <a:solidFill>
                    <a:srgbClr val="FF0000"/>
                  </a:solidFill>
                </a:uFill>
              </a:rPr>
              <a:t>Aldred</a:t>
            </a:r>
            <a:r>
              <a:rPr lang="en-GB" sz="4000" u="sng" dirty="0">
                <a:uFill>
                  <a:solidFill>
                    <a:srgbClr val="FF0000"/>
                  </a:solidFill>
                </a:uFill>
              </a:rPr>
              <a:t> consecrated her queen in Westminster on Whit Sunday. </a:t>
            </a:r>
            <a:r>
              <a:rPr lang="en-GB" sz="4000" u="sng" dirty="0">
                <a:uFill>
                  <a:solidFill>
                    <a:srgbClr val="0070C0"/>
                  </a:solidFill>
                </a:uFill>
              </a:rPr>
              <a:t>Then when the king was informed that the people in the north had gathered together and would stand against him if he came, he went to Nottingham and built a castle there, and so went to York, and there built two castles, and in Lincoln, and everywhere in that region. And Jarl </a:t>
            </a:r>
            <a:r>
              <a:rPr lang="en-GB" sz="4000" u="sng" dirty="0" err="1">
                <a:uFill>
                  <a:solidFill>
                    <a:srgbClr val="0070C0"/>
                  </a:solidFill>
                </a:uFill>
              </a:rPr>
              <a:t>Gospatric</a:t>
            </a:r>
            <a:r>
              <a:rPr lang="en-GB" sz="4000" u="sng" dirty="0">
                <a:uFill>
                  <a:solidFill>
                    <a:srgbClr val="0070C0"/>
                  </a:solidFill>
                </a:uFill>
              </a:rPr>
              <a:t> and the best men went into Scotland.</a:t>
            </a:r>
          </a:p>
          <a:p>
            <a:pPr marL="0" indent="0" algn="ctr">
              <a:lnSpc>
                <a:spcPct val="120000"/>
              </a:lnSpc>
              <a:buNone/>
            </a:pPr>
            <a:r>
              <a:rPr lang="en-GB" sz="4000" u="sng" dirty="0">
                <a:uFill>
                  <a:solidFill>
                    <a:srgbClr val="FFFF00"/>
                  </a:solidFill>
                </a:uFill>
              </a:rPr>
              <a:t>And in the middle of this [1068] Harold’s sons came by surprise from Ireland into the mouth of the Avon with a raiding ship-army, and straightaway raided across all that region; </a:t>
            </a:r>
            <a:r>
              <a:rPr lang="en-GB" sz="4000" u="sng" dirty="0">
                <a:uFill>
                  <a:solidFill>
                    <a:srgbClr val="00B050"/>
                  </a:solidFill>
                </a:uFill>
              </a:rPr>
              <a:t>then went to Bristol and wanted to break down the town but the townspeople fought hard against them; and then when they could not gain anything from the town, they went to the ships and what they had plundered, and they went thus to Somerset and went up there. And </a:t>
            </a:r>
            <a:r>
              <a:rPr lang="en-GB" sz="4000" u="sng" dirty="0" err="1">
                <a:uFill>
                  <a:solidFill>
                    <a:srgbClr val="00B050"/>
                  </a:solidFill>
                </a:uFill>
              </a:rPr>
              <a:t>Eadnoth</a:t>
            </a:r>
            <a:r>
              <a:rPr lang="en-GB" sz="4000" u="sng" dirty="0">
                <a:uFill>
                  <a:solidFill>
                    <a:srgbClr val="00B050"/>
                  </a:solidFill>
                </a:uFill>
              </a:rPr>
              <a:t> the staller fought with them, and was killed there, together with many good men on either side; and those who were left there went away from there.</a:t>
            </a:r>
          </a:p>
          <a:p>
            <a:pPr marL="0" indent="0" algn="ctr">
              <a:lnSpc>
                <a:spcPct val="120000"/>
              </a:lnSpc>
              <a:buNone/>
            </a:pPr>
            <a:r>
              <a:rPr lang="en-GB" sz="4000" b="1" dirty="0">
                <a:uFill>
                  <a:solidFill>
                    <a:srgbClr val="00B050"/>
                  </a:solidFill>
                </a:uFill>
              </a:rPr>
              <a:t>Part 2: </a:t>
            </a:r>
            <a:r>
              <a:rPr lang="en-GB" sz="4000" b="1" dirty="0"/>
              <a:t>1068 </a:t>
            </a:r>
            <a:r>
              <a:rPr lang="en-GB" sz="4000" u="sng" dirty="0">
                <a:uFill>
                  <a:solidFill>
                    <a:srgbClr val="FF0000"/>
                  </a:solidFill>
                </a:uFill>
              </a:rPr>
              <a:t>Here in this year King William gave Earl Robert the earldom over Northumberland, but [1069] the local men surprised him inside the stronghold at Durham, and killed him and 900 men with him. And immediately after that the </a:t>
            </a:r>
            <a:r>
              <a:rPr lang="en-GB" sz="4000" u="sng" dirty="0" err="1">
                <a:uFill>
                  <a:solidFill>
                    <a:srgbClr val="FF0000"/>
                  </a:solidFill>
                </a:uFill>
              </a:rPr>
              <a:t>aetheling</a:t>
            </a:r>
            <a:r>
              <a:rPr lang="en-GB" sz="4000" u="sng" dirty="0">
                <a:uFill>
                  <a:solidFill>
                    <a:srgbClr val="FF0000"/>
                  </a:solidFill>
                </a:uFill>
              </a:rPr>
              <a:t> Edgar came to York with all the Northumbrians and the men of the stronghold made peace with him</a:t>
            </a:r>
            <a:r>
              <a:rPr lang="en-GB" sz="4000" dirty="0"/>
              <a:t>. </a:t>
            </a:r>
            <a:r>
              <a:rPr lang="en-GB" sz="4000" u="sng" dirty="0">
                <a:uFill>
                  <a:solidFill>
                    <a:srgbClr val="FF0000"/>
                  </a:solidFill>
                </a:uFill>
              </a:rPr>
              <a:t>And King William came upon them by surprise from the south with a streaming raiding army and put them to flight, and then killed those who could not flee – that was several hundreds of men; and ravaged the town and made St Peter’s minster a disgrace, and also ravaged and humiliated all the others. And the </a:t>
            </a:r>
            <a:r>
              <a:rPr lang="en-GB" sz="4000" u="sng" dirty="0" err="1">
                <a:uFill>
                  <a:solidFill>
                    <a:srgbClr val="FF0000"/>
                  </a:solidFill>
                </a:uFill>
              </a:rPr>
              <a:t>aetheling</a:t>
            </a:r>
            <a:r>
              <a:rPr lang="en-GB" sz="4000" u="sng" dirty="0">
                <a:uFill>
                  <a:solidFill>
                    <a:srgbClr val="FF0000"/>
                  </a:solidFill>
                </a:uFill>
              </a:rPr>
              <a:t> went back again to Scotland.</a:t>
            </a:r>
          </a:p>
          <a:p>
            <a:pPr marL="0" indent="0" algn="ctr">
              <a:lnSpc>
                <a:spcPct val="120000"/>
              </a:lnSpc>
              <a:buNone/>
            </a:pPr>
            <a:r>
              <a:rPr lang="en-GB" sz="4000" u="sng" dirty="0">
                <a:uFill>
                  <a:solidFill>
                    <a:srgbClr val="0070C0"/>
                  </a:solidFill>
                </a:uFill>
              </a:rPr>
              <a:t>After these events, towards midsummer, the sons of Harold came from Ireland with 64 ships into the mouth of the Taw, and went up there carelessly. And Earl Brian came against them by surprise with no little company, and fought against them, and killed all the best men who were in the fleet; and the others, with little company, fled to the ships. And Harold’s sons went back again to Ireland. </a:t>
            </a:r>
            <a:r>
              <a:rPr lang="en-GB" sz="4000" u="sng" dirty="0">
                <a:uFill>
                  <a:solidFill>
                    <a:srgbClr val="FFFF00"/>
                  </a:solidFill>
                </a:uFill>
              </a:rPr>
              <a:t>Soon thereafter three sons of King </a:t>
            </a:r>
            <a:r>
              <a:rPr lang="en-GB" sz="4000" u="sng" dirty="0" err="1">
                <a:uFill>
                  <a:solidFill>
                    <a:srgbClr val="FFFF00"/>
                  </a:solidFill>
                </a:uFill>
              </a:rPr>
              <a:t>Swein</a:t>
            </a:r>
            <a:r>
              <a:rPr lang="en-GB" sz="4000" u="sng" dirty="0">
                <a:uFill>
                  <a:solidFill>
                    <a:srgbClr val="FFFF00"/>
                  </a:solidFill>
                </a:uFill>
              </a:rPr>
              <a:t> with 240 ships came from Denmark into the Humber – and Jarl </a:t>
            </a:r>
            <a:r>
              <a:rPr lang="en-GB" sz="4000" u="sng" dirty="0" err="1">
                <a:uFill>
                  <a:solidFill>
                    <a:srgbClr val="FFFF00"/>
                  </a:solidFill>
                </a:uFill>
              </a:rPr>
              <a:t>Osbern</a:t>
            </a:r>
            <a:r>
              <a:rPr lang="en-GB" sz="4000" u="sng" dirty="0">
                <a:uFill>
                  <a:solidFill>
                    <a:srgbClr val="FFFF00"/>
                  </a:solidFill>
                </a:uFill>
              </a:rPr>
              <a:t> and Jarl </a:t>
            </a:r>
            <a:r>
              <a:rPr lang="en-GB" sz="4000" u="sng" dirty="0" err="1">
                <a:uFill>
                  <a:solidFill>
                    <a:srgbClr val="FFFF00"/>
                  </a:solidFill>
                </a:uFill>
              </a:rPr>
              <a:t>Thurkil</a:t>
            </a:r>
            <a:r>
              <a:rPr lang="en-GB" sz="4000" u="sng" dirty="0">
                <a:uFill>
                  <a:solidFill>
                    <a:srgbClr val="FFFF00"/>
                  </a:solidFill>
                </a:uFill>
              </a:rPr>
              <a:t>. And there came against them Prince Edgar, and Earl </a:t>
            </a:r>
            <a:r>
              <a:rPr lang="en-GB" sz="4000" u="sng" dirty="0" err="1">
                <a:uFill>
                  <a:solidFill>
                    <a:srgbClr val="FFFF00"/>
                  </a:solidFill>
                </a:uFill>
              </a:rPr>
              <a:t>Waltheof</a:t>
            </a:r>
            <a:r>
              <a:rPr lang="en-GB" sz="4000" u="sng" dirty="0">
                <a:uFill>
                  <a:solidFill>
                    <a:srgbClr val="FFFF00"/>
                  </a:solidFill>
                </a:uFill>
              </a:rPr>
              <a:t>, and </a:t>
            </a:r>
            <a:r>
              <a:rPr lang="en-GB" sz="4000" u="sng" dirty="0" err="1">
                <a:uFill>
                  <a:solidFill>
                    <a:srgbClr val="FFFF00"/>
                  </a:solidFill>
                </a:uFill>
              </a:rPr>
              <a:t>Maerleswein</a:t>
            </a:r>
            <a:r>
              <a:rPr lang="en-GB" sz="4000" u="sng" dirty="0">
                <a:uFill>
                  <a:solidFill>
                    <a:srgbClr val="FFFF00"/>
                  </a:solidFill>
                </a:uFill>
              </a:rPr>
              <a:t>, and Earl </a:t>
            </a:r>
            <a:r>
              <a:rPr lang="en-GB" sz="4000" u="sng" dirty="0" err="1">
                <a:uFill>
                  <a:solidFill>
                    <a:srgbClr val="FFFF00"/>
                  </a:solidFill>
                </a:uFill>
              </a:rPr>
              <a:t>Gospatric</a:t>
            </a:r>
            <a:r>
              <a:rPr lang="en-GB" sz="4000" u="sng" dirty="0">
                <a:uFill>
                  <a:solidFill>
                    <a:srgbClr val="FFFF00"/>
                  </a:solidFill>
                </a:uFill>
              </a:rPr>
              <a:t> with the Northumbrians, and all the people of the land, riding and marching with an enormous raiding army, greatly rejoicing; and thus all resolutely went to York and broke down and demolished the castle, and won countless treasures in there, and there killed many hundreds of French men and led many with them to ship. And before the shipmen came there, the French had burned down the borough, and also completely ravaged and burned down the holy minster of </a:t>
            </a:r>
            <a:r>
              <a:rPr lang="en-GB" sz="4000" i="1" u="sng" dirty="0">
                <a:uFill>
                  <a:solidFill>
                    <a:srgbClr val="FFFF00"/>
                  </a:solidFill>
                </a:uFill>
              </a:rPr>
              <a:t>St Peter</a:t>
            </a:r>
            <a:r>
              <a:rPr lang="en-GB" sz="4000" u="sng" dirty="0">
                <a:uFill>
                  <a:solidFill>
                    <a:srgbClr val="FFFF00"/>
                  </a:solidFill>
                </a:uFill>
              </a:rPr>
              <a:t>.</a:t>
            </a:r>
            <a:r>
              <a:rPr lang="en-GB" sz="4000" dirty="0"/>
              <a:t> </a:t>
            </a:r>
            <a:r>
              <a:rPr lang="en-GB" sz="4000" u="sng" dirty="0">
                <a:uFill>
                  <a:solidFill>
                    <a:srgbClr val="00B050"/>
                  </a:solidFill>
                </a:uFill>
              </a:rPr>
              <a:t>Then when the king learnt this, he went northward with all of his army which he could gather, and wholly ravaged and laid waste the shire. And the fleet lay all winter in the Humber, where the king could not come at them. And the king was in York on Midwinter’s Day, and in the land thus all the winter.</a:t>
            </a:r>
            <a:endParaRPr lang="en-GB" sz="4000" u="sng" dirty="0">
              <a:solidFill>
                <a:prstClr val="black"/>
              </a:solidFill>
              <a:uFill>
                <a:solidFill>
                  <a:srgbClr val="00B050"/>
                </a:solidFill>
              </a:uFill>
            </a:endParaRPr>
          </a:p>
          <a:p>
            <a:pPr marL="0" indent="0" algn="ctr">
              <a:lnSpc>
                <a:spcPct val="120000"/>
              </a:lnSpc>
              <a:buNone/>
            </a:pPr>
            <a:endParaRPr lang="en-GB" sz="2000" b="1" dirty="0">
              <a:uFill>
                <a:solidFill>
                  <a:srgbClr val="00B050"/>
                </a:solidFill>
              </a:uFill>
            </a:endParaRPr>
          </a:p>
          <a:p>
            <a:pPr marL="0" indent="0">
              <a:buNone/>
            </a:pPr>
            <a:endParaRPr lang="en-GB" dirty="0"/>
          </a:p>
        </p:txBody>
      </p:sp>
      <p:sp>
        <p:nvSpPr>
          <p:cNvPr id="4" name="TextBox 3">
            <a:extLst>
              <a:ext uri="{FF2B5EF4-FFF2-40B4-BE49-F238E27FC236}">
                <a16:creationId xmlns:a16="http://schemas.microsoft.com/office/drawing/2014/main" id="{15FA360F-EC49-46B3-8C99-024C1C7DBBC2}"/>
              </a:ext>
            </a:extLst>
          </p:cNvPr>
          <p:cNvSpPr txBox="1"/>
          <p:nvPr/>
        </p:nvSpPr>
        <p:spPr>
          <a:xfrm>
            <a:off x="4159044" y="1678368"/>
            <a:ext cx="2403988" cy="8048357"/>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Explanation: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2701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8CBC3-C5EA-46A2-9604-16C1A2EF9A5C}"/>
              </a:ext>
            </a:extLst>
          </p:cNvPr>
          <p:cNvSpPr>
            <a:spLocks noGrp="1"/>
          </p:cNvSpPr>
          <p:nvPr>
            <p:ph type="title"/>
          </p:nvPr>
        </p:nvSpPr>
        <p:spPr>
          <a:xfrm>
            <a:off x="471487" y="172194"/>
            <a:ext cx="5870319" cy="1251026"/>
          </a:xfrm>
        </p:spPr>
        <p:txBody>
          <a:bodyPr>
            <a:normAutofit fontScale="90000"/>
          </a:bodyPr>
          <a:lstStyle/>
          <a:p>
            <a:pPr algn="ctr"/>
            <a:r>
              <a:rPr lang="en-GB" sz="2200" i="1" dirty="0">
                <a:solidFill>
                  <a:prstClr val="black"/>
                </a:solidFill>
              </a:rPr>
              <a:t>When did the Normans complete their conquest?</a:t>
            </a:r>
            <a:br>
              <a:rPr lang="en-GB" sz="2200" i="1" dirty="0">
                <a:solidFill>
                  <a:prstClr val="black"/>
                </a:solidFill>
              </a:rPr>
            </a:br>
            <a:br>
              <a:rPr lang="en-GB" sz="2200" i="1" dirty="0">
                <a:solidFill>
                  <a:prstClr val="black"/>
                </a:solidFill>
              </a:rPr>
            </a:br>
            <a:r>
              <a:rPr lang="en-GB" sz="2200" b="1" i="1" dirty="0">
                <a:solidFill>
                  <a:prstClr val="black"/>
                </a:solidFill>
              </a:rPr>
              <a:t>REBELLION in the NORTH, 1067–78</a:t>
            </a:r>
            <a:br>
              <a:rPr lang="en-GB" sz="4800" b="1" i="1" dirty="0">
                <a:solidFill>
                  <a:prstClr val="black"/>
                </a:solidFill>
                <a:latin typeface="Constantia" panose="02030602050306030303" pitchFamily="18" charset="0"/>
              </a:rPr>
            </a:br>
            <a:br>
              <a:rPr lang="en-GB" b="1" dirty="0">
                <a:solidFill>
                  <a:prstClr val="black"/>
                </a:solidFill>
              </a:rPr>
            </a:br>
            <a:r>
              <a:rPr lang="en-GB" sz="1600" b="1" dirty="0">
                <a:solidFill>
                  <a:prstClr val="black"/>
                </a:solidFill>
              </a:rPr>
              <a:t>SOURCE: </a:t>
            </a:r>
            <a:r>
              <a:rPr lang="en-GB" sz="1600" b="1" dirty="0" err="1"/>
              <a:t>Geffrei</a:t>
            </a:r>
            <a:r>
              <a:rPr lang="en-GB" sz="1600" b="1" dirty="0"/>
              <a:t> </a:t>
            </a:r>
            <a:r>
              <a:rPr lang="en-GB" sz="1600" b="1" dirty="0" err="1"/>
              <a:t>Gaimar’s</a:t>
            </a:r>
            <a:r>
              <a:rPr lang="en-GB" sz="1600" b="1" dirty="0"/>
              <a:t> </a:t>
            </a:r>
            <a:r>
              <a:rPr lang="en-GB" sz="1600" b="1" i="1" dirty="0"/>
              <a:t>History of the English People</a:t>
            </a:r>
            <a:endParaRPr lang="en-GB" sz="1600" i="1" dirty="0"/>
          </a:p>
        </p:txBody>
      </p:sp>
      <p:sp>
        <p:nvSpPr>
          <p:cNvPr id="3" name="Content Placeholder 2">
            <a:extLst>
              <a:ext uri="{FF2B5EF4-FFF2-40B4-BE49-F238E27FC236}">
                <a16:creationId xmlns:a16="http://schemas.microsoft.com/office/drawing/2014/main" id="{03216E3B-29D7-4429-B7AD-3707988FF505}"/>
              </a:ext>
            </a:extLst>
          </p:cNvPr>
          <p:cNvSpPr>
            <a:spLocks noGrp="1"/>
          </p:cNvSpPr>
          <p:nvPr>
            <p:ph idx="1"/>
          </p:nvPr>
        </p:nvSpPr>
        <p:spPr>
          <a:xfrm>
            <a:off x="294968" y="1592825"/>
            <a:ext cx="3746090" cy="7676535"/>
          </a:xfrm>
        </p:spPr>
        <p:txBody>
          <a:bodyPr>
            <a:normAutofit fontScale="25000" lnSpcReduction="20000"/>
          </a:bodyPr>
          <a:lstStyle/>
          <a:p>
            <a:pPr marL="0" indent="0" algn="ctr">
              <a:lnSpc>
                <a:spcPct val="120000"/>
              </a:lnSpc>
              <a:buNone/>
            </a:pPr>
            <a:r>
              <a:rPr lang="en-GB" sz="4000" b="1" dirty="0"/>
              <a:t>Part 1: </a:t>
            </a:r>
            <a:r>
              <a:rPr lang="en-GB" sz="4000" u="sng" dirty="0">
                <a:uFill>
                  <a:solidFill>
                    <a:srgbClr val="FF0000"/>
                  </a:solidFill>
                </a:uFill>
              </a:rPr>
              <a:t>In the same year king William [1068], taking his barons and a very large number of troops with him, went into the outlying regions. Having arrived at Nottingham, he issued a summons –couched not only in terms of a proclamation but also as an entreaty and an amicable request – to the city of York that its people should recognize him as their lord. The summons was delivered to York by an archbishop whom the king dispatched there; this was in fact </a:t>
            </a:r>
            <a:r>
              <a:rPr lang="en-GB" sz="4000" u="sng" dirty="0" err="1">
                <a:uFill>
                  <a:solidFill>
                    <a:srgbClr val="FF0000"/>
                  </a:solidFill>
                </a:uFill>
              </a:rPr>
              <a:t>Ealdred</a:t>
            </a:r>
            <a:r>
              <a:rPr lang="en-GB" sz="4000" u="sng" dirty="0">
                <a:uFill>
                  <a:solidFill>
                    <a:srgbClr val="FF0000"/>
                  </a:solidFill>
                </a:uFill>
              </a:rPr>
              <a:t>, himself archbishop of York and someone with wide-ranging power and influence</a:t>
            </a:r>
            <a:r>
              <a:rPr lang="en-GB" sz="4000" dirty="0"/>
              <a:t>. </a:t>
            </a:r>
            <a:r>
              <a:rPr lang="en-GB" sz="4000" u="sng" dirty="0">
                <a:uFill>
                  <a:solidFill>
                    <a:srgbClr val="0070C0"/>
                  </a:solidFill>
                </a:uFill>
              </a:rPr>
              <a:t>The message was that all the barons of York and surrounding districts should come before William; that everyone who was willing to recognize him as their lord would duly receive back from him the inheritance that their fathers, and their ancestors before them, had held, and that to such people he would grant his peace and safe-conduct. As for anyone wishing to part company with him, let him simply return home in safety and without any sort of impediment. </a:t>
            </a:r>
            <a:r>
              <a:rPr lang="en-GB" sz="4000" u="sng" dirty="0">
                <a:uFill>
                  <a:solidFill>
                    <a:srgbClr val="FFFF00"/>
                  </a:solidFill>
                </a:uFill>
              </a:rPr>
              <a:t>All those summoned duly appeared, and the king put them in prison. He then went to York where he fortified a stronghold within the city, and there he imprisoned the barons from the adjoining region, and made their lands over to the French. He then set off towards the south, plundering and leaving many towns in flames. </a:t>
            </a:r>
          </a:p>
          <a:p>
            <a:pPr marL="0" indent="0" algn="ctr">
              <a:lnSpc>
                <a:spcPct val="120000"/>
              </a:lnSpc>
              <a:buNone/>
            </a:pPr>
            <a:r>
              <a:rPr lang="en-GB" sz="4000" b="1" dirty="0">
                <a:uFill>
                  <a:solidFill>
                    <a:srgbClr val="00B050"/>
                  </a:solidFill>
                </a:uFill>
              </a:rPr>
              <a:t>Part 2: </a:t>
            </a:r>
            <a:r>
              <a:rPr lang="en-GB" sz="4000" u="sng" dirty="0">
                <a:uFill>
                  <a:solidFill>
                    <a:srgbClr val="FF0000"/>
                  </a:solidFill>
                </a:uFill>
              </a:rPr>
              <a:t>In this same year of which I am speaking [1068], Harold’s sons, </a:t>
            </a:r>
            <a:r>
              <a:rPr lang="en-GB" sz="4000" u="sng" dirty="0" err="1">
                <a:uFill>
                  <a:solidFill>
                    <a:srgbClr val="FF0000"/>
                  </a:solidFill>
                </a:uFill>
              </a:rPr>
              <a:t>Godwine</a:t>
            </a:r>
            <a:r>
              <a:rPr lang="en-GB" sz="4000" u="sng" dirty="0">
                <a:uFill>
                  <a:solidFill>
                    <a:srgbClr val="FF0000"/>
                  </a:solidFill>
                </a:uFill>
              </a:rPr>
              <a:t> and Edmund, returned to England, as also did Tostig, son of </a:t>
            </a:r>
            <a:r>
              <a:rPr lang="en-GB" sz="4000" u="sng" dirty="0" err="1">
                <a:uFill>
                  <a:solidFill>
                    <a:srgbClr val="FF0000"/>
                  </a:solidFill>
                </a:uFill>
              </a:rPr>
              <a:t>Swein</a:t>
            </a:r>
            <a:r>
              <a:rPr lang="en-GB" sz="4000" u="sng" dirty="0">
                <a:uFill>
                  <a:solidFill>
                    <a:srgbClr val="FF0000"/>
                  </a:solidFill>
                </a:uFill>
              </a:rPr>
              <a:t> [</a:t>
            </a:r>
            <a:r>
              <a:rPr lang="en-GB" sz="4000" u="sng" dirty="0" err="1">
                <a:uFill>
                  <a:solidFill>
                    <a:srgbClr val="FF0000"/>
                  </a:solidFill>
                </a:uFill>
              </a:rPr>
              <a:t>Godwineson</a:t>
            </a:r>
            <a:r>
              <a:rPr lang="en-GB" sz="4000" u="sng" dirty="0">
                <a:uFill>
                  <a:solidFill>
                    <a:srgbClr val="FF0000"/>
                  </a:solidFill>
                </a:uFill>
              </a:rPr>
              <a:t>], that is Tostig </a:t>
            </a:r>
            <a:r>
              <a:rPr lang="en-GB" sz="4000" u="sng" dirty="0" err="1">
                <a:uFill>
                  <a:solidFill>
                    <a:srgbClr val="FF0000"/>
                  </a:solidFill>
                </a:uFill>
              </a:rPr>
              <a:t>Raegnald</a:t>
            </a:r>
            <a:r>
              <a:rPr lang="en-GB" sz="4000" u="sng" dirty="0">
                <a:uFill>
                  <a:solidFill>
                    <a:srgbClr val="FF0000"/>
                  </a:solidFill>
                </a:uFill>
              </a:rPr>
              <a:t>, and they arrived with a large fleet. This came to the attention of </a:t>
            </a:r>
            <a:r>
              <a:rPr lang="en-GB" sz="4000" u="sng" dirty="0" err="1">
                <a:uFill>
                  <a:solidFill>
                    <a:srgbClr val="FF0000"/>
                  </a:solidFill>
                </a:uFill>
              </a:rPr>
              <a:t>Eadnoth</a:t>
            </a:r>
            <a:r>
              <a:rPr lang="en-GB" sz="4000" u="sng" dirty="0">
                <a:uFill>
                  <a:solidFill>
                    <a:srgbClr val="FF0000"/>
                  </a:solidFill>
                </a:uFill>
              </a:rPr>
              <a:t> [the Staller], a  powerful man in that part of the country. He summoned his men and his allies, raised an army, and went to attack them. He waged a fierce battle against them, and although I am not well enough informed to say which side fought harder than the other, I do know that the Danes emerged victorious, and that the French and English suffered heavy losses that day with many dead and killed. The Danes then went on to take York. </a:t>
            </a:r>
            <a:r>
              <a:rPr lang="en-GB" sz="4000" u="sng" dirty="0">
                <a:uFill>
                  <a:solidFill>
                    <a:srgbClr val="0070C0"/>
                  </a:solidFill>
                </a:uFill>
              </a:rPr>
              <a:t>When good king William heard news of this, he was exceedingly dismayed and became very angry. He ordered the Flemings to make ready and dispatched them to the scene to wage his war. Their intention was to raise a fortification on high ground in Durham, but the English took grave exception to this. They quarrelled and came to blows with the Flemings, and in a single day killed them all, including their commander</a:t>
            </a:r>
            <a:r>
              <a:rPr lang="en-GB" sz="4000" dirty="0"/>
              <a:t>. </a:t>
            </a:r>
            <a:r>
              <a:rPr lang="en-GB" sz="4000" u="sng" dirty="0">
                <a:uFill>
                  <a:solidFill>
                    <a:srgbClr val="FFFF00"/>
                  </a:solidFill>
                </a:uFill>
              </a:rPr>
              <a:t>In that same year [1069] king </a:t>
            </a:r>
            <a:r>
              <a:rPr lang="en-GB" sz="4000" u="sng" dirty="0" err="1">
                <a:uFill>
                  <a:solidFill>
                    <a:srgbClr val="FFFF00"/>
                  </a:solidFill>
                </a:uFill>
              </a:rPr>
              <a:t>Swein</a:t>
            </a:r>
            <a:r>
              <a:rPr lang="en-GB" sz="4000" u="sng" dirty="0">
                <a:uFill>
                  <a:solidFill>
                    <a:srgbClr val="FFFF00"/>
                  </a:solidFill>
                </a:uFill>
              </a:rPr>
              <a:t> [</a:t>
            </a:r>
            <a:r>
              <a:rPr lang="en-GB" sz="4000" u="sng" dirty="0" err="1">
                <a:uFill>
                  <a:solidFill>
                    <a:srgbClr val="FFFF00"/>
                  </a:solidFill>
                </a:uFill>
              </a:rPr>
              <a:t>Estrithson</a:t>
            </a:r>
            <a:r>
              <a:rPr lang="en-GB" sz="4000" u="sng" dirty="0">
                <a:uFill>
                  <a:solidFill>
                    <a:srgbClr val="FFFF00"/>
                  </a:solidFill>
                </a:uFill>
              </a:rPr>
              <a:t>], a violently aggressive man, dispatched his brother </a:t>
            </a:r>
            <a:r>
              <a:rPr lang="en-GB" sz="4000" u="sng" dirty="0" err="1">
                <a:uFill>
                  <a:solidFill>
                    <a:srgbClr val="FFFF00"/>
                  </a:solidFill>
                </a:uFill>
              </a:rPr>
              <a:t>Osbern</a:t>
            </a:r>
            <a:r>
              <a:rPr lang="en-GB" sz="4000" u="sng" dirty="0">
                <a:uFill>
                  <a:solidFill>
                    <a:srgbClr val="FFFF00"/>
                  </a:solidFill>
                </a:uFill>
              </a:rPr>
              <a:t> to England with a large fleet, along with </a:t>
            </a:r>
            <a:r>
              <a:rPr lang="en-GB" sz="4000" u="sng" dirty="0" err="1">
                <a:uFill>
                  <a:solidFill>
                    <a:srgbClr val="FFFF00"/>
                  </a:solidFill>
                </a:uFill>
              </a:rPr>
              <a:t>Swein’s</a:t>
            </a:r>
            <a:r>
              <a:rPr lang="en-GB" sz="4000" u="sng" dirty="0">
                <a:uFill>
                  <a:solidFill>
                    <a:srgbClr val="FFFF00"/>
                  </a:solidFill>
                </a:uFill>
              </a:rPr>
              <a:t> three sons, Harold, Cnut, and </a:t>
            </a:r>
            <a:r>
              <a:rPr lang="en-GB" sz="4000" u="sng" dirty="0" err="1">
                <a:uFill>
                  <a:solidFill>
                    <a:srgbClr val="FFFF00"/>
                  </a:solidFill>
                </a:uFill>
              </a:rPr>
              <a:t>Buern</a:t>
            </a:r>
            <a:r>
              <a:rPr lang="en-GB" sz="4000" u="sng" dirty="0">
                <a:uFill>
                  <a:solidFill>
                    <a:srgbClr val="FFFF00"/>
                  </a:solidFill>
                </a:uFill>
              </a:rPr>
              <a:t> </a:t>
            </a:r>
            <a:r>
              <a:rPr lang="en-GB" sz="4000" u="sng" dirty="0" err="1">
                <a:uFill>
                  <a:solidFill>
                    <a:srgbClr val="FFFF00"/>
                  </a:solidFill>
                </a:uFill>
              </a:rPr>
              <a:t>Leriz</a:t>
            </a:r>
            <a:r>
              <a:rPr lang="en-GB" sz="4000" u="sng" dirty="0">
                <a:uFill>
                  <a:solidFill>
                    <a:srgbClr val="FFFF00"/>
                  </a:solidFill>
                </a:uFill>
              </a:rPr>
              <a:t>. The Danes and Norsemen, bent on war, entered the Humber estuary. They attacked the inhabitants of the countryside as they made their way to York, where they destroyed the fortifications that the Normans had constructed. Many a body was left bereft of its soul, for the castle wardens were killed, and only very few of them escaped with their lives. A vast amount of gold, silver, and other booty was collected together, and the English and the Danes distributed it amongst themselves. </a:t>
            </a:r>
            <a:r>
              <a:rPr lang="en-GB" sz="4000" u="sng" dirty="0">
                <a:uFill>
                  <a:solidFill>
                    <a:srgbClr val="00B050"/>
                  </a:solidFill>
                </a:uFill>
              </a:rPr>
              <a:t>None, however, was to enjoy his share of the loot, because king William arrived on the scene, took the town, and killed all of the Danes and Norsemen. He then continued laying waste everything from there right up to the River Tyne.</a:t>
            </a:r>
          </a:p>
          <a:p>
            <a:pPr marL="0" indent="0" algn="ctr">
              <a:lnSpc>
                <a:spcPct val="120000"/>
              </a:lnSpc>
              <a:buNone/>
            </a:pPr>
            <a:endParaRPr lang="en-GB" sz="2000" b="1" dirty="0">
              <a:uFill>
                <a:solidFill>
                  <a:srgbClr val="00B050"/>
                </a:solidFill>
              </a:uFill>
            </a:endParaRPr>
          </a:p>
          <a:p>
            <a:pPr marL="0" indent="0">
              <a:buNone/>
            </a:pPr>
            <a:endParaRPr lang="en-GB" dirty="0"/>
          </a:p>
        </p:txBody>
      </p:sp>
      <p:sp>
        <p:nvSpPr>
          <p:cNvPr id="4" name="TextBox 3">
            <a:extLst>
              <a:ext uri="{FF2B5EF4-FFF2-40B4-BE49-F238E27FC236}">
                <a16:creationId xmlns:a16="http://schemas.microsoft.com/office/drawing/2014/main" id="{15FA360F-EC49-46B3-8C99-024C1C7DBBC2}"/>
              </a:ext>
            </a:extLst>
          </p:cNvPr>
          <p:cNvSpPr txBox="1"/>
          <p:nvPr/>
        </p:nvSpPr>
        <p:spPr>
          <a:xfrm>
            <a:off x="4151208" y="1678368"/>
            <a:ext cx="2403988" cy="8048357"/>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Explanation: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4388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46D1-5F90-4333-915B-A4762F793438}"/>
              </a:ext>
            </a:extLst>
          </p:cNvPr>
          <p:cNvSpPr>
            <a:spLocks noGrp="1"/>
          </p:cNvSpPr>
          <p:nvPr>
            <p:ph type="title"/>
          </p:nvPr>
        </p:nvSpPr>
        <p:spPr>
          <a:xfrm>
            <a:off x="471487" y="136573"/>
            <a:ext cx="5915025" cy="1914702"/>
          </a:xfrm>
        </p:spPr>
        <p:txBody>
          <a:bodyPr>
            <a:normAutofit/>
          </a:bodyPr>
          <a:lstStyle/>
          <a:p>
            <a:pPr algn="ctr"/>
            <a:r>
              <a:rPr lang="en-GB" sz="2000" i="1" dirty="0">
                <a:solidFill>
                  <a:prstClr val="black"/>
                </a:solidFill>
              </a:rPr>
              <a:t>When did the Normans complete their conquest?</a:t>
            </a:r>
            <a:br>
              <a:rPr lang="en-GB" sz="2000" i="1" dirty="0">
                <a:solidFill>
                  <a:prstClr val="black"/>
                </a:solidFill>
              </a:rPr>
            </a:br>
            <a:br>
              <a:rPr lang="en-GB" sz="2000" i="1" dirty="0">
                <a:solidFill>
                  <a:prstClr val="black"/>
                </a:solidFill>
              </a:rPr>
            </a:br>
            <a:r>
              <a:rPr lang="en-GB" sz="2000" b="1" i="1" dirty="0">
                <a:solidFill>
                  <a:prstClr val="black"/>
                </a:solidFill>
              </a:rPr>
              <a:t>ELY, 1071</a:t>
            </a:r>
            <a:br>
              <a:rPr lang="en-GB" sz="3600" b="1" i="1" dirty="0">
                <a:solidFill>
                  <a:prstClr val="black"/>
                </a:solidFill>
                <a:latin typeface="Constantia" panose="02030602050306030303" pitchFamily="18" charset="0"/>
              </a:rPr>
            </a:br>
            <a:br>
              <a:rPr lang="en-GB" b="1" dirty="0">
                <a:solidFill>
                  <a:prstClr val="black"/>
                </a:solidFill>
              </a:rPr>
            </a:br>
            <a:r>
              <a:rPr lang="en-GB" sz="1400" b="1" dirty="0">
                <a:solidFill>
                  <a:prstClr val="black"/>
                </a:solidFill>
              </a:rPr>
              <a:t>SOURCE: </a:t>
            </a:r>
            <a:r>
              <a:rPr lang="en-GB" sz="1400" b="1" dirty="0" err="1"/>
              <a:t>Geffrei</a:t>
            </a:r>
            <a:r>
              <a:rPr lang="en-GB" sz="1400" b="1" dirty="0"/>
              <a:t> </a:t>
            </a:r>
            <a:r>
              <a:rPr lang="en-GB" sz="1400" b="1" dirty="0" err="1"/>
              <a:t>Gaimar’s</a:t>
            </a:r>
            <a:r>
              <a:rPr lang="en-GB" sz="1400" b="1" dirty="0"/>
              <a:t> </a:t>
            </a:r>
            <a:r>
              <a:rPr lang="en-GB" sz="1400" b="1" i="1" dirty="0"/>
              <a:t>History of the English People</a:t>
            </a:r>
            <a:endParaRPr lang="en-GB" sz="1400" i="1" dirty="0"/>
          </a:p>
        </p:txBody>
      </p:sp>
      <p:sp>
        <p:nvSpPr>
          <p:cNvPr id="3" name="Content Placeholder 2">
            <a:extLst>
              <a:ext uri="{FF2B5EF4-FFF2-40B4-BE49-F238E27FC236}">
                <a16:creationId xmlns:a16="http://schemas.microsoft.com/office/drawing/2014/main" id="{63324D60-5382-4E90-A53A-A1F8274BA5E9}"/>
              </a:ext>
            </a:extLst>
          </p:cNvPr>
          <p:cNvSpPr>
            <a:spLocks noGrp="1"/>
          </p:cNvSpPr>
          <p:nvPr>
            <p:ph idx="1"/>
          </p:nvPr>
        </p:nvSpPr>
        <p:spPr>
          <a:xfrm>
            <a:off x="250724" y="1991032"/>
            <a:ext cx="3281516" cy="7600768"/>
          </a:xfrm>
        </p:spPr>
        <p:txBody>
          <a:bodyPr>
            <a:normAutofit/>
          </a:bodyPr>
          <a:lstStyle/>
          <a:p>
            <a:pPr marL="0" indent="0" algn="ctr">
              <a:lnSpc>
                <a:spcPct val="120000"/>
              </a:lnSpc>
              <a:buNone/>
            </a:pPr>
            <a:r>
              <a:rPr lang="en-GB" sz="1100" u="sng" dirty="0">
                <a:uFill>
                  <a:solidFill>
                    <a:srgbClr val="FF0000"/>
                  </a:solidFill>
                </a:uFill>
              </a:rPr>
              <a:t>From there, finding no reason to fear their enemies, they</a:t>
            </a:r>
            <a:r>
              <a:rPr lang="en-GB" sz="1100" i="1" u="sng" dirty="0">
                <a:uFill>
                  <a:solidFill>
                    <a:srgbClr val="FF0000"/>
                  </a:solidFill>
                </a:uFill>
              </a:rPr>
              <a:t> </a:t>
            </a:r>
            <a:r>
              <a:rPr lang="en-GB" sz="1100" u="sng" dirty="0">
                <a:uFill>
                  <a:solidFill>
                    <a:srgbClr val="FF0000"/>
                  </a:solidFill>
                </a:uFill>
              </a:rPr>
              <a:t>[the outlaws, including Hereward and </a:t>
            </a:r>
            <a:r>
              <a:rPr lang="en-GB" sz="1100" u="sng" dirty="0" err="1">
                <a:uFill>
                  <a:solidFill>
                    <a:srgbClr val="FF0000"/>
                  </a:solidFill>
                </a:uFill>
              </a:rPr>
              <a:t>Morcar</a:t>
            </a:r>
            <a:r>
              <a:rPr lang="en-GB" sz="1100" u="sng" dirty="0">
                <a:uFill>
                  <a:solidFill>
                    <a:srgbClr val="FF0000"/>
                  </a:solidFill>
                </a:uFill>
              </a:rPr>
              <a:t>], proceeded to Ely. Their intention was to make their quarters there and let winter pass. When William learnt of this, however, he made arrangements to ensure that this would not happen. He summoned his army and sent for his fighting men, both French and English, and his knights. He stationed his naval forces along the coast: enlisted sailors, men-at-arms, mercenaries, and additional troops.</a:t>
            </a:r>
            <a:r>
              <a:rPr lang="en-GB" sz="1100" dirty="0"/>
              <a:t> </a:t>
            </a:r>
            <a:r>
              <a:rPr lang="en-GB" sz="1100" u="sng" dirty="0">
                <a:uFill>
                  <a:solidFill>
                    <a:srgbClr val="0070C0"/>
                  </a:solidFill>
                </a:uFill>
              </a:rPr>
              <a:t>These were so numerous that none of those they had encircled was able to move, and moreover all the ways through the wooded areas had been secured and all the surrounding fens were closely and strenuously guarded. The king then ordered a causeway to be constructed over the fens, and declared that he would kill each and every one of the insurgents, and not one of them would escape. </a:t>
            </a:r>
            <a:r>
              <a:rPr lang="en-GB" sz="1100" u="sng" dirty="0">
                <a:uFill>
                  <a:solidFill>
                    <a:srgbClr val="FFFF00"/>
                  </a:solidFill>
                </a:uFill>
              </a:rPr>
              <a:t>When the people in Ely learnt this, they placed themselves in the king’s mercy. All went out to beg mercy except the valiant Hereward, who escaped with a handful of his followers, together with Geri, one of his kinsmen; there were five others with them.</a:t>
            </a:r>
          </a:p>
          <a:p>
            <a:pPr marL="0" indent="0" algn="ctr">
              <a:lnSpc>
                <a:spcPct val="120000"/>
              </a:lnSpc>
              <a:buNone/>
            </a:pPr>
            <a:r>
              <a:rPr lang="en-GB" sz="1100" u="sng" dirty="0">
                <a:uFill>
                  <a:solidFill>
                    <a:srgbClr val="7030A0"/>
                  </a:solidFill>
                </a:uFill>
              </a:rPr>
              <a:t>Hereward's companion earl </a:t>
            </a:r>
            <a:r>
              <a:rPr lang="en-GB" sz="1100" u="sng" dirty="0" err="1">
                <a:uFill>
                  <a:solidFill>
                    <a:srgbClr val="7030A0"/>
                  </a:solidFill>
                </a:uFill>
              </a:rPr>
              <a:t>Morcar</a:t>
            </a:r>
            <a:r>
              <a:rPr lang="en-GB" sz="1100" u="sng" dirty="0">
                <a:uFill>
                  <a:solidFill>
                    <a:srgbClr val="7030A0"/>
                  </a:solidFill>
                </a:uFill>
              </a:rPr>
              <a:t> and bishop [</a:t>
            </a:r>
            <a:r>
              <a:rPr lang="en-GB" sz="1100" u="sng" dirty="0" err="1">
                <a:uFill>
                  <a:solidFill>
                    <a:srgbClr val="7030A0"/>
                  </a:solidFill>
                </a:uFill>
              </a:rPr>
              <a:t>Æthelwine</a:t>
            </a:r>
            <a:r>
              <a:rPr lang="en-GB" sz="1100" u="sng" dirty="0">
                <a:uFill>
                  <a:solidFill>
                    <a:srgbClr val="7030A0"/>
                  </a:solidFill>
                </a:uFill>
              </a:rPr>
              <a:t>] were rash enough to surrender and both died during their long imprisonment. The others who had surrendered with them underwent so much suffering in prison that it would have been better for them all to have been killed on the day when they were arrested and thrown into prison, and when Hereward made his escape.</a:t>
            </a:r>
          </a:p>
          <a:p>
            <a:pPr marL="0" indent="0">
              <a:buNone/>
            </a:pPr>
            <a:endParaRPr lang="en-GB" sz="1100" b="1" dirty="0"/>
          </a:p>
        </p:txBody>
      </p:sp>
      <p:sp>
        <p:nvSpPr>
          <p:cNvPr id="4" name="TextBox 3">
            <a:extLst>
              <a:ext uri="{FF2B5EF4-FFF2-40B4-BE49-F238E27FC236}">
                <a16:creationId xmlns:a16="http://schemas.microsoft.com/office/drawing/2014/main" id="{44085E82-103F-47ED-8CE2-D1B9DAC1D3BF}"/>
              </a:ext>
            </a:extLst>
          </p:cNvPr>
          <p:cNvSpPr txBox="1"/>
          <p:nvPr/>
        </p:nvSpPr>
        <p:spPr>
          <a:xfrm>
            <a:off x="3429000" y="2051274"/>
            <a:ext cx="3178276" cy="6355586"/>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Explanation:</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100" b="1" dirty="0">
              <a:solidFill>
                <a:prstClr val="black"/>
              </a:solidFill>
              <a:latin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29097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33D2CC85F14A243893281E68A6C4BF0" ma:contentTypeVersion="4" ma:contentTypeDescription="Create a new document." ma:contentTypeScope="" ma:versionID="f33d13cde32440f7af343a58900f2a9b">
  <xsd:schema xmlns:xsd="http://www.w3.org/2001/XMLSchema" xmlns:xs="http://www.w3.org/2001/XMLSchema" xmlns:p="http://schemas.microsoft.com/office/2006/metadata/properties" xmlns:ns2="cba4c7db-befa-42c9-bc96-90e3de3f888b" targetNamespace="http://schemas.microsoft.com/office/2006/metadata/properties" ma:root="true" ma:fieldsID="649dd72056d0c45d078a8a5828f5182d" ns2:_="">
    <xsd:import namespace="cba4c7db-befa-42c9-bc96-90e3de3f888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a4c7db-befa-42c9-bc96-90e3de3f88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CD7FE1-2CD1-4AFA-B2B7-4E1E0BDEE52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757F409-712F-4C39-8CFD-B798DA0275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a4c7db-befa-42c9-bc96-90e3de3f88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6BA621-5A12-4E95-9D09-C9D2E6B0DF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5266</Words>
  <Application>Microsoft Office PowerPoint</Application>
  <PresentationFormat>A4 Paper (210x297 mm)</PresentationFormat>
  <Paragraphs>383</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Constantia</vt:lpstr>
      <vt:lpstr>Corbel</vt:lpstr>
      <vt:lpstr>Segoe UI</vt:lpstr>
      <vt:lpstr>Office Theme</vt:lpstr>
      <vt:lpstr>Enquiry: When did the Normans complete their conquest?  SOURCE BOOKLET  </vt:lpstr>
      <vt:lpstr>When did the Normans complete their conquest?  Evidential thinking: Using historical sources</vt:lpstr>
      <vt:lpstr>The Sources</vt:lpstr>
      <vt:lpstr>When did the Normans complete their conquest?  LONDON, winter 1066  SOURCE: The Carmen de Hastingae Proelio of Guy, Bishop of Amiens </vt:lpstr>
      <vt:lpstr>When did the Normans complete their conquest?  LONDON, winter 1066  SOURCE: The Anglo-Saxon Chronicle – Worcester manuscript (D) </vt:lpstr>
      <vt:lpstr>When did the Normans complete their conquest?  LONDON, winter 1066  SOURCE: The Gesta Normannorum Ducum of William of Jumièges </vt:lpstr>
      <vt:lpstr>When did the Normans complete their conquest?  REBELLION in the NORTH, 1067–78  SOURCE: Anglo-Saxon Chronicle – Worcester manuscript (D) PARTS 1 &amp; 2  </vt:lpstr>
      <vt:lpstr>When did the Normans complete their conquest?  REBELLION in the NORTH, 1067–78  SOURCE: Geffrei Gaimar’s History of the English People</vt:lpstr>
      <vt:lpstr>When did the Normans complete their conquest?  ELY, 1071  SOURCE: Geffrei Gaimar’s History of the English People</vt:lpstr>
      <vt:lpstr>When did the Normans complete their conquest?  ELY, 1071  SOURCE: The Anglo-Saxon Chronicle, Worcester manuscript</vt:lpstr>
      <vt:lpstr>When did the Normans complete their conquest?  WALES  SOURCE: Brut y Twysogion</vt:lpstr>
      <vt:lpstr>When did the Normans complete their conquest?  WALES  SOURCE: Henry of Huntingdon’s The History of the English People 1000–1154​ </vt:lpstr>
      <vt:lpstr>When did the Normans complete their conquest?  CASTLES, CATHEDRALS and DOMESDAY  SOURCE: Anglo-Saxon Chronicle and the Domesday book, 1086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00 Source booklet - Copy</dc:title>
  <dc:creator>Holly Hiscox</dc:creator>
  <cp:lastModifiedBy>Melanie Jones</cp:lastModifiedBy>
  <cp:revision>12</cp:revision>
  <cp:lastPrinted>2020-12-01T10:22:38Z</cp:lastPrinted>
  <dcterms:created xsi:type="dcterms:W3CDTF">2020-11-16T10:59:05Z</dcterms:created>
  <dcterms:modified xsi:type="dcterms:W3CDTF">2022-05-06T18:08:34Z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0x010100E33D2CC85F14A243893281E68A6C4BF0</vt:lpwstr>
  </property>
</Properties>
</file>