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sldIdLst>
    <p:sldId id="1215" r:id="rId5"/>
    <p:sldId id="1234" r:id="rId6"/>
    <p:sldId id="1227" r:id="rId7"/>
    <p:sldId id="315" r:id="rId8"/>
    <p:sldId id="1235" r:id="rId9"/>
    <p:sldId id="1238" r:id="rId10"/>
    <p:sldId id="1239" r:id="rId11"/>
    <p:sldId id="1241" r:id="rId12"/>
    <p:sldId id="1219" r:id="rId13"/>
    <p:sldId id="1242" r:id="rId14"/>
    <p:sldId id="1221" r:id="rId15"/>
    <p:sldId id="1223" r:id="rId16"/>
    <p:sldId id="1224" r:id="rId17"/>
    <p:sldId id="1225" r:id="rId18"/>
    <p:sldId id="1226" r:id="rId19"/>
    <p:sldId id="1240" r:id="rId20"/>
    <p:sldId id="1231" r:id="rId21"/>
    <p:sldId id="1236" r:id="rId22"/>
    <p:sldId id="1237" r:id="rId2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5AA0B-DD5F-43B1-8B6F-573C509E3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33B31-318D-4E46-9D66-A12BDD9B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663D6-DE54-4B1C-BEFC-81D50EAE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EF262-A30C-4D7C-86BE-800DF8BDB7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882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1DB0B-87F2-4492-9AA0-06DECF229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1DC01-93F6-4D1C-9358-C1AFBEB3C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A0354-10A5-424B-AA5D-657D5D12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66B9E-46F3-40CB-9627-5E8A1292BD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049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52886-A988-4533-9CF2-91CFF6A09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A4ADF-3668-4C33-8E99-962281675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AD53C-3E3A-43FB-972A-F7AAEC4B7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BB5DF-55FB-4743-8F5F-E039594018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679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E9A1A-633E-4AB5-B3C9-AAD53612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15584-8D80-47B5-A1E4-EA17F279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1F9FE-26D2-468E-B0DD-2CE1ADFBD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829CD-CB17-44AB-B699-F171C26AE7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320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8FC51-CDEC-4C58-9162-FF6FD2D8B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D7781-343B-48C9-9C0B-A5E408C60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A59D6-591D-4823-AABB-E38B0AE5A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5EECF-F498-45AC-AA0A-B60BBAED49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271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2CADFC-9946-4969-BBA6-A8B38BAE8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FF7D19-DC38-43B6-9912-266722AEE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2CEF9C-9694-4DBC-9CCA-AEF10BA1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F91B4-DE88-40AE-A773-F4C51F7404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358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7AF93B7-E727-4CB2-86BF-7A44CA3DC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F03665-8F29-40D3-A8D3-B24FFD0F6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A92686-8B92-4167-B333-DF19EF0C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BDF8E-9190-486B-B7AF-B8FE4D2FC6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345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CDF6CA5-457B-4CEF-81F5-A989983E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A087C3C-D86C-414D-A1FD-0294F2544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C9305BC-4A77-4DC9-9EE4-BC74C77A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8E024-0B50-4D05-BF48-C579B8F70F4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262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3076ACD-EC08-492F-9824-245EE9235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E49F7A3-719F-4ACD-9652-F58B50B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FD41850-8037-41E2-AFF3-AB3D9D291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56AD7-A2D0-46FD-8E66-A52A231489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228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C8546C-2BFF-4F10-8D4C-53339444B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26F141-86F6-4FCA-A6D8-5746B31F6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FB7617-59E3-4F9A-B436-A87261E4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AEBD6-88DB-415D-B60F-3540E379555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6984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38D7AD-93B3-468B-A692-5FC31B8B5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28A181-C930-404D-B325-6841D76B8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40C206-4134-4109-9A7E-05FEB1C9B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C54BF-7F91-4C44-ADA3-2B3CE3F55B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CBE067D-CB5F-4AE8-A537-E5247B385F0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3026BDA-D91F-4A1A-B0F9-5D86013AEC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455AC-F342-4A4F-9BCE-739C4DD60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 Black" panose="020B0A0402010209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0855-CB91-40EE-84C0-6CF37BF41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 Black" panose="020B0A0402010209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C3C8C-D673-4D0E-BB7F-6E8C1C83D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 Black" panose="020B0604020202020204" pitchFamily="34" charset="0"/>
              </a:defRPr>
            </a:lvl1pPr>
          </a:lstStyle>
          <a:p>
            <a:pPr>
              <a:defRPr/>
            </a:pPr>
            <a:fld id="{8E6E64BB-667F-4FA6-8786-1B2320328A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653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E62B800-0BDA-42B6-AECE-3109E8BBC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328" y="709684"/>
            <a:ext cx="10404144" cy="1423916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Diversity Steering Group </a:t>
            </a:r>
            <a:endParaRPr lang="en-US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B36BB-A958-4F6A-B048-405BF5F04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6329" y="2233685"/>
            <a:ext cx="10404144" cy="340511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Equality, Diversity and Inclusion at GCSE: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 meeting of representatives of the history community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29 June 2022</a:t>
            </a:r>
            <a:endParaRPr kumimoji="0" lang="en-GB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eaLnBrk="1" hangingPunct="1">
              <a:buFont typeface="Arial" charset="0"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542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AEAF9FCC-6FDC-F92B-AD50-4DF9DB827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1537" y="542042"/>
            <a:ext cx="3763265" cy="5243414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r>
              <a:rPr lang="en-GB" sz="2800" dirty="0">
                <a:solidFill>
                  <a:prstClr val="black"/>
                </a:solidFill>
                <a:latin typeface="Georgia" panose="02040502050405020303" pitchFamily="18" charset="0"/>
              </a:rPr>
              <a:t>Curriculum reform at all key stages</a:t>
            </a:r>
          </a:p>
          <a:p>
            <a:endParaRPr lang="en-GB" sz="2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r>
              <a:rPr lang="en-GB" sz="2800" dirty="0">
                <a:solidFill>
                  <a:prstClr val="black"/>
                </a:solidFill>
                <a:latin typeface="Georgia" panose="02040502050405020303" pitchFamily="18" charset="0"/>
              </a:rPr>
              <a:t>Started with subject criteria at KS5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33796A-7B38-75AD-A219-5C4DF4052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06" y="542041"/>
            <a:ext cx="7899731" cy="524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904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AEAF9FCC-6FDC-F92B-AD50-4DF9DB827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01731"/>
            <a:ext cx="12151151" cy="5611551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D3D805-6E4F-B403-427C-85520D668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43" y="571561"/>
            <a:ext cx="3819307" cy="54883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0478A6-E3B7-5B3D-216E-6E02663855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211" t="14708" r="42204" b="5842"/>
          <a:stretch/>
        </p:blipFill>
        <p:spPr>
          <a:xfrm>
            <a:off x="4170575" y="611244"/>
            <a:ext cx="3850849" cy="54486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DA8F40-39A2-A570-B9B2-B7DFDE692E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530" t="18972" r="28022" b="16550"/>
          <a:stretch/>
        </p:blipFill>
        <p:spPr>
          <a:xfrm>
            <a:off x="8174761" y="611244"/>
            <a:ext cx="3823053" cy="544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204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991FAD-82CA-C20B-973D-CE76C5D10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236" y="477672"/>
            <a:ext cx="11409527" cy="94624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Changes to GCSE: 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History subject content April 2014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EAF9FCC-6FDC-F92B-AD50-4DF9DB827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237" y="1423917"/>
            <a:ext cx="11409528" cy="4640238"/>
          </a:xfrm>
          <a:solidFill>
            <a:srgbClr val="FFFFC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GCSE specifications should include history: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three eras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Medieval (500-1500), Early Modern (1450-1750) and Modern (1700-present day)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three time scales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short (depth study), medium (period study) and long (thematic study)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three geographical contexts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a locality (the historic environment), British and European and / or wider world settings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British history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must form a minimum of 40% of the assessed content over the full course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British history is defined as: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British history and/ or the history of England, Scotland, Wales and Ireland as appropriate to the historical context and focus of the study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08653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991FAD-82CA-C20B-973D-CE76C5D10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236" y="477672"/>
            <a:ext cx="11409527" cy="94624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Changes to GCSE: 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History subject content April 2014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EAF9FCC-6FDC-F92B-AD50-4DF9DB827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237" y="1423917"/>
            <a:ext cx="11409528" cy="4640238"/>
          </a:xfrm>
          <a:solidFill>
            <a:srgbClr val="FFFFC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GCSE specifications in history should require students to study: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Element 1: at least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one British depth study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chosen from the historical eras defined above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Element 2: at least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one European or wider world depth study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chosen from the historical eras defined above. This should focus on the history of a nation or group of peoples or on international relations between several nations. It must not merely study British overseas involvements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Important condition: British and wider world depth studies may not be taken from the same era of history or from the same overlapping fifty-year period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33454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991FAD-82CA-C20B-973D-CE76C5D10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236" y="477672"/>
            <a:ext cx="11409527" cy="94624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Changes to GCSE: 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History subject content April 2014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EAF9FCC-6FDC-F92B-AD50-4DF9DB827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237" y="1423917"/>
            <a:ext cx="11409528" cy="4640238"/>
          </a:xfrm>
          <a:solidFill>
            <a:srgbClr val="FFFFCC"/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Element 3: a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period study into British, European or wider world history from any one of the historical eras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defined above. One depth study may be from the same era as the period study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Element 4: the historic environment through the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study of a particular site in its historical context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Element 5: one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thematic study involving the study of people, events and developments drawn from all three eras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defined above. Where appropriate, it may also draw on earlier times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NOTE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No coursework, controlled assessment or independent investigation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01796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991FAD-82CA-C20B-973D-CE76C5D10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236" y="477672"/>
            <a:ext cx="11409527" cy="94624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Changes to GCSE: 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History subject content April 2014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EAF9FCC-6FDC-F92B-AD50-4DF9DB827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237" y="1423917"/>
            <a:ext cx="11409528" cy="4640238"/>
          </a:xfrm>
          <a:solidFill>
            <a:srgbClr val="FFFFC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History assessment objectives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AO1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Demonstrate knowledge and understanding of the key features and characteristics of the periods studied. 						35% 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AO2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Explain and analyse historical events and periods studied using second-order historical concepts. 							35% 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AO3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Analyse, evaluate and use sources (contemporary to the period) to make substantiated judgements, in the context of historical events studied. 	15% 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AO4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Analyse, evaluate and make substantiated judgements about interpretations (including how and why interpretations may differ) in the context of historical events studied. 									15% 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5 per cent of the marks must be used to credit the accuracy of candidates’ spelling, punctuation and grammar and their use of specialist terminology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96295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E62B800-0BDA-42B6-AECE-3109E8BBC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328" y="709684"/>
            <a:ext cx="10404144" cy="1423916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Session 3|14.10-15.00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B36BB-A958-4F6A-B048-405BF5F04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6329" y="2133600"/>
            <a:ext cx="10404144" cy="39372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>
              <a:buFont typeface="Arial" charset="0"/>
              <a:buNone/>
              <a:defRPr/>
            </a:pPr>
            <a:endParaRPr lang="en-US" sz="1000" dirty="0"/>
          </a:p>
          <a:p>
            <a:pPr algn="l" eaLnBrk="1" hangingPunct="1">
              <a:buFont typeface="Arial" charset="0"/>
              <a:buNone/>
              <a:defRPr/>
            </a:pPr>
            <a:r>
              <a:rPr lang="en-US" sz="2400" u="sng" dirty="0">
                <a:solidFill>
                  <a:srgbClr val="0070C0"/>
                </a:solidFill>
                <a:latin typeface="Georgia" panose="02040502050405020303" pitchFamily="18" charset="0"/>
              </a:rPr>
              <a:t>Table Discussion: The Existing GCSE Subject Criteria</a:t>
            </a:r>
          </a:p>
          <a:p>
            <a:pPr algn="l" eaLnBrk="1" hangingPunct="1">
              <a:buFont typeface="Arial" charset="0"/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Georgia" panose="02040502050405020303" pitchFamily="18" charset="0"/>
              </a:rPr>
              <a:t>In this session we would like you to: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70C0"/>
                </a:solidFill>
                <a:latin typeface="Georgia" panose="02040502050405020303" pitchFamily="18" charset="0"/>
              </a:rPr>
              <a:t>discuss the current GCSE criteria in the light of equality, diversity and inclusion,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70C0"/>
                </a:solidFill>
                <a:latin typeface="Georgia" panose="02040502050405020303" pitchFamily="18" charset="0"/>
              </a:rPr>
              <a:t>identify framing language that might help to develop a common consensus across the history community and, in time with </a:t>
            </a:r>
            <a:r>
              <a:rPr lang="en-US" sz="2400" dirty="0" err="1">
                <a:solidFill>
                  <a:srgbClr val="0070C0"/>
                </a:solidFill>
                <a:latin typeface="Georgia" panose="02040502050405020303" pitchFamily="18" charset="0"/>
              </a:rPr>
              <a:t>Ofqual</a:t>
            </a:r>
            <a:r>
              <a:rPr lang="en-US" sz="2400" dirty="0">
                <a:solidFill>
                  <a:srgbClr val="0070C0"/>
                </a:solidFill>
                <a:latin typeface="Georgia" panose="02040502050405020303" pitchFamily="18" charset="0"/>
              </a:rPr>
              <a:t>, of, for example, the requirement to ensure that 40% of the specification is British history. </a:t>
            </a:r>
          </a:p>
          <a:p>
            <a:pPr algn="l" eaLnBrk="1" hangingPunct="1">
              <a:buFont typeface="Arial" charset="0"/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Georgia" panose="02040502050405020303" pitchFamily="18" charset="0"/>
              </a:rPr>
              <a:t>This discussion will be followed by a short feedback session. </a:t>
            </a:r>
          </a:p>
          <a:p>
            <a:pPr algn="l" eaLnBrk="1" hangingPunct="1">
              <a:buFont typeface="Arial" charset="0"/>
              <a:buNone/>
              <a:defRPr/>
            </a:pPr>
            <a:endParaRPr lang="en-US" sz="1000" dirty="0"/>
          </a:p>
          <a:p>
            <a:pPr algn="l" eaLnBrk="1" hangingPunct="1">
              <a:buFont typeface="Arial" charset="0"/>
              <a:buNone/>
              <a:defRPr/>
            </a:pP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29130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E62B800-0BDA-42B6-AECE-3109E8BBC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328" y="709684"/>
            <a:ext cx="10404144" cy="1423916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Session 4 | 15.10-16.00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B36BB-A958-4F6A-B048-405BF5F04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6329" y="2233685"/>
            <a:ext cx="10404144" cy="36062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>
              <a:buFont typeface="Arial" charset="0"/>
              <a:buNone/>
              <a:defRPr/>
            </a:pPr>
            <a:r>
              <a:rPr lang="en-US" sz="2400" u="sng" dirty="0">
                <a:solidFill>
                  <a:srgbClr val="0070C0"/>
                </a:solidFill>
                <a:latin typeface="Georgia" panose="02040502050405020303" pitchFamily="18" charset="0"/>
              </a:rPr>
              <a:t>Table discussion: The Future of the GCSE Subject Criteria </a:t>
            </a:r>
          </a:p>
          <a:p>
            <a:pPr algn="l" eaLnBrk="1" hangingPunct="1">
              <a:buFont typeface="Arial" charset="0"/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Georgia" panose="02040502050405020303" pitchFamily="18" charset="0"/>
              </a:rPr>
              <a:t>In this session we would like you to discuss: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70C0"/>
                </a:solidFill>
                <a:latin typeface="Georgia" panose="02040502050405020303" pitchFamily="18" charset="0"/>
              </a:rPr>
              <a:t>what we understand the purpose of history education to be,</a:t>
            </a:r>
          </a:p>
          <a:p>
            <a:pPr marL="342900" indent="-342900" algn="l"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70C0"/>
                </a:solidFill>
                <a:latin typeface="Georgia" panose="02040502050405020303" pitchFamily="18" charset="0"/>
              </a:rPr>
              <a:t>how the GCSE criteria and the assessment objectives and weightings might need to change in the future in order to achieve this. </a:t>
            </a:r>
          </a:p>
          <a:p>
            <a:pPr algn="l" eaLnBrk="1" hangingPunct="1">
              <a:buFont typeface="Arial" charset="0"/>
              <a:buNone/>
              <a:defRPr/>
            </a:pPr>
            <a:endParaRPr lang="en-US" sz="2400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l" eaLnBrk="1" hangingPunct="1">
              <a:buFont typeface="Arial" charset="0"/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Georgia" panose="02040502050405020303" pitchFamily="18" charset="0"/>
              </a:rPr>
              <a:t>This discussion will be followed by a short feedback session. </a:t>
            </a:r>
          </a:p>
          <a:p>
            <a:pPr algn="l" eaLnBrk="1" hangingPunct="1">
              <a:buFont typeface="Arial" charset="0"/>
              <a:buNone/>
              <a:defRPr/>
            </a:pPr>
            <a:endParaRPr lang="en-GB" sz="24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2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AEAF9FCC-6FDC-F92B-AD50-4DF9DB827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809" y="609601"/>
            <a:ext cx="10417791" cy="5340824"/>
          </a:xfrm>
          <a:solidFill>
            <a:srgbClr val="FFFFC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4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Closing Remarks and Next Steps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4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Peter Mandler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4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154575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E62B800-0BDA-42B6-AECE-3109E8BBC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328" y="709684"/>
            <a:ext cx="10404144" cy="1423916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Diversity Steering Group </a:t>
            </a:r>
            <a:endParaRPr lang="en-US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B36BB-A958-4F6A-B048-405BF5F04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6329" y="2233685"/>
            <a:ext cx="10404144" cy="340511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Equality, Diversity and Inclusion at GCSE</a:t>
            </a:r>
            <a:endParaRPr lang="en-US" sz="4400" b="1" i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Thank you for your participation </a:t>
            </a:r>
          </a:p>
          <a:p>
            <a:pPr eaLnBrk="1" hangingPunct="1">
              <a:buFont typeface="Arial" charset="0"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79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B5B629-5E33-2190-7A86-9D7D9FA97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152" b="14552"/>
          <a:stretch/>
        </p:blipFill>
        <p:spPr>
          <a:xfrm>
            <a:off x="851316" y="360469"/>
            <a:ext cx="10368644" cy="546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9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E62B800-0BDA-42B6-AECE-3109E8BBC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328" y="709684"/>
            <a:ext cx="10404144" cy="1423916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Purpose of the day 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B36BB-A958-4F6A-B048-405BF5F04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6329" y="2233685"/>
            <a:ext cx="10404144" cy="340511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T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 bring together different voices from the history community, comprising of the Historical Association, Royal Historical Society and other key stakeholder bodies, academic historians, teachers and examination boards to gain a common understanding of: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where we are now,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where we would like to be,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what needs to be done to bring about those changes.</a:t>
            </a:r>
            <a:endParaRPr kumimoji="0" lang="en-GB" sz="24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eaLnBrk="1" hangingPunct="1">
              <a:buFont typeface="Arial" charset="0"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2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991FAD-82CA-C20B-973D-CE76C5D10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809" y="537328"/>
            <a:ext cx="10417791" cy="570321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Programme | 10.30 – 16.30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EAF9FCC-6FDC-F92B-AD50-4DF9DB827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809" y="1107649"/>
            <a:ext cx="10417791" cy="4944359"/>
          </a:xfrm>
          <a:solidFill>
            <a:srgbClr val="FFFFC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10.30 Introduction to the day (Katharine Burn)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10.40 Session 1: Voices – those who teach the specifications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11.50 Break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12.00 Session 2: Voices – those who offer the specifications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13.15 Lunch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14.00 Introduction to the afternoon: some context on the criteria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400" dirty="0">
                <a:solidFill>
                  <a:srgbClr val="002060"/>
                </a:solidFill>
                <a:latin typeface="Georgia" panose="02040502050405020303" pitchFamily="18" charset="0"/>
              </a:rPr>
              <a:t>14.10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Session 3: The criteria for history at GCSE – current requirements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15.00 Break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15.10 Session 4: The criteria for history at GCSE – future requirements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16.00 Closing Remarks and Next Steps (Peter Mandler)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400" dirty="0">
                <a:solidFill>
                  <a:srgbClr val="002060"/>
                </a:solidFill>
                <a:latin typeface="Georgia" panose="02040502050405020303" pitchFamily="18" charset="0"/>
              </a:rPr>
              <a:t>16.30 Meeting ends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AEAF9FCC-6FDC-F92B-AD50-4DF9DB827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809" y="609601"/>
            <a:ext cx="10417791" cy="5340824"/>
          </a:xfrm>
          <a:solidFill>
            <a:srgbClr val="FFFFC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4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Introduction and Opening Remarks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4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Katharine Burn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4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51156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E62B800-0BDA-42B6-AECE-3109E8BBC35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Session 1|10.40-11.50</a:t>
            </a:r>
            <a:b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voices of those who teach the specifications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B36BB-A958-4F6A-B048-405BF5F04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8" y="1600201"/>
            <a:ext cx="11070773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>
              <a:buFont typeface="Arial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Georgia" panose="02040502050405020303" pitchFamily="18" charset="0"/>
              </a:rPr>
              <a:t>5-minute presentations by six teachers </a:t>
            </a:r>
            <a:r>
              <a:rPr lang="en-US" sz="2400" dirty="0">
                <a:solidFill>
                  <a:srgbClr val="0070C0"/>
                </a:solidFill>
                <a:latin typeface="Georgia" panose="02040502050405020303" pitchFamily="18" charset="0"/>
              </a:rPr>
              <a:t>who teach the specifications across all the awarding bodies here today</a:t>
            </a:r>
          </a:p>
          <a:p>
            <a:pPr algn="l" eaLnBrk="1" hangingPunct="1">
              <a:buFont typeface="Arial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Georgia" panose="02040502050405020303" pitchFamily="18" charset="0"/>
              </a:rPr>
              <a:t>Presentations to focus upon</a:t>
            </a:r>
            <a:r>
              <a:rPr lang="en-US" sz="2400" dirty="0">
                <a:solidFill>
                  <a:srgbClr val="0070C0"/>
                </a:solidFill>
                <a:latin typeface="Georgia" panose="02040502050405020303" pitchFamily="18" charset="0"/>
              </a:rPr>
              <a:t>: 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70C0"/>
                </a:solidFill>
                <a:latin typeface="Georgia" panose="02040502050405020303" pitchFamily="18" charset="0"/>
              </a:rPr>
              <a:t>the positives and negatives of their chosen specification in terms of equality, diversity and inclusion relating to content, pedagogy and assessment,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70C0"/>
                </a:solidFill>
                <a:latin typeface="Georgia" panose="02040502050405020303" pitchFamily="18" charset="0"/>
              </a:rPr>
              <a:t>what they might like to see in terms of further developments.</a:t>
            </a:r>
          </a:p>
          <a:p>
            <a:pPr algn="l" eaLnBrk="1" hangingPunct="1">
              <a:buFont typeface="Arial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Georgia" panose="02040502050405020303" pitchFamily="18" charset="0"/>
              </a:rPr>
              <a:t>Followed by table discussion and feedback</a:t>
            </a:r>
            <a:r>
              <a:rPr lang="en-US" sz="100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</a:p>
          <a:p>
            <a:pPr algn="l" eaLnBrk="1" hangingPunct="1">
              <a:buFont typeface="Arial" charset="0"/>
              <a:buNone/>
              <a:defRPr/>
            </a:pPr>
            <a:endParaRPr lang="en-GB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8B611-030A-C635-897C-69A48C9C46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994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E62B800-0BDA-42B6-AECE-3109E8BBC35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Session </a:t>
            </a:r>
            <a:r>
              <a:rPr lang="en-US" b="1" dirty="0">
                <a:solidFill>
                  <a:srgbClr val="0070C0"/>
                </a:solidFill>
                <a:latin typeface="Georgia" panose="02040502050405020303" pitchFamily="18" charset="0"/>
                <a:ea typeface="+mn-ea"/>
                <a:cs typeface="+mn-cs"/>
              </a:rPr>
              <a:t>2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|12.00-13.15</a:t>
            </a:r>
            <a:b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voices of those who offer the specifications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B36BB-A958-4F6A-B048-405BF5F04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8" y="1600201"/>
            <a:ext cx="7287906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>
              <a:buFont typeface="Arial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Georgia" panose="02040502050405020303" pitchFamily="18" charset="0"/>
              </a:rPr>
              <a:t>15-minute presentations by the representatives of the three principal awarding bodies</a:t>
            </a:r>
          </a:p>
          <a:p>
            <a:pPr algn="l" eaLnBrk="1" hangingPunct="1">
              <a:buFont typeface="Arial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Georgia" panose="02040502050405020303" pitchFamily="18" charset="0"/>
              </a:rPr>
              <a:t>Presentations to focus upon</a:t>
            </a:r>
            <a:r>
              <a:rPr lang="en-US" sz="2400" dirty="0">
                <a:solidFill>
                  <a:srgbClr val="0070C0"/>
                </a:solidFill>
                <a:latin typeface="Georgia" panose="02040502050405020303" pitchFamily="18" charset="0"/>
              </a:rPr>
              <a:t>: 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70C0"/>
                </a:solidFill>
                <a:latin typeface="Georgia" panose="02040502050405020303" pitchFamily="18" charset="0"/>
              </a:rPr>
              <a:t>how they feel their own specifications are developing in terms of equality, diversity and inclusion, 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70C0"/>
                </a:solidFill>
                <a:latin typeface="Georgia" panose="02040502050405020303" pitchFamily="18" charset="0"/>
              </a:rPr>
              <a:t>the work they are currently doing to develop this further,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70C0"/>
                </a:solidFill>
                <a:latin typeface="Georgia" panose="02040502050405020303" pitchFamily="18" charset="0"/>
              </a:rPr>
              <a:t>what they would like to see in the future,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srgbClr val="0070C0"/>
                </a:solidFill>
                <a:latin typeface="Georgia" panose="02040502050405020303" pitchFamily="18" charset="0"/>
              </a:rPr>
              <a:t>what they feel are the barriers to further change.</a:t>
            </a:r>
          </a:p>
          <a:p>
            <a:pPr algn="l" eaLnBrk="1" hangingPunct="1">
              <a:buFont typeface="Arial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Georgia" panose="02040502050405020303" pitchFamily="18" charset="0"/>
              </a:rPr>
              <a:t>Followed by table discussion and feedback</a:t>
            </a:r>
            <a:r>
              <a:rPr lang="en-US" sz="100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</a:p>
          <a:p>
            <a:pPr algn="l" eaLnBrk="1" hangingPunct="1">
              <a:buFont typeface="Arial" charset="0"/>
              <a:buNone/>
              <a:defRPr/>
            </a:pPr>
            <a:endParaRPr lang="en-GB" sz="2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9C80D8-0899-B52A-3897-300D14481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9433" y="1600201"/>
            <a:ext cx="3552966" cy="45259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Georgia" panose="02040502050405020303" pitchFamily="18" charset="0"/>
              </a:rPr>
              <a:t>Mark Battye Edexcel </a:t>
            </a:r>
          </a:p>
          <a:p>
            <a:pPr eaLnBrk="1" hangingPunct="1">
              <a:buNone/>
              <a:defRPr/>
            </a:pPr>
            <a:endParaRPr lang="en-US" sz="2400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eaLnBrk="1" hangingPunct="1"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Georgia" panose="02040502050405020303" pitchFamily="18" charset="0"/>
              </a:rPr>
              <a:t>Mike Goddard OCR</a:t>
            </a:r>
          </a:p>
          <a:p>
            <a:pPr eaLnBrk="1" hangingPunct="1">
              <a:buNone/>
              <a:defRPr/>
            </a:pPr>
            <a:endParaRPr lang="en-US" sz="2400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eaLnBrk="1" hangingPunct="1"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Georgia" panose="02040502050405020303" pitchFamily="18" charset="0"/>
              </a:rPr>
              <a:t>Eoin </a:t>
            </a:r>
            <a:r>
              <a:rPr lang="en-US" sz="2400" dirty="0" err="1">
                <a:solidFill>
                  <a:srgbClr val="0070C0"/>
                </a:solidFill>
                <a:latin typeface="Georgia" panose="02040502050405020303" pitchFamily="18" charset="0"/>
              </a:rPr>
              <a:t>Macgabhann</a:t>
            </a:r>
            <a:r>
              <a:rPr lang="en-US" sz="2400" dirty="0">
                <a:solidFill>
                  <a:srgbClr val="0070C0"/>
                </a:solidFill>
                <a:latin typeface="Georgia" panose="02040502050405020303" pitchFamily="18" charset="0"/>
              </a:rPr>
              <a:t> AQA</a:t>
            </a:r>
          </a:p>
          <a:p>
            <a:pPr eaLnBrk="1" hangingPunct="1">
              <a:buNone/>
              <a:defRPr/>
            </a:pPr>
            <a:endParaRPr lang="en-US" sz="2400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eaLnBrk="1" hangingPunct="1"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Georgia" panose="02040502050405020303" pitchFamily="18" charset="0"/>
              </a:rPr>
              <a:t>No representative was available today from the Welsh Board.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028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AEAF9FCC-6FDC-F92B-AD50-4DF9DB827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809" y="542041"/>
            <a:ext cx="10417791" cy="5408383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endParaRPr lang="en-GB" sz="4400" b="1" i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r>
              <a:rPr lang="en-GB" sz="7200" b="1" i="1" dirty="0">
                <a:solidFill>
                  <a:prstClr val="black"/>
                </a:solidFill>
                <a:latin typeface="Georgia" panose="02040502050405020303" pitchFamily="18" charset="0"/>
              </a:rPr>
              <a:t>Lunch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02413592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AEAF9FCC-6FDC-F92B-AD50-4DF9DB827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809" y="2022049"/>
            <a:ext cx="10417791" cy="392837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criteria for history at GCSE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Current and future requirements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Context </a:t>
            </a:r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889026-C320-F2C8-2A8D-606AF02BB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09" y="579748"/>
            <a:ext cx="10417791" cy="144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1333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7B1EF0F7441C4EA4961CD99E9A8958" ma:contentTypeVersion="9" ma:contentTypeDescription="Create a new document." ma:contentTypeScope="" ma:versionID="d63f035c75950a4e2f55a01c7b4720ad">
  <xsd:schema xmlns:xsd="http://www.w3.org/2001/XMLSchema" xmlns:xs="http://www.w3.org/2001/XMLSchema" xmlns:p="http://schemas.microsoft.com/office/2006/metadata/properties" xmlns:ns2="bf20b019-7b30-4e2c-961d-1293d10f409e" targetNamespace="http://schemas.microsoft.com/office/2006/metadata/properties" ma:root="true" ma:fieldsID="c7096ccdcca9c3ba087e6a305d83b316" ns2:_="">
    <xsd:import namespace="bf20b019-7b30-4e2c-961d-1293d10f40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0b019-7b30-4e2c-961d-1293d10f40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5DA17D-58C6-4999-A08C-9D6A7E4584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20b019-7b30-4e2c-961d-1293d10f40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4E6EA3-4F52-4685-BBFF-57C64522E2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497BBD-AF6D-4400-B25D-7BF478BED49B}">
  <ds:schemaRefs>
    <ds:schemaRef ds:uri="bf20b019-7b30-4e2c-961d-1293d10f409e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1061</Words>
  <Application>Microsoft Office PowerPoint</Application>
  <PresentationFormat>Widescreen</PresentationFormat>
  <Paragraphs>111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Georgia</vt:lpstr>
      <vt:lpstr>Wingdings</vt:lpstr>
      <vt:lpstr>Office Theme</vt:lpstr>
      <vt:lpstr>Diversity Steering Group </vt:lpstr>
      <vt:lpstr>PowerPoint Presentation</vt:lpstr>
      <vt:lpstr>Purpose of the day </vt:lpstr>
      <vt:lpstr>Programme | 10.30 – 16.30</vt:lpstr>
      <vt:lpstr>PowerPoint Presentation</vt:lpstr>
      <vt:lpstr>Session 1|10.40-11.50 The voices of those who teach the specifications</vt:lpstr>
      <vt:lpstr>Session 2|12.00-13.15 The voices of those who offer the specifications</vt:lpstr>
      <vt:lpstr>PowerPoint Presentation</vt:lpstr>
      <vt:lpstr>PowerPoint Presentation</vt:lpstr>
      <vt:lpstr>PowerPoint Presentation</vt:lpstr>
      <vt:lpstr>PowerPoint Presentation</vt:lpstr>
      <vt:lpstr>Changes to GCSE: History subject content April 2014</vt:lpstr>
      <vt:lpstr>Changes to GCSE: History subject content April 2014</vt:lpstr>
      <vt:lpstr>Changes to GCSE: History subject content April 2014</vt:lpstr>
      <vt:lpstr>Changes to GCSE: History subject content April 2014</vt:lpstr>
      <vt:lpstr>Session 3|14.10-15.00</vt:lpstr>
      <vt:lpstr>Session 4 | 15.10-16.00</vt:lpstr>
      <vt:lpstr>PowerPoint Presentation</vt:lpstr>
      <vt:lpstr>Diversity Steering Group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Maddison</dc:creator>
  <cp:lastModifiedBy>Melanie Jones</cp:lastModifiedBy>
  <cp:revision>20</cp:revision>
  <cp:lastPrinted>2022-06-28T16:57:00Z</cp:lastPrinted>
  <dcterms:created xsi:type="dcterms:W3CDTF">2022-06-27T08:02:25Z</dcterms:created>
  <dcterms:modified xsi:type="dcterms:W3CDTF">2022-11-04T14:17:44Z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0x010100A87B1EF0F7441C4EA4961CD99E9A8958</vt:lpwstr>
  </property>
</Properties>
</file>