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21"/>
  </p:notesMasterIdLst>
  <p:sldIdLst>
    <p:sldId id="256" r:id="rId5"/>
    <p:sldId id="257" r:id="rId6"/>
    <p:sldId id="258" r:id="rId7"/>
    <p:sldId id="350" r:id="rId8"/>
    <p:sldId id="260" r:id="rId9"/>
    <p:sldId id="261" r:id="rId10"/>
    <p:sldId id="349" r:id="rId11"/>
    <p:sldId id="354" r:id="rId12"/>
    <p:sldId id="262" r:id="rId13"/>
    <p:sldId id="353" r:id="rId14"/>
    <p:sldId id="259" r:id="rId15"/>
    <p:sldId id="351" r:id="rId16"/>
    <p:sldId id="352" r:id="rId17"/>
    <p:sldId id="357" r:id="rId18"/>
    <p:sldId id="358" r:id="rId19"/>
    <p:sldId id="3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590AE2-8180-6E7D-9EA4-C46749D0396A}" name="FoolProofs" initials="FP" userId="FoolProof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2"/>
    <p:restoredTop sz="87893" autoAdjust="0"/>
  </p:normalViewPr>
  <p:slideViewPr>
    <p:cSldViewPr snapToGrid="0" snapToObjects="1">
      <p:cViewPr varScale="1">
        <p:scale>
          <a:sx n="52" d="100"/>
          <a:sy n="52" d="100"/>
        </p:scale>
        <p:origin x="9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7F737-F683-4D0F-88B4-3CF5CDC850BD}"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76DFF43F-AD21-4DD8-AB02-9329E787998F}">
      <dgm:prSet/>
      <dgm:spPr/>
      <dgm:t>
        <a:bodyPr/>
        <a:lstStyle/>
        <a:p>
          <a:r>
            <a:rPr lang="en-GB"/>
            <a:t>AB Germany, 1890–1945: Democracy and dictatorship</a:t>
          </a:r>
          <a:endParaRPr lang="en-US"/>
        </a:p>
      </dgm:t>
    </dgm:pt>
    <dgm:pt modelId="{E61619B0-BA27-4707-90F1-76327F6896E3}" type="parTrans" cxnId="{00BD7409-2E70-4FFA-9938-9C4B302A7E06}">
      <dgm:prSet/>
      <dgm:spPr/>
      <dgm:t>
        <a:bodyPr/>
        <a:lstStyle/>
        <a:p>
          <a:endParaRPr lang="en-US"/>
        </a:p>
      </dgm:t>
    </dgm:pt>
    <dgm:pt modelId="{80A8DF64-B447-47B1-BE02-3C5F48492F9F}" type="sibTrans" cxnId="{00BD7409-2E70-4FFA-9938-9C4B302A7E06}">
      <dgm:prSet/>
      <dgm:spPr/>
      <dgm:t>
        <a:bodyPr/>
        <a:lstStyle/>
        <a:p>
          <a:endParaRPr lang="en-US"/>
        </a:p>
      </dgm:t>
    </dgm:pt>
    <dgm:pt modelId="{92FCFA24-C387-4FA0-B567-2EE0342BEFC4}">
      <dgm:prSet/>
      <dgm:spPr/>
      <dgm:t>
        <a:bodyPr/>
        <a:lstStyle/>
        <a:p>
          <a:r>
            <a:rPr lang="en-GB"/>
            <a:t>BB Conflict and tension: The inter-war years, 1918–1939</a:t>
          </a:r>
          <a:endParaRPr lang="en-US"/>
        </a:p>
      </dgm:t>
    </dgm:pt>
    <dgm:pt modelId="{0539D6D5-3CA1-4E09-BA08-2C276ABF0A9C}" type="parTrans" cxnId="{AD8CCC97-A910-467A-B015-D0E993F265F4}">
      <dgm:prSet/>
      <dgm:spPr/>
      <dgm:t>
        <a:bodyPr/>
        <a:lstStyle/>
        <a:p>
          <a:endParaRPr lang="en-US"/>
        </a:p>
      </dgm:t>
    </dgm:pt>
    <dgm:pt modelId="{7CC24B9D-5038-411C-8E21-B3D594F44BB9}" type="sibTrans" cxnId="{AD8CCC97-A910-467A-B015-D0E993F265F4}">
      <dgm:prSet/>
      <dgm:spPr/>
      <dgm:t>
        <a:bodyPr/>
        <a:lstStyle/>
        <a:p>
          <a:endParaRPr lang="en-US"/>
        </a:p>
      </dgm:t>
    </dgm:pt>
    <dgm:pt modelId="{192DB247-0395-4673-B5BC-F3F14946551D}">
      <dgm:prSet/>
      <dgm:spPr/>
      <dgm:t>
        <a:bodyPr/>
        <a:lstStyle/>
        <a:p>
          <a:r>
            <a:rPr lang="en-GB" dirty="0"/>
            <a:t>AB Britain: Power and the people, c1170 to the present day</a:t>
          </a:r>
          <a:endParaRPr lang="en-US" dirty="0"/>
        </a:p>
      </dgm:t>
    </dgm:pt>
    <dgm:pt modelId="{17909763-BCB5-4E04-82B2-03B3E00BD69F}" type="parTrans" cxnId="{463C3EDA-8FCD-4638-A3CB-C57C451676F9}">
      <dgm:prSet/>
      <dgm:spPr/>
      <dgm:t>
        <a:bodyPr/>
        <a:lstStyle/>
        <a:p>
          <a:endParaRPr lang="en-US"/>
        </a:p>
      </dgm:t>
    </dgm:pt>
    <dgm:pt modelId="{77DCD81C-0C61-4678-B148-224F8307ABA6}" type="sibTrans" cxnId="{463C3EDA-8FCD-4638-A3CB-C57C451676F9}">
      <dgm:prSet/>
      <dgm:spPr/>
      <dgm:t>
        <a:bodyPr/>
        <a:lstStyle/>
        <a:p>
          <a:endParaRPr lang="en-US"/>
        </a:p>
      </dgm:t>
    </dgm:pt>
    <dgm:pt modelId="{87449BCC-24C5-44C0-95F4-6357D2DB2CF0}">
      <dgm:prSet/>
      <dgm:spPr/>
      <dgm:t>
        <a:bodyPr/>
        <a:lstStyle/>
        <a:p>
          <a:r>
            <a:rPr lang="en-GB"/>
            <a:t>BD Restoration England, 1660–1685</a:t>
          </a:r>
          <a:endParaRPr lang="en-US"/>
        </a:p>
      </dgm:t>
    </dgm:pt>
    <dgm:pt modelId="{B9C9301E-D141-4C7C-B6F0-437E8AF0892D}" type="parTrans" cxnId="{56C44D0C-665B-4690-969C-2DB712566250}">
      <dgm:prSet/>
      <dgm:spPr/>
      <dgm:t>
        <a:bodyPr/>
        <a:lstStyle/>
        <a:p>
          <a:endParaRPr lang="en-US"/>
        </a:p>
      </dgm:t>
    </dgm:pt>
    <dgm:pt modelId="{B40AFA66-876A-44A7-9602-CCD21AF3726D}" type="sibTrans" cxnId="{56C44D0C-665B-4690-969C-2DB712566250}">
      <dgm:prSet/>
      <dgm:spPr/>
      <dgm:t>
        <a:bodyPr/>
        <a:lstStyle/>
        <a:p>
          <a:endParaRPr lang="en-US"/>
        </a:p>
      </dgm:t>
    </dgm:pt>
    <dgm:pt modelId="{8BF48B0F-DB18-4449-B0F0-9DF1CBC2368A}" type="pres">
      <dgm:prSet presAssocID="{A5D7F737-F683-4D0F-88B4-3CF5CDC850BD}" presName="diagram" presStyleCnt="0">
        <dgm:presLayoutVars>
          <dgm:dir/>
          <dgm:resizeHandles val="exact"/>
        </dgm:presLayoutVars>
      </dgm:prSet>
      <dgm:spPr/>
    </dgm:pt>
    <dgm:pt modelId="{7F2108D1-2E46-BB4F-AF98-A8FD096D63A0}" type="pres">
      <dgm:prSet presAssocID="{76DFF43F-AD21-4DD8-AB02-9329E787998F}" presName="node" presStyleLbl="node1" presStyleIdx="0" presStyleCnt="4">
        <dgm:presLayoutVars>
          <dgm:bulletEnabled val="1"/>
        </dgm:presLayoutVars>
      </dgm:prSet>
      <dgm:spPr/>
    </dgm:pt>
    <dgm:pt modelId="{60144728-E503-7340-ADB4-F0E6C21E02AF}" type="pres">
      <dgm:prSet presAssocID="{80A8DF64-B447-47B1-BE02-3C5F48492F9F}" presName="sibTrans" presStyleCnt="0"/>
      <dgm:spPr/>
    </dgm:pt>
    <dgm:pt modelId="{D10AC961-A778-CF4D-A297-05085AA11A19}" type="pres">
      <dgm:prSet presAssocID="{92FCFA24-C387-4FA0-B567-2EE0342BEFC4}" presName="node" presStyleLbl="node1" presStyleIdx="1" presStyleCnt="4">
        <dgm:presLayoutVars>
          <dgm:bulletEnabled val="1"/>
        </dgm:presLayoutVars>
      </dgm:prSet>
      <dgm:spPr/>
    </dgm:pt>
    <dgm:pt modelId="{B26D93BB-AB6C-B04F-9C3C-DD640D19F295}" type="pres">
      <dgm:prSet presAssocID="{7CC24B9D-5038-411C-8E21-B3D594F44BB9}" presName="sibTrans" presStyleCnt="0"/>
      <dgm:spPr/>
    </dgm:pt>
    <dgm:pt modelId="{49302D47-6A8E-2B44-8D9B-1A93A92ED5B7}" type="pres">
      <dgm:prSet presAssocID="{192DB247-0395-4673-B5BC-F3F14946551D}" presName="node" presStyleLbl="node1" presStyleIdx="2" presStyleCnt="4">
        <dgm:presLayoutVars>
          <dgm:bulletEnabled val="1"/>
        </dgm:presLayoutVars>
      </dgm:prSet>
      <dgm:spPr/>
    </dgm:pt>
    <dgm:pt modelId="{49E849E1-72C1-A243-BDBE-4ED26FC1F70A}" type="pres">
      <dgm:prSet presAssocID="{77DCD81C-0C61-4678-B148-224F8307ABA6}" presName="sibTrans" presStyleCnt="0"/>
      <dgm:spPr/>
    </dgm:pt>
    <dgm:pt modelId="{162806B0-9CD4-8949-828C-6551C2B5D756}" type="pres">
      <dgm:prSet presAssocID="{87449BCC-24C5-44C0-95F4-6357D2DB2CF0}" presName="node" presStyleLbl="node1" presStyleIdx="3" presStyleCnt="4">
        <dgm:presLayoutVars>
          <dgm:bulletEnabled val="1"/>
        </dgm:presLayoutVars>
      </dgm:prSet>
      <dgm:spPr/>
    </dgm:pt>
  </dgm:ptLst>
  <dgm:cxnLst>
    <dgm:cxn modelId="{00BD7409-2E70-4FFA-9938-9C4B302A7E06}" srcId="{A5D7F737-F683-4D0F-88B4-3CF5CDC850BD}" destId="{76DFF43F-AD21-4DD8-AB02-9329E787998F}" srcOrd="0" destOrd="0" parTransId="{E61619B0-BA27-4707-90F1-76327F6896E3}" sibTransId="{80A8DF64-B447-47B1-BE02-3C5F48492F9F}"/>
    <dgm:cxn modelId="{56C44D0C-665B-4690-969C-2DB712566250}" srcId="{A5D7F737-F683-4D0F-88B4-3CF5CDC850BD}" destId="{87449BCC-24C5-44C0-95F4-6357D2DB2CF0}" srcOrd="3" destOrd="0" parTransId="{B9C9301E-D141-4C7C-B6F0-437E8AF0892D}" sibTransId="{B40AFA66-876A-44A7-9602-CCD21AF3726D}"/>
    <dgm:cxn modelId="{09BE4825-D127-794F-898E-BF027A7F9000}" type="presOf" srcId="{87449BCC-24C5-44C0-95F4-6357D2DB2CF0}" destId="{162806B0-9CD4-8949-828C-6551C2B5D756}" srcOrd="0" destOrd="0" presId="urn:microsoft.com/office/officeart/2005/8/layout/default"/>
    <dgm:cxn modelId="{5B99412B-3634-5043-A439-A89289CA7E8A}" type="presOf" srcId="{192DB247-0395-4673-B5BC-F3F14946551D}" destId="{49302D47-6A8E-2B44-8D9B-1A93A92ED5B7}" srcOrd="0" destOrd="0" presId="urn:microsoft.com/office/officeart/2005/8/layout/default"/>
    <dgm:cxn modelId="{1C257A32-8620-344D-BE6E-DFE150B0CEE0}" type="presOf" srcId="{76DFF43F-AD21-4DD8-AB02-9329E787998F}" destId="{7F2108D1-2E46-BB4F-AF98-A8FD096D63A0}" srcOrd="0" destOrd="0" presId="urn:microsoft.com/office/officeart/2005/8/layout/default"/>
    <dgm:cxn modelId="{49C7D974-791D-004E-88AF-EDFE49BFE7A5}" type="presOf" srcId="{A5D7F737-F683-4D0F-88B4-3CF5CDC850BD}" destId="{8BF48B0F-DB18-4449-B0F0-9DF1CBC2368A}" srcOrd="0" destOrd="0" presId="urn:microsoft.com/office/officeart/2005/8/layout/default"/>
    <dgm:cxn modelId="{AD8CCC97-A910-467A-B015-D0E993F265F4}" srcId="{A5D7F737-F683-4D0F-88B4-3CF5CDC850BD}" destId="{92FCFA24-C387-4FA0-B567-2EE0342BEFC4}" srcOrd="1" destOrd="0" parTransId="{0539D6D5-3CA1-4E09-BA08-2C276ABF0A9C}" sibTransId="{7CC24B9D-5038-411C-8E21-B3D594F44BB9}"/>
    <dgm:cxn modelId="{4983A8C5-4897-6642-BF71-9F915E5B7B08}" type="presOf" srcId="{92FCFA24-C387-4FA0-B567-2EE0342BEFC4}" destId="{D10AC961-A778-CF4D-A297-05085AA11A19}" srcOrd="0" destOrd="0" presId="urn:microsoft.com/office/officeart/2005/8/layout/default"/>
    <dgm:cxn modelId="{463C3EDA-8FCD-4638-A3CB-C57C451676F9}" srcId="{A5D7F737-F683-4D0F-88B4-3CF5CDC850BD}" destId="{192DB247-0395-4673-B5BC-F3F14946551D}" srcOrd="2" destOrd="0" parTransId="{17909763-BCB5-4E04-82B2-03B3E00BD69F}" sibTransId="{77DCD81C-0C61-4678-B148-224F8307ABA6}"/>
    <dgm:cxn modelId="{2B80B0A2-517E-974E-95E7-E5F7D6129F00}" type="presParOf" srcId="{8BF48B0F-DB18-4449-B0F0-9DF1CBC2368A}" destId="{7F2108D1-2E46-BB4F-AF98-A8FD096D63A0}" srcOrd="0" destOrd="0" presId="urn:microsoft.com/office/officeart/2005/8/layout/default"/>
    <dgm:cxn modelId="{DFE374D3-46FB-FD4C-B1AC-C1E8825C9755}" type="presParOf" srcId="{8BF48B0F-DB18-4449-B0F0-9DF1CBC2368A}" destId="{60144728-E503-7340-ADB4-F0E6C21E02AF}" srcOrd="1" destOrd="0" presId="urn:microsoft.com/office/officeart/2005/8/layout/default"/>
    <dgm:cxn modelId="{ECD64C6A-E0E2-624C-A61A-9D6537D1DCFC}" type="presParOf" srcId="{8BF48B0F-DB18-4449-B0F0-9DF1CBC2368A}" destId="{D10AC961-A778-CF4D-A297-05085AA11A19}" srcOrd="2" destOrd="0" presId="urn:microsoft.com/office/officeart/2005/8/layout/default"/>
    <dgm:cxn modelId="{814DB0FD-1759-C94C-AFA6-2E2A5ACF40A1}" type="presParOf" srcId="{8BF48B0F-DB18-4449-B0F0-9DF1CBC2368A}" destId="{B26D93BB-AB6C-B04F-9C3C-DD640D19F295}" srcOrd="3" destOrd="0" presId="urn:microsoft.com/office/officeart/2005/8/layout/default"/>
    <dgm:cxn modelId="{EA88E76B-6040-0E4F-AD63-79A58CDC24FB}" type="presParOf" srcId="{8BF48B0F-DB18-4449-B0F0-9DF1CBC2368A}" destId="{49302D47-6A8E-2B44-8D9B-1A93A92ED5B7}" srcOrd="4" destOrd="0" presId="urn:microsoft.com/office/officeart/2005/8/layout/default"/>
    <dgm:cxn modelId="{2C8B30B7-832C-D04D-8BE1-0E94BCAAF61E}" type="presParOf" srcId="{8BF48B0F-DB18-4449-B0F0-9DF1CBC2368A}" destId="{49E849E1-72C1-A243-BDBE-4ED26FC1F70A}" srcOrd="5" destOrd="0" presId="urn:microsoft.com/office/officeart/2005/8/layout/default"/>
    <dgm:cxn modelId="{878F747B-BC24-5B4F-98E3-603D8BEE9E75}" type="presParOf" srcId="{8BF48B0F-DB18-4449-B0F0-9DF1CBC2368A}" destId="{162806B0-9CD4-8949-828C-6551C2B5D756}"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108D1-2E46-BB4F-AF98-A8FD096D63A0}">
      <dsp:nvSpPr>
        <dsp:cNvPr id="0" name=""/>
        <dsp:cNvSpPr/>
      </dsp:nvSpPr>
      <dsp:spPr>
        <a:xfrm>
          <a:off x="2769" y="55312"/>
          <a:ext cx="2196875" cy="13181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AB Germany, 1890–1945: Democracy and dictatorship</a:t>
          </a:r>
          <a:endParaRPr lang="en-US" sz="1900" kern="1200"/>
        </a:p>
      </dsp:txBody>
      <dsp:txXfrm>
        <a:off x="2769" y="55312"/>
        <a:ext cx="2196875" cy="1318125"/>
      </dsp:txXfrm>
    </dsp:sp>
    <dsp:sp modelId="{D10AC961-A778-CF4D-A297-05085AA11A19}">
      <dsp:nvSpPr>
        <dsp:cNvPr id="0" name=""/>
        <dsp:cNvSpPr/>
      </dsp:nvSpPr>
      <dsp:spPr>
        <a:xfrm>
          <a:off x="2419331" y="55312"/>
          <a:ext cx="2196875" cy="13181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BB Conflict and tension: The inter-war years, 1918–1939</a:t>
          </a:r>
          <a:endParaRPr lang="en-US" sz="1900" kern="1200"/>
        </a:p>
      </dsp:txBody>
      <dsp:txXfrm>
        <a:off x="2419331" y="55312"/>
        <a:ext cx="2196875" cy="1318125"/>
      </dsp:txXfrm>
    </dsp:sp>
    <dsp:sp modelId="{49302D47-6A8E-2B44-8D9B-1A93A92ED5B7}">
      <dsp:nvSpPr>
        <dsp:cNvPr id="0" name=""/>
        <dsp:cNvSpPr/>
      </dsp:nvSpPr>
      <dsp:spPr>
        <a:xfrm>
          <a:off x="4835894" y="55312"/>
          <a:ext cx="2196875" cy="131812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AB Britain: Power and the people, c1170 to the present day</a:t>
          </a:r>
          <a:endParaRPr lang="en-US" sz="1900" kern="1200" dirty="0"/>
        </a:p>
      </dsp:txBody>
      <dsp:txXfrm>
        <a:off x="4835894" y="55312"/>
        <a:ext cx="2196875" cy="1318125"/>
      </dsp:txXfrm>
    </dsp:sp>
    <dsp:sp modelId="{162806B0-9CD4-8949-828C-6551C2B5D756}">
      <dsp:nvSpPr>
        <dsp:cNvPr id="0" name=""/>
        <dsp:cNvSpPr/>
      </dsp:nvSpPr>
      <dsp:spPr>
        <a:xfrm>
          <a:off x="7252456" y="55312"/>
          <a:ext cx="2196875" cy="131812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BD Restoration England, 1660–1685</a:t>
          </a:r>
          <a:endParaRPr lang="en-US" sz="1900" kern="1200"/>
        </a:p>
      </dsp:txBody>
      <dsp:txXfrm>
        <a:off x="7252456" y="55312"/>
        <a:ext cx="2196875" cy="13181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2A944-BCFA-46FE-91C6-A2291A11455B}" type="datetimeFigureOut">
              <a:rPr lang="en-GB" smtClean="0"/>
              <a:t>03/11/2022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BABBD-3301-4974-9C47-07C84BDFD87F}" type="slidenum">
              <a:rPr lang="en-GB" smtClean="0"/>
              <a:t>‹#›</a:t>
            </a:fld>
            <a:endParaRPr lang="en-GB"/>
          </a:p>
        </p:txBody>
      </p:sp>
    </p:spTree>
    <p:extLst>
      <p:ext uri="{BB962C8B-B14F-4D97-AF65-F5344CB8AC3E}">
        <p14:creationId xmlns:p14="http://schemas.microsoft.com/office/powerpoint/2010/main" val="168800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BABBD-3301-4974-9C47-07C84BDFD87F}" type="slidenum">
              <a:rPr lang="en-GB" smtClean="0"/>
              <a:t>8</a:t>
            </a:fld>
            <a:endParaRPr lang="en-GB"/>
          </a:p>
        </p:txBody>
      </p:sp>
    </p:spTree>
    <p:extLst>
      <p:ext uri="{BB962C8B-B14F-4D97-AF65-F5344CB8AC3E}">
        <p14:creationId xmlns:p14="http://schemas.microsoft.com/office/powerpoint/2010/main" val="126368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www.amazon.co.uk/Travellers-Third-Reich-Fascism-Everyday/dp/1783963468; www.amazon.co.uk/Glamour-Boys-Secret-Rebels-Britain/dp/1526601737/ref=tmm_pap_swatch_0?_encoding=UTF8&amp;qid=1666437626&amp;sr=1-1; www.amazon.co.uk/Black-British-short-essential-history/dp/1529063396/ref=d_pd_sbs_sccl_2_2/257-0828999-3735122?pd_rd_w=HDDtJ&amp;content-id=amzn1.sym.a0b3831c-e4a4-4b9c-9a28-e04b8e3b1f51&amp;pf_rd_p=a0b3831c-e4a4-4b9c-9a28-e04b8e3b1f51&amp;pf_rd_r=420BDZJRW3BMKKQFXPVH&amp;pd_rd_wg=q9hkE&amp;pd_rd_r=b4067e6c-c6b3-41c5-9e4d-554508640baf&amp;pd_rd_i=1529063396&amp;psc=1; www.amazon.co.uk/Time-Travellers-Guide-Restoration-Britain/dp/0099593394/ref=tmm_pap_swatch_0?_encoding=UTF8&amp;qid=1666437758&amp;sr=1-1</a:t>
            </a:r>
          </a:p>
        </p:txBody>
      </p:sp>
      <p:sp>
        <p:nvSpPr>
          <p:cNvPr id="4" name="Slide Number Placeholder 3"/>
          <p:cNvSpPr>
            <a:spLocks noGrp="1"/>
          </p:cNvSpPr>
          <p:nvPr>
            <p:ph type="sldNum" sz="quarter" idx="5"/>
          </p:nvPr>
        </p:nvSpPr>
        <p:spPr/>
        <p:txBody>
          <a:bodyPr/>
          <a:lstStyle/>
          <a:p>
            <a:fld id="{260BABBD-3301-4974-9C47-07C84BDFD87F}" type="slidenum">
              <a:rPr lang="en-GB" smtClean="0"/>
              <a:t>11</a:t>
            </a:fld>
            <a:endParaRPr lang="en-GB"/>
          </a:p>
        </p:txBody>
      </p:sp>
    </p:spTree>
    <p:extLst>
      <p:ext uri="{BB962C8B-B14F-4D97-AF65-F5344CB8AC3E}">
        <p14:creationId xmlns:p14="http://schemas.microsoft.com/office/powerpoint/2010/main" val="360114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BABBD-3301-4974-9C47-07C84BDFD87F}" type="slidenum">
              <a:rPr lang="en-GB" smtClean="0"/>
              <a:t>12</a:t>
            </a:fld>
            <a:endParaRPr lang="en-GB"/>
          </a:p>
        </p:txBody>
      </p:sp>
    </p:spTree>
    <p:extLst>
      <p:ext uri="{BB962C8B-B14F-4D97-AF65-F5344CB8AC3E}">
        <p14:creationId xmlns:p14="http://schemas.microsoft.com/office/powerpoint/2010/main" val="200356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BABBD-3301-4974-9C47-07C84BDFD87F}" type="slidenum">
              <a:rPr lang="en-GB" smtClean="0"/>
              <a:t>13</a:t>
            </a:fld>
            <a:endParaRPr lang="en-GB"/>
          </a:p>
        </p:txBody>
      </p:sp>
    </p:spTree>
    <p:extLst>
      <p:ext uri="{BB962C8B-B14F-4D97-AF65-F5344CB8AC3E}">
        <p14:creationId xmlns:p14="http://schemas.microsoft.com/office/powerpoint/2010/main" val="376759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BABBD-3301-4974-9C47-07C84BDFD87F}" type="slidenum">
              <a:rPr lang="en-GB" smtClean="0"/>
              <a:t>15</a:t>
            </a:fld>
            <a:endParaRPr lang="en-GB"/>
          </a:p>
        </p:txBody>
      </p:sp>
    </p:spTree>
    <p:extLst>
      <p:ext uri="{BB962C8B-B14F-4D97-AF65-F5344CB8AC3E}">
        <p14:creationId xmlns:p14="http://schemas.microsoft.com/office/powerpoint/2010/main" val="121302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November 3,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5819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November 3,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5479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November 3,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174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November 3,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34583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November 3,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0101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November 3,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8833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November 3,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16169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November 3,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2397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November 3,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0833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November 3,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4961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November 3,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6341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November 3,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418998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jpeg"/><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microsoft.com/office/2007/relationships/diagramDrawing" Target="../diagrams/drawing1.xml"/><Relationship Id="rId5" Type="http://schemas.openxmlformats.org/officeDocument/2006/relationships/image" Target="../media/image6.jpeg"/><Relationship Id="rId10" Type="http://schemas.openxmlformats.org/officeDocument/2006/relationships/diagramColors" Target="../diagrams/colors1.xml"/><Relationship Id="rId4" Type="http://schemas.openxmlformats.org/officeDocument/2006/relationships/image" Target="../media/image5.jpeg"/><Relationship Id="rId9"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63C901B-F513-072B-4483-3FE1098A234E}"/>
              </a:ext>
            </a:extLst>
          </p:cNvPr>
          <p:cNvSpPr>
            <a:spLocks noGrp="1"/>
          </p:cNvSpPr>
          <p:nvPr>
            <p:ph type="ctrTitle"/>
          </p:nvPr>
        </p:nvSpPr>
        <p:spPr>
          <a:xfrm>
            <a:off x="474243" y="681317"/>
            <a:ext cx="3236613" cy="3406187"/>
          </a:xfrm>
        </p:spPr>
        <p:txBody>
          <a:bodyPr vert="horz" lIns="0" tIns="0" rIns="0" bIns="0" rtlCol="0" anchor="ctr">
            <a:normAutofit/>
          </a:bodyPr>
          <a:lstStyle/>
          <a:p>
            <a:r>
              <a:rPr lang="en-US" sz="3200" spc="700" dirty="0">
                <a:solidFill>
                  <a:schemeClr val="bg1"/>
                </a:solidFill>
              </a:rPr>
              <a:t>Teaching the AQA History GCSE </a:t>
            </a:r>
          </a:p>
        </p:txBody>
      </p:sp>
      <p:sp>
        <p:nvSpPr>
          <p:cNvPr id="3" name="Subtitle 2">
            <a:extLst>
              <a:ext uri="{FF2B5EF4-FFF2-40B4-BE49-F238E27FC236}">
                <a16:creationId xmlns:a16="http://schemas.microsoft.com/office/drawing/2014/main" id="{18A10035-4BDA-61D3-F30F-B3679051B10E}"/>
              </a:ext>
            </a:extLst>
          </p:cNvPr>
          <p:cNvSpPr>
            <a:spLocks noGrp="1"/>
          </p:cNvSpPr>
          <p:nvPr>
            <p:ph type="subTitle" idx="1"/>
          </p:nvPr>
        </p:nvSpPr>
        <p:spPr>
          <a:xfrm>
            <a:off x="474243" y="3556000"/>
            <a:ext cx="3230603" cy="2783384"/>
          </a:xfrm>
        </p:spPr>
        <p:txBody>
          <a:bodyPr vert="horz" lIns="0" tIns="0" rIns="0" bIns="0" rtlCol="0">
            <a:normAutofit lnSpcReduction="10000"/>
          </a:bodyPr>
          <a:lstStyle/>
          <a:p>
            <a:pPr>
              <a:lnSpc>
                <a:spcPct val="140000"/>
              </a:lnSpc>
            </a:pPr>
            <a:r>
              <a:rPr lang="en-US" sz="1000" b="1" dirty="0">
                <a:solidFill>
                  <a:schemeClr val="bg1"/>
                </a:solidFill>
              </a:rPr>
              <a:t>Historical Association</a:t>
            </a:r>
          </a:p>
          <a:p>
            <a:pPr>
              <a:lnSpc>
                <a:spcPct val="140000"/>
              </a:lnSpc>
            </a:pPr>
            <a:r>
              <a:rPr lang="en-US" sz="1000" b="1" dirty="0">
                <a:solidFill>
                  <a:schemeClr val="bg1"/>
                </a:solidFill>
              </a:rPr>
              <a:t>Diversity Steering Group</a:t>
            </a:r>
            <a:br>
              <a:rPr lang="en-US" sz="1000" b="1" dirty="0">
                <a:solidFill>
                  <a:schemeClr val="bg1"/>
                </a:solidFill>
              </a:rPr>
            </a:br>
            <a:r>
              <a:rPr lang="en-US" sz="1000" b="1" dirty="0">
                <a:solidFill>
                  <a:schemeClr val="bg1"/>
                </a:solidFill>
              </a:rPr>
              <a:t>Equality, Diversity and Inclusion at GCSE: A meeting of representatives of the history community</a:t>
            </a:r>
            <a:br>
              <a:rPr lang="en-US" sz="1000" b="1" dirty="0">
                <a:solidFill>
                  <a:schemeClr val="bg1"/>
                </a:solidFill>
              </a:rPr>
            </a:br>
            <a:endParaRPr lang="en-US" sz="1000" b="1" dirty="0">
              <a:solidFill>
                <a:schemeClr val="bg1"/>
              </a:solidFill>
            </a:endParaRPr>
          </a:p>
          <a:p>
            <a:pPr>
              <a:lnSpc>
                <a:spcPct val="140000"/>
              </a:lnSpc>
            </a:pPr>
            <a:r>
              <a:rPr lang="en-US" sz="1000" b="1" dirty="0">
                <a:solidFill>
                  <a:schemeClr val="bg1"/>
                </a:solidFill>
              </a:rPr>
              <a:t>29 June 2022 </a:t>
            </a:r>
          </a:p>
          <a:p>
            <a:pPr algn="r">
              <a:lnSpc>
                <a:spcPct val="140000"/>
              </a:lnSpc>
            </a:pPr>
            <a:endParaRPr lang="en-US" sz="1000" b="1" dirty="0">
              <a:solidFill>
                <a:schemeClr val="bg1"/>
              </a:solidFill>
            </a:endParaRPr>
          </a:p>
        </p:txBody>
      </p:sp>
      <p:pic>
        <p:nvPicPr>
          <p:cNvPr id="4" name="Picture 3">
            <a:extLst>
              <a:ext uri="{FF2B5EF4-FFF2-40B4-BE49-F238E27FC236}">
                <a16:creationId xmlns:a16="http://schemas.microsoft.com/office/drawing/2014/main" id="{AADF3547-9CF4-8A0E-3CF3-C74961B985C6}"/>
              </a:ext>
            </a:extLst>
          </p:cNvPr>
          <p:cNvPicPr>
            <a:picLocks noChangeAspect="1"/>
          </p:cNvPicPr>
          <p:nvPr/>
        </p:nvPicPr>
        <p:blipFill rotWithShape="1">
          <a:blip r:embed="rId2"/>
          <a:srcRect l="-2066" r="3771" b="697"/>
          <a:stretch/>
        </p:blipFill>
        <p:spPr>
          <a:xfrm>
            <a:off x="4503619" y="294126"/>
            <a:ext cx="7214138" cy="5083462"/>
          </a:xfrm>
          <a:prstGeom prst="rect">
            <a:avLst/>
          </a:prstGeom>
        </p:spPr>
      </p:pic>
      <p:pic>
        <p:nvPicPr>
          <p:cNvPr id="10" name="Picture 9" descr="Logo, company name&#10;&#10;Description automatically generated">
            <a:extLst>
              <a:ext uri="{FF2B5EF4-FFF2-40B4-BE49-F238E27FC236}">
                <a16:creationId xmlns:a16="http://schemas.microsoft.com/office/drawing/2014/main" id="{439C4340-53F5-4A0F-F327-E70B16AF2A0B}"/>
              </a:ext>
            </a:extLst>
          </p:cNvPr>
          <p:cNvPicPr>
            <a:picLocks noChangeAspect="1"/>
          </p:cNvPicPr>
          <p:nvPr/>
        </p:nvPicPr>
        <p:blipFill>
          <a:blip r:embed="rId3"/>
          <a:stretch>
            <a:fillRect/>
          </a:stretch>
        </p:blipFill>
        <p:spPr>
          <a:xfrm>
            <a:off x="4617319" y="5416383"/>
            <a:ext cx="2146300" cy="1192389"/>
          </a:xfrm>
          <a:prstGeom prst="rect">
            <a:avLst/>
          </a:prstGeom>
        </p:spPr>
      </p:pic>
    </p:spTree>
    <p:extLst>
      <p:ext uri="{BB962C8B-B14F-4D97-AF65-F5344CB8AC3E}">
        <p14:creationId xmlns:p14="http://schemas.microsoft.com/office/powerpoint/2010/main" val="1968737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799785-E7A2-AF00-BC40-545FA66D1EFD}"/>
              </a:ext>
            </a:extLst>
          </p:cNvPr>
          <p:cNvSpPr txBox="1"/>
          <p:nvPr/>
        </p:nvSpPr>
        <p:spPr>
          <a:xfrm>
            <a:off x="4567076" y="240176"/>
            <a:ext cx="7922874" cy="6186309"/>
          </a:xfrm>
          <a:prstGeom prst="rect">
            <a:avLst/>
          </a:prstGeom>
          <a:noFill/>
        </p:spPr>
        <p:txBody>
          <a:bodyPr wrap="square" rtlCol="0">
            <a:spAutoFit/>
          </a:bodyPr>
          <a:lstStyle/>
          <a:p>
            <a:pPr algn="ctr"/>
            <a:r>
              <a:rPr lang="en-GB" sz="4400" b="1" dirty="0"/>
              <a:t>Power and the people</a:t>
            </a:r>
          </a:p>
          <a:p>
            <a:r>
              <a:rPr lang="en-GB" sz="4400" b="1" dirty="0">
                <a:solidFill>
                  <a:schemeClr val="bg1"/>
                </a:solidFill>
              </a:rPr>
              <a:t>Power &amp; </a:t>
            </a:r>
            <a:r>
              <a:rPr lang="en-GB" sz="4400" b="1" dirty="0"/>
              <a:t>Men</a:t>
            </a:r>
          </a:p>
          <a:p>
            <a:r>
              <a:rPr lang="en-GB" sz="4400" b="1" dirty="0">
                <a:solidFill>
                  <a:schemeClr val="bg1"/>
                </a:solidFill>
              </a:rPr>
              <a:t>Power &amp; </a:t>
            </a:r>
            <a:r>
              <a:rPr lang="en-GB" sz="4400" b="1" dirty="0"/>
              <a:t>Women</a:t>
            </a:r>
          </a:p>
          <a:p>
            <a:r>
              <a:rPr lang="en-GB" sz="4400" b="1" dirty="0">
                <a:solidFill>
                  <a:schemeClr val="bg1"/>
                </a:solidFill>
              </a:rPr>
              <a:t>Power &amp; </a:t>
            </a:r>
            <a:r>
              <a:rPr lang="en-GB" sz="4400" b="1" dirty="0"/>
              <a:t>Christian Britons</a:t>
            </a:r>
          </a:p>
          <a:p>
            <a:r>
              <a:rPr lang="en-GB" sz="4400" b="1" dirty="0">
                <a:solidFill>
                  <a:schemeClr val="bg1"/>
                </a:solidFill>
              </a:rPr>
              <a:t>Power</a:t>
            </a:r>
            <a:r>
              <a:rPr lang="en-GB" sz="4400" b="1" dirty="0"/>
              <a:t> </a:t>
            </a:r>
            <a:r>
              <a:rPr lang="en-GB" sz="4400" b="1" dirty="0">
                <a:solidFill>
                  <a:schemeClr val="bg1"/>
                </a:solidFill>
              </a:rPr>
              <a:t>&amp;</a:t>
            </a:r>
            <a:r>
              <a:rPr lang="en-GB" sz="4400" b="1" dirty="0"/>
              <a:t> Black Britons</a:t>
            </a:r>
          </a:p>
          <a:p>
            <a:r>
              <a:rPr lang="en-GB" sz="4400" b="1" dirty="0">
                <a:solidFill>
                  <a:schemeClr val="bg1"/>
                </a:solidFill>
              </a:rPr>
              <a:t>Power &amp; </a:t>
            </a:r>
            <a:r>
              <a:rPr lang="en-GB" sz="4400" b="1" dirty="0"/>
              <a:t>Asian Britons</a:t>
            </a:r>
          </a:p>
          <a:p>
            <a:r>
              <a:rPr lang="en-GB" sz="4400" b="1" dirty="0">
                <a:solidFill>
                  <a:schemeClr val="bg1"/>
                </a:solidFill>
              </a:rPr>
              <a:t>Power &amp; </a:t>
            </a:r>
            <a:r>
              <a:rPr lang="en-GB" sz="4400" b="1" dirty="0"/>
              <a:t>Disabled Britons</a:t>
            </a:r>
          </a:p>
          <a:p>
            <a:r>
              <a:rPr lang="en-GB" sz="4400" b="1" dirty="0">
                <a:solidFill>
                  <a:schemeClr val="bg1"/>
                </a:solidFill>
              </a:rPr>
              <a:t>Power &amp; </a:t>
            </a:r>
            <a:r>
              <a:rPr lang="en-GB" sz="4400" b="1" dirty="0"/>
              <a:t>LGBTQ+ Britons</a:t>
            </a:r>
          </a:p>
          <a:p>
            <a:r>
              <a:rPr lang="en-GB" sz="4400" b="1" dirty="0">
                <a:solidFill>
                  <a:schemeClr val="bg1"/>
                </a:solidFill>
              </a:rPr>
              <a:t>Power &amp; </a:t>
            </a:r>
            <a:r>
              <a:rPr lang="en-GB" sz="4400" b="1" dirty="0"/>
              <a:t>European Britons</a:t>
            </a:r>
          </a:p>
        </p:txBody>
      </p:sp>
      <p:sp>
        <p:nvSpPr>
          <p:cNvPr id="7" name="Rectangle 6">
            <a:extLst>
              <a:ext uri="{FF2B5EF4-FFF2-40B4-BE49-F238E27FC236}">
                <a16:creationId xmlns:a16="http://schemas.microsoft.com/office/drawing/2014/main" id="{0CC73C18-3574-931E-23B8-31CEE28E83BB}"/>
              </a:ext>
            </a:extLst>
          </p:cNvPr>
          <p:cNvSpPr/>
          <p:nvPr/>
        </p:nvSpPr>
        <p:spPr>
          <a:xfrm>
            <a:off x="133350" y="1987540"/>
            <a:ext cx="6096000" cy="3416320"/>
          </a:xfrm>
          <a:prstGeom prst="rect">
            <a:avLst/>
          </a:prstGeom>
        </p:spPr>
        <p:txBody>
          <a:bodyPr>
            <a:spAutoFit/>
          </a:bodyPr>
          <a:lstStyle/>
          <a:p>
            <a:pPr algn="ctr"/>
            <a:r>
              <a:rPr lang="en-GB" dirty="0">
                <a:latin typeface="Verdana" panose="020B0604030504040204" pitchFamily="34" charset="0"/>
              </a:rPr>
              <a:t>This thematic study will enable students to gain an understanding of the development of the relationship between the citizen and the state in Britain over a long period of time. It considers the causes, scale, nature and consequences of protest for that relationship. By charting the journey from feudalism and serfdom to democracy and equality, it reveals how, in different periods, the state responds to challenges to its authority and their impact. It allows students to construct an understanding of the rights and responsibilities of the citizen.</a:t>
            </a:r>
            <a:endParaRPr lang="en-GB" dirty="0"/>
          </a:p>
        </p:txBody>
      </p:sp>
      <p:sp>
        <p:nvSpPr>
          <p:cNvPr id="8" name="Left Brace 7">
            <a:extLst>
              <a:ext uri="{FF2B5EF4-FFF2-40B4-BE49-F238E27FC236}">
                <a16:creationId xmlns:a16="http://schemas.microsoft.com/office/drawing/2014/main" id="{8B9734DE-C525-D5E1-A4DF-479FCAF52EE1}"/>
              </a:ext>
            </a:extLst>
          </p:cNvPr>
          <p:cNvSpPr/>
          <p:nvPr/>
        </p:nvSpPr>
        <p:spPr>
          <a:xfrm>
            <a:off x="6229350" y="1123950"/>
            <a:ext cx="762000" cy="5143500"/>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68967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A60F528-36B2-4395-90C4-DDFAC8685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4975F-6249-4E46-813B-65E172DAC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1772702"/>
          </a:xfrm>
          <a:prstGeom prst="rect">
            <a:avLst/>
          </a:prstGeom>
          <a:gradFill>
            <a:gsLst>
              <a:gs pos="10000">
                <a:schemeClr val="accent5">
                  <a:alpha val="86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9322E4C-0C71-4280-88BF-FF861CEE6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7200" y="-2"/>
            <a:ext cx="11734801" cy="1772701"/>
          </a:xfrm>
          <a:prstGeom prst="rect">
            <a:avLst/>
          </a:prstGeom>
          <a:gradFill>
            <a:gsLst>
              <a:gs pos="0">
                <a:schemeClr val="accent4">
                  <a:alpha val="4000"/>
                </a:schemeClr>
              </a:gs>
              <a:gs pos="93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7DC38E-EFAB-1192-4925-CE508C7928ED}"/>
              </a:ext>
            </a:extLst>
          </p:cNvPr>
          <p:cNvSpPr>
            <a:spLocks noGrp="1"/>
          </p:cNvSpPr>
          <p:nvPr>
            <p:ph type="title"/>
          </p:nvPr>
        </p:nvSpPr>
        <p:spPr>
          <a:xfrm>
            <a:off x="236307" y="457200"/>
            <a:ext cx="9791272" cy="1046231"/>
          </a:xfrm>
        </p:spPr>
        <p:txBody>
          <a:bodyPr anchor="ctr">
            <a:normAutofit/>
          </a:bodyPr>
          <a:lstStyle/>
          <a:p>
            <a:pPr algn="ctr">
              <a:lnSpc>
                <a:spcPct val="90000"/>
              </a:lnSpc>
            </a:pPr>
            <a:r>
              <a:rPr lang="en-GB" sz="2500" dirty="0">
                <a:solidFill>
                  <a:schemeClr val="bg1"/>
                </a:solidFill>
              </a:rPr>
              <a:t>Adding Equality,</a:t>
            </a:r>
            <a:br>
              <a:rPr lang="en-GB" sz="2500" dirty="0">
                <a:solidFill>
                  <a:schemeClr val="bg1"/>
                </a:solidFill>
              </a:rPr>
            </a:br>
            <a:r>
              <a:rPr lang="en-GB" sz="2500" dirty="0">
                <a:solidFill>
                  <a:schemeClr val="bg1"/>
                </a:solidFill>
              </a:rPr>
              <a:t>Diversity and Inclusion to Our Specification</a:t>
            </a:r>
          </a:p>
        </p:txBody>
      </p:sp>
      <p:pic>
        <p:nvPicPr>
          <p:cNvPr id="7" name="Picture 6" descr="Text&#10;&#10;Description automatically generated">
            <a:extLst>
              <a:ext uri="{FF2B5EF4-FFF2-40B4-BE49-F238E27FC236}">
                <a16:creationId xmlns:a16="http://schemas.microsoft.com/office/drawing/2014/main" id="{D05F7729-09A4-BBAD-13BD-86BE295CBAB4}"/>
              </a:ext>
            </a:extLst>
          </p:cNvPr>
          <p:cNvPicPr>
            <a:picLocks noChangeAspect="1"/>
          </p:cNvPicPr>
          <p:nvPr/>
        </p:nvPicPr>
        <p:blipFill>
          <a:blip r:embed="rId3"/>
          <a:stretch>
            <a:fillRect/>
          </a:stretch>
        </p:blipFill>
        <p:spPr>
          <a:xfrm>
            <a:off x="6254820" y="1946502"/>
            <a:ext cx="2096751" cy="3176897"/>
          </a:xfrm>
          <a:prstGeom prst="rect">
            <a:avLst/>
          </a:prstGeom>
        </p:spPr>
      </p:pic>
      <p:pic>
        <p:nvPicPr>
          <p:cNvPr id="8" name="Picture 7" descr="A book with a picture of a person on it&#10;&#10;Description automatically generated with low confidence">
            <a:extLst>
              <a:ext uri="{FF2B5EF4-FFF2-40B4-BE49-F238E27FC236}">
                <a16:creationId xmlns:a16="http://schemas.microsoft.com/office/drawing/2014/main" id="{967EC2EF-FFD5-A6C0-638D-D06DE2541FC3}"/>
              </a:ext>
            </a:extLst>
          </p:cNvPr>
          <p:cNvPicPr>
            <a:picLocks noChangeAspect="1"/>
          </p:cNvPicPr>
          <p:nvPr/>
        </p:nvPicPr>
        <p:blipFill>
          <a:blip r:embed="rId4"/>
          <a:stretch>
            <a:fillRect/>
          </a:stretch>
        </p:blipFill>
        <p:spPr>
          <a:xfrm>
            <a:off x="8669210" y="1946502"/>
            <a:ext cx="2096751" cy="3213413"/>
          </a:xfrm>
          <a:prstGeom prst="rect">
            <a:avLst/>
          </a:prstGeom>
        </p:spPr>
      </p:pic>
      <p:pic>
        <p:nvPicPr>
          <p:cNvPr id="6" name="Picture 5" descr="Text&#10;&#10;Description automatically generated">
            <a:extLst>
              <a:ext uri="{FF2B5EF4-FFF2-40B4-BE49-F238E27FC236}">
                <a16:creationId xmlns:a16="http://schemas.microsoft.com/office/drawing/2014/main" id="{295CD408-C8D9-68E4-8B1B-D7CEBD7620DE}"/>
              </a:ext>
            </a:extLst>
          </p:cNvPr>
          <p:cNvPicPr>
            <a:picLocks noChangeAspect="1"/>
          </p:cNvPicPr>
          <p:nvPr/>
        </p:nvPicPr>
        <p:blipFill>
          <a:blip r:embed="rId5"/>
          <a:stretch>
            <a:fillRect/>
          </a:stretch>
        </p:blipFill>
        <p:spPr>
          <a:xfrm>
            <a:off x="3840430" y="1946502"/>
            <a:ext cx="2096751" cy="3176897"/>
          </a:xfrm>
          <a:prstGeom prst="rect">
            <a:avLst/>
          </a:prstGeom>
        </p:spPr>
      </p:pic>
      <p:pic>
        <p:nvPicPr>
          <p:cNvPr id="4" name="Picture 3" descr="Calendar&#10;&#10;Description automatically generated with medium confidence">
            <a:extLst>
              <a:ext uri="{FF2B5EF4-FFF2-40B4-BE49-F238E27FC236}">
                <a16:creationId xmlns:a16="http://schemas.microsoft.com/office/drawing/2014/main" id="{F1A799DE-EC84-067A-E4CA-99ADDC6C10DA}"/>
              </a:ext>
            </a:extLst>
          </p:cNvPr>
          <p:cNvPicPr>
            <a:picLocks noChangeAspect="1"/>
          </p:cNvPicPr>
          <p:nvPr/>
        </p:nvPicPr>
        <p:blipFill>
          <a:blip r:embed="rId6"/>
          <a:stretch>
            <a:fillRect/>
          </a:stretch>
        </p:blipFill>
        <p:spPr>
          <a:xfrm>
            <a:off x="1423755" y="1895826"/>
            <a:ext cx="2096751" cy="3225771"/>
          </a:xfrm>
          <a:prstGeom prst="rect">
            <a:avLst/>
          </a:prstGeom>
        </p:spPr>
      </p:pic>
      <p:graphicFrame>
        <p:nvGraphicFramePr>
          <p:cNvPr id="5" name="Content Placeholder 2">
            <a:extLst>
              <a:ext uri="{FF2B5EF4-FFF2-40B4-BE49-F238E27FC236}">
                <a16:creationId xmlns:a16="http://schemas.microsoft.com/office/drawing/2014/main" id="{E15DB8A1-F77D-9AD2-B042-0FE34556F6CE}"/>
              </a:ext>
            </a:extLst>
          </p:cNvPr>
          <p:cNvGraphicFramePr>
            <a:graphicFrameLocks noGrp="1"/>
          </p:cNvGraphicFramePr>
          <p:nvPr>
            <p:ph idx="1"/>
            <p:extLst>
              <p:ext uri="{D42A27DB-BD31-4B8C-83A1-F6EECF244321}">
                <p14:modId xmlns:p14="http://schemas.microsoft.com/office/powerpoint/2010/main" val="2046723081"/>
              </p:ext>
            </p:extLst>
          </p:nvPr>
        </p:nvGraphicFramePr>
        <p:xfrm>
          <a:off x="1371600" y="4711147"/>
          <a:ext cx="9452101" cy="14287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descr="Logo, icon&#10;&#10;Description automatically generated">
            <a:extLst>
              <a:ext uri="{FF2B5EF4-FFF2-40B4-BE49-F238E27FC236}">
                <a16:creationId xmlns:a16="http://schemas.microsoft.com/office/drawing/2014/main" id="{218E8A13-3E93-FF16-3DE9-EC011D7B1E25}"/>
              </a:ext>
            </a:extLst>
          </p:cNvPr>
          <p:cNvPicPr>
            <a:picLocks noChangeAspect="1"/>
          </p:cNvPicPr>
          <p:nvPr/>
        </p:nvPicPr>
        <p:blipFill>
          <a:blip r:embed="rId12"/>
          <a:stretch>
            <a:fillRect/>
          </a:stretch>
        </p:blipFill>
        <p:spPr>
          <a:xfrm>
            <a:off x="10136863" y="280359"/>
            <a:ext cx="1367072" cy="1372320"/>
          </a:xfrm>
          <a:prstGeom prst="rect">
            <a:avLst/>
          </a:prstGeom>
        </p:spPr>
      </p:pic>
    </p:spTree>
    <p:extLst>
      <p:ext uri="{BB962C8B-B14F-4D97-AF65-F5344CB8AC3E}">
        <p14:creationId xmlns:p14="http://schemas.microsoft.com/office/powerpoint/2010/main" val="903480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C28B40-CCED-8E33-851F-0DEDA2028F09}"/>
              </a:ext>
            </a:extLst>
          </p:cNvPr>
          <p:cNvSpPr/>
          <p:nvPr/>
        </p:nvSpPr>
        <p:spPr>
          <a:xfrm>
            <a:off x="8191500" y="302359"/>
            <a:ext cx="4000500" cy="611749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6C977DE1-77AB-C2FA-ADB3-0B63C76ACEE1}"/>
              </a:ext>
            </a:extLst>
          </p:cNvPr>
          <p:cNvSpPr/>
          <p:nvPr/>
        </p:nvSpPr>
        <p:spPr>
          <a:xfrm>
            <a:off x="247650" y="151179"/>
            <a:ext cx="7486650" cy="6201698"/>
          </a:xfrm>
          <a:prstGeom prst="rect">
            <a:avLst/>
          </a:prstGeom>
        </p:spPr>
        <p:txBody>
          <a:bodyPr wrap="square">
            <a:spAutoFit/>
          </a:bodyPr>
          <a:lstStyle/>
          <a:p>
            <a:r>
              <a:rPr lang="en-GB" sz="1400" dirty="0">
                <a:solidFill>
                  <a:srgbClr val="412878"/>
                </a:solidFill>
                <a:latin typeface="AQAChevinMedium"/>
              </a:rPr>
              <a:t>Part one: Challenging authority and feudalism</a:t>
            </a:r>
          </a:p>
          <a:p>
            <a:pPr marL="171450" indent="-171450">
              <a:buFont typeface="Arial" panose="020B0604020202020204" pitchFamily="34" charset="0"/>
              <a:buChar char="•"/>
            </a:pPr>
            <a:r>
              <a:rPr lang="en-GB" sz="1100" dirty="0">
                <a:solidFill>
                  <a:srgbClr val="4B4B4B"/>
                </a:solidFill>
                <a:latin typeface="Verdana" panose="020B0604030504040204" pitchFamily="34" charset="0"/>
              </a:rPr>
              <a:t>Constraints on kingship: the barons’ dissatisfaction with King John’s rule and its resolution; Magna Carta, its terms and its short- and long-term impact.</a:t>
            </a:r>
          </a:p>
          <a:p>
            <a:pPr marL="171450" indent="-171450">
              <a:buFont typeface="Arial" panose="020B0604020202020204" pitchFamily="34" charset="0"/>
              <a:buChar char="•"/>
            </a:pPr>
            <a:r>
              <a:rPr lang="en-GB" sz="1100" dirty="0">
                <a:solidFill>
                  <a:srgbClr val="4B4B4B"/>
                </a:solidFill>
                <a:latin typeface="Verdana" panose="020B0604030504040204" pitchFamily="34" charset="0"/>
              </a:rPr>
              <a:t>The origins of Parliament: issues between King Henry III and his barons; the role of Simon de Montfort; the Provisions of Oxford and the Parliament of 1265 and their short- and long-term impact.</a:t>
            </a:r>
          </a:p>
          <a:p>
            <a:pPr marL="171450" indent="-171450">
              <a:buFont typeface="Arial" panose="020B0604020202020204" pitchFamily="34" charset="0"/>
              <a:buChar char="•"/>
            </a:pPr>
            <a:r>
              <a:rPr lang="en-GB" sz="1100" dirty="0">
                <a:solidFill>
                  <a:srgbClr val="4B4B4B"/>
                </a:solidFill>
                <a:latin typeface="Verdana" panose="020B0604030504040204" pitchFamily="34" charset="0"/>
              </a:rPr>
              <a:t>Medieval revolt and royal authority: the social, economic and political causes of the Peasants Revolt; actions by rebels and government; impact of the Peasants’ Revolt.</a:t>
            </a:r>
          </a:p>
          <a:p>
            <a:r>
              <a:rPr lang="en-GB" sz="1400" dirty="0">
                <a:solidFill>
                  <a:srgbClr val="412878"/>
                </a:solidFill>
                <a:latin typeface="AQAChevinMedium"/>
              </a:rPr>
              <a:t>Part two: Challenging royal authority</a:t>
            </a:r>
          </a:p>
          <a:p>
            <a:pPr marL="171450" indent="-171450">
              <a:buFont typeface="Arial" panose="020B0604020202020204" pitchFamily="34" charset="0"/>
              <a:buChar char="•"/>
            </a:pPr>
            <a:r>
              <a:rPr lang="en-GB" sz="1100" dirty="0">
                <a:solidFill>
                  <a:srgbClr val="4B4B4B"/>
                </a:solidFill>
                <a:latin typeface="Verdana" panose="020B0604030504040204" pitchFamily="34" charset="0"/>
              </a:rPr>
              <a:t>Popular uprisings against the Crown: the social, economic, religious and political causes of the Pilgrimage of Grace; the implications for royal authority; Henry VIII and his government’s reaction and the impact of the uprising.</a:t>
            </a:r>
          </a:p>
          <a:p>
            <a:pPr marL="171450" indent="-171450">
              <a:buFont typeface="Arial" panose="020B0604020202020204" pitchFamily="34" charset="0"/>
              <a:buChar char="•"/>
            </a:pPr>
            <a:r>
              <a:rPr lang="en-GB" sz="1100" dirty="0">
                <a:solidFill>
                  <a:srgbClr val="4B4B4B"/>
                </a:solidFill>
                <a:latin typeface="Verdana" panose="020B0604030504040204" pitchFamily="34" charset="0"/>
              </a:rPr>
              <a:t>Divine Right and parliamentary authority: the causes of the English Revolution; the New Model Army and the development of political radicalism during the Civil War era; the short- and long-term impact of the English Revolution, including the significance of the trial and execution of Charles I, and Oliver Cromwell and the Commonwealth.</a:t>
            </a:r>
          </a:p>
          <a:p>
            <a:pPr marL="171450" indent="-171450">
              <a:buFont typeface="Arial" panose="020B0604020202020204" pitchFamily="34" charset="0"/>
              <a:buChar char="•"/>
            </a:pPr>
            <a:r>
              <a:rPr lang="en-GB" sz="1100" dirty="0">
                <a:solidFill>
                  <a:srgbClr val="4B4B4B"/>
                </a:solidFill>
                <a:latin typeface="Verdana" panose="020B0604030504040204" pitchFamily="34" charset="0"/>
              </a:rPr>
              <a:t>Royal authority and the right to representation: the causes of the American Revolution, including the relationship between the government and people; impact and significance of the American Revolution.</a:t>
            </a:r>
          </a:p>
          <a:p>
            <a:r>
              <a:rPr lang="en-GB" sz="1400" dirty="0">
                <a:solidFill>
                  <a:srgbClr val="412878"/>
                </a:solidFill>
                <a:latin typeface="AQAChevinMedium"/>
              </a:rPr>
              <a:t>Part three: Reform and reformers</a:t>
            </a:r>
          </a:p>
          <a:p>
            <a:pPr marL="171450" indent="-171450">
              <a:buFont typeface="Arial" panose="020B0604020202020204" pitchFamily="34" charset="0"/>
              <a:buChar char="•"/>
            </a:pPr>
            <a:r>
              <a:rPr lang="en-GB" sz="1100" dirty="0">
                <a:solidFill>
                  <a:srgbClr val="4B4B4B"/>
                </a:solidFill>
                <a:latin typeface="Verdana" panose="020B0604030504040204" pitchFamily="34" charset="0"/>
              </a:rPr>
              <a:t>The extension of the franchise: radical protest; the Great Reform Act, causes and impact, including further reform; Chartism, causes, actions and impact.</a:t>
            </a:r>
          </a:p>
          <a:p>
            <a:pPr marL="171450" indent="-171450">
              <a:buFont typeface="Arial" panose="020B0604020202020204" pitchFamily="34" charset="0"/>
              <a:buChar char="•"/>
            </a:pPr>
            <a:r>
              <a:rPr lang="en-GB" sz="1100" dirty="0">
                <a:solidFill>
                  <a:srgbClr val="4B4B4B"/>
                </a:solidFill>
                <a:latin typeface="Verdana" panose="020B0604030504040204" pitchFamily="34" charset="0"/>
              </a:rPr>
              <a:t>Protest and change: campaigning groups and their methods and impact, including the anti-slavery movement; the Anti-Corn Law League; factory reformers; social reformers.</a:t>
            </a:r>
          </a:p>
          <a:p>
            <a:pPr marL="171450" indent="-171450">
              <a:buFont typeface="Arial" panose="020B0604020202020204" pitchFamily="34" charset="0"/>
              <a:buChar char="•"/>
            </a:pPr>
            <a:r>
              <a:rPr lang="en-GB" sz="1100" dirty="0">
                <a:solidFill>
                  <a:srgbClr val="4B4B4B"/>
                </a:solidFill>
                <a:latin typeface="Verdana" panose="020B0604030504040204" pitchFamily="34" charset="0"/>
              </a:rPr>
              <a:t>Workers movements: the development of trade unionism and its impact, including Grand National Consolidation Trades Union (GNCTU), Tolpuddle Martyrs, New Model Unions and new unionism, including the match girls’ and dockers’ strikes.</a:t>
            </a:r>
          </a:p>
          <a:p>
            <a:r>
              <a:rPr lang="en-GB" sz="1400" dirty="0">
                <a:solidFill>
                  <a:srgbClr val="412878"/>
                </a:solidFill>
                <a:latin typeface="AQAChevinMedium"/>
              </a:rPr>
              <a:t>Part four: Equality and rights</a:t>
            </a:r>
          </a:p>
          <a:p>
            <a:pPr marL="171450" indent="-171450">
              <a:buFont typeface="Arial" panose="020B0604020202020204" pitchFamily="34" charset="0"/>
              <a:buChar char="•"/>
            </a:pPr>
            <a:r>
              <a:rPr lang="en-GB" sz="1100" dirty="0">
                <a:solidFill>
                  <a:srgbClr val="4B4B4B"/>
                </a:solidFill>
                <a:latin typeface="Verdana" panose="020B0604030504040204" pitchFamily="34" charset="0"/>
              </a:rPr>
              <a:t>Women’s rights: the campaign for women’s suffrage, reasons, methods and responses; role of individuals, including the </a:t>
            </a:r>
            <a:r>
              <a:rPr lang="en-GB" sz="1100" dirty="0" err="1">
                <a:solidFill>
                  <a:srgbClr val="4B4B4B"/>
                </a:solidFill>
                <a:latin typeface="Verdana" panose="020B0604030504040204" pitchFamily="34" charset="0"/>
              </a:rPr>
              <a:t>Pankhursts</a:t>
            </a:r>
            <a:r>
              <a:rPr lang="en-GB" sz="1100" dirty="0">
                <a:solidFill>
                  <a:srgbClr val="4B4B4B"/>
                </a:solidFill>
                <a:latin typeface="Verdana" panose="020B0604030504040204" pitchFamily="34" charset="0"/>
              </a:rPr>
              <a:t>; the reasons for the extension of the franchise and its impact; progress towards equality in the second half of the twentieth century.</a:t>
            </a:r>
          </a:p>
          <a:p>
            <a:pPr marL="171450" indent="-171450">
              <a:buFont typeface="Arial" panose="020B0604020202020204" pitchFamily="34" charset="0"/>
              <a:buChar char="•"/>
            </a:pPr>
            <a:r>
              <a:rPr lang="en-GB" sz="1100" dirty="0">
                <a:solidFill>
                  <a:srgbClr val="4B4B4B"/>
                </a:solidFill>
                <a:latin typeface="Verdana" panose="020B0604030504040204" pitchFamily="34" charset="0"/>
              </a:rPr>
              <a:t>Workers’ rights: the General Strike (1926), actions, reactions and impact; trade union reform in the late twentieth century.</a:t>
            </a:r>
          </a:p>
          <a:p>
            <a:pPr marL="171450" indent="-171450">
              <a:buFont typeface="Arial" panose="020B0604020202020204" pitchFamily="34" charset="0"/>
              <a:buChar char="•"/>
            </a:pPr>
            <a:r>
              <a:rPr lang="en-GB" sz="1100" dirty="0">
                <a:solidFill>
                  <a:srgbClr val="4B4B4B"/>
                </a:solidFill>
                <a:latin typeface="Verdana" panose="020B0604030504040204" pitchFamily="34" charset="0"/>
              </a:rPr>
              <a:t>Minority rights: the development of multi-racial society since the Second World War; discrimination, protest and reform; the Brixton Riots and their impact, including the Scarman Report.</a:t>
            </a:r>
          </a:p>
        </p:txBody>
      </p:sp>
      <p:sp>
        <p:nvSpPr>
          <p:cNvPr id="5" name="TextBox 4">
            <a:extLst>
              <a:ext uri="{FF2B5EF4-FFF2-40B4-BE49-F238E27FC236}">
                <a16:creationId xmlns:a16="http://schemas.microsoft.com/office/drawing/2014/main" id="{42157E06-52B1-9036-436F-3B05A3912D30}"/>
              </a:ext>
            </a:extLst>
          </p:cNvPr>
          <p:cNvSpPr txBox="1"/>
          <p:nvPr/>
        </p:nvSpPr>
        <p:spPr>
          <a:xfrm>
            <a:off x="8191500" y="302359"/>
            <a:ext cx="3028950" cy="923330"/>
          </a:xfrm>
          <a:prstGeom prst="rect">
            <a:avLst/>
          </a:prstGeom>
          <a:noFill/>
        </p:spPr>
        <p:txBody>
          <a:bodyPr wrap="square" rtlCol="0">
            <a:spAutoFit/>
          </a:bodyPr>
          <a:lstStyle/>
          <a:p>
            <a:r>
              <a:rPr lang="en-GB" dirty="0"/>
              <a:t>Women and Magna Carta</a:t>
            </a:r>
          </a:p>
          <a:p>
            <a:r>
              <a:rPr lang="en-GB" dirty="0"/>
              <a:t>Eleanor De Montfort</a:t>
            </a:r>
          </a:p>
          <a:p>
            <a:r>
              <a:rPr lang="en-GB" dirty="0"/>
              <a:t>Johanna Ferrour</a:t>
            </a:r>
          </a:p>
        </p:txBody>
      </p:sp>
      <p:sp>
        <p:nvSpPr>
          <p:cNvPr id="6" name="TextBox 5">
            <a:extLst>
              <a:ext uri="{FF2B5EF4-FFF2-40B4-BE49-F238E27FC236}">
                <a16:creationId xmlns:a16="http://schemas.microsoft.com/office/drawing/2014/main" id="{FDBD8B04-F872-3C4B-B066-3AA9B359D52D}"/>
              </a:ext>
            </a:extLst>
          </p:cNvPr>
          <p:cNvSpPr txBox="1"/>
          <p:nvPr/>
        </p:nvSpPr>
        <p:spPr>
          <a:xfrm>
            <a:off x="8191500" y="1483459"/>
            <a:ext cx="3028950" cy="2308324"/>
          </a:xfrm>
          <a:prstGeom prst="rect">
            <a:avLst/>
          </a:prstGeom>
          <a:noFill/>
        </p:spPr>
        <p:txBody>
          <a:bodyPr wrap="square" rtlCol="0">
            <a:spAutoFit/>
          </a:bodyPr>
          <a:lstStyle/>
          <a:p>
            <a:r>
              <a:rPr lang="en-GB" dirty="0"/>
              <a:t>Africans in the ECW</a:t>
            </a:r>
          </a:p>
          <a:p>
            <a:r>
              <a:rPr lang="en-GB" dirty="0"/>
              <a:t>Jane Whorwood</a:t>
            </a:r>
          </a:p>
          <a:p>
            <a:r>
              <a:rPr lang="en-GB" dirty="0"/>
              <a:t>John Dyott</a:t>
            </a:r>
          </a:p>
          <a:p>
            <a:r>
              <a:rPr lang="en-GB" dirty="0"/>
              <a:t>Nanye-hi aka Nancy Ward</a:t>
            </a:r>
          </a:p>
          <a:p>
            <a:endParaRPr lang="en-GB" dirty="0"/>
          </a:p>
          <a:p>
            <a:endParaRPr lang="en-GB" dirty="0"/>
          </a:p>
          <a:p>
            <a:endParaRPr lang="en-GB" dirty="0"/>
          </a:p>
          <a:p>
            <a:endParaRPr lang="en-GB" dirty="0"/>
          </a:p>
        </p:txBody>
      </p:sp>
      <p:sp>
        <p:nvSpPr>
          <p:cNvPr id="7" name="TextBox 6">
            <a:extLst>
              <a:ext uri="{FF2B5EF4-FFF2-40B4-BE49-F238E27FC236}">
                <a16:creationId xmlns:a16="http://schemas.microsoft.com/office/drawing/2014/main" id="{90769173-2740-EEDD-A100-576458F4DA6C}"/>
              </a:ext>
            </a:extLst>
          </p:cNvPr>
          <p:cNvSpPr txBox="1"/>
          <p:nvPr/>
        </p:nvSpPr>
        <p:spPr>
          <a:xfrm>
            <a:off x="8191500" y="3454181"/>
            <a:ext cx="3028950" cy="1477328"/>
          </a:xfrm>
          <a:prstGeom prst="rect">
            <a:avLst/>
          </a:prstGeom>
          <a:noFill/>
        </p:spPr>
        <p:txBody>
          <a:bodyPr wrap="square" rtlCol="0">
            <a:spAutoFit/>
          </a:bodyPr>
          <a:lstStyle/>
          <a:p>
            <a:r>
              <a:rPr lang="en-GB" dirty="0"/>
              <a:t>William Cuffy</a:t>
            </a:r>
          </a:p>
          <a:p>
            <a:r>
              <a:rPr lang="en-GB" dirty="0"/>
              <a:t>Annie Knight</a:t>
            </a:r>
          </a:p>
          <a:p>
            <a:r>
              <a:rPr lang="en-GB" dirty="0"/>
              <a:t>Women of Tolpuddle</a:t>
            </a:r>
          </a:p>
          <a:p>
            <a:endParaRPr lang="en-GB" dirty="0"/>
          </a:p>
          <a:p>
            <a:endParaRPr lang="en-GB" dirty="0"/>
          </a:p>
        </p:txBody>
      </p:sp>
      <p:sp>
        <p:nvSpPr>
          <p:cNvPr id="8" name="TextBox 7">
            <a:extLst>
              <a:ext uri="{FF2B5EF4-FFF2-40B4-BE49-F238E27FC236}">
                <a16:creationId xmlns:a16="http://schemas.microsoft.com/office/drawing/2014/main" id="{8FE57FCB-2BB4-4409-7F41-12E851E60A95}"/>
              </a:ext>
            </a:extLst>
          </p:cNvPr>
          <p:cNvSpPr txBox="1"/>
          <p:nvPr/>
        </p:nvSpPr>
        <p:spPr>
          <a:xfrm>
            <a:off x="8191500" y="4931509"/>
            <a:ext cx="3752850" cy="2308324"/>
          </a:xfrm>
          <a:prstGeom prst="rect">
            <a:avLst/>
          </a:prstGeom>
          <a:noFill/>
        </p:spPr>
        <p:txBody>
          <a:bodyPr wrap="square" rtlCol="0">
            <a:spAutoFit/>
          </a:bodyPr>
          <a:lstStyle/>
          <a:p>
            <a:r>
              <a:rPr lang="en-GB" dirty="0"/>
              <a:t>Kitty Marion</a:t>
            </a:r>
          </a:p>
          <a:p>
            <a:r>
              <a:rPr lang="en-GB" dirty="0"/>
              <a:t>Sophie Duleep Singh</a:t>
            </a:r>
          </a:p>
          <a:p>
            <a:r>
              <a:rPr lang="en-GB" dirty="0"/>
              <a:t>Rosa May Billinghurst</a:t>
            </a:r>
          </a:p>
          <a:p>
            <a:r>
              <a:rPr lang="en-GB" dirty="0"/>
              <a:t>Lesbian and gays support the miners</a:t>
            </a:r>
          </a:p>
          <a:p>
            <a:r>
              <a:rPr lang="en-GB" dirty="0"/>
              <a:t>Diane Abbott</a:t>
            </a:r>
          </a:p>
          <a:p>
            <a:endParaRPr lang="en-GB" dirty="0"/>
          </a:p>
          <a:p>
            <a:endParaRPr lang="en-GB" dirty="0"/>
          </a:p>
          <a:p>
            <a:endParaRPr lang="en-GB" dirty="0"/>
          </a:p>
        </p:txBody>
      </p:sp>
      <p:sp>
        <p:nvSpPr>
          <p:cNvPr id="9" name="Rectangle 8">
            <a:extLst>
              <a:ext uri="{FF2B5EF4-FFF2-40B4-BE49-F238E27FC236}">
                <a16:creationId xmlns:a16="http://schemas.microsoft.com/office/drawing/2014/main" id="{9EC83324-3FC2-68BA-3DC0-346019F2A915}"/>
              </a:ext>
            </a:extLst>
          </p:cNvPr>
          <p:cNvSpPr/>
          <p:nvPr/>
        </p:nvSpPr>
        <p:spPr>
          <a:xfrm>
            <a:off x="8191500" y="0"/>
            <a:ext cx="2590800" cy="302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Diverse voices</a:t>
            </a:r>
          </a:p>
        </p:txBody>
      </p:sp>
      <p:pic>
        <p:nvPicPr>
          <p:cNvPr id="3" name="Picture 2" descr="Logo, company name&#10;&#10;Description automatically generated">
            <a:extLst>
              <a:ext uri="{FF2B5EF4-FFF2-40B4-BE49-F238E27FC236}">
                <a16:creationId xmlns:a16="http://schemas.microsoft.com/office/drawing/2014/main" id="{363626DD-FF2E-2F5C-A989-49CDDF7D1F89}"/>
              </a:ext>
            </a:extLst>
          </p:cNvPr>
          <p:cNvPicPr>
            <a:picLocks noChangeAspect="1"/>
          </p:cNvPicPr>
          <p:nvPr/>
        </p:nvPicPr>
        <p:blipFill>
          <a:blip r:embed="rId3"/>
          <a:stretch>
            <a:fillRect/>
          </a:stretch>
        </p:blipFill>
        <p:spPr>
          <a:xfrm>
            <a:off x="10782300" y="-4882"/>
            <a:ext cx="1409700" cy="783167"/>
          </a:xfrm>
          <a:prstGeom prst="rect">
            <a:avLst/>
          </a:prstGeom>
        </p:spPr>
      </p:pic>
    </p:spTree>
    <p:extLst>
      <p:ext uri="{BB962C8B-B14F-4D97-AF65-F5344CB8AC3E}">
        <p14:creationId xmlns:p14="http://schemas.microsoft.com/office/powerpoint/2010/main" val="305746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7" grpId="0"/>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6D206D-1A51-30FF-9733-2D240F4BCCF2}"/>
              </a:ext>
            </a:extLst>
          </p:cNvPr>
          <p:cNvGraphicFramePr>
            <a:graphicFrameLocks noGrp="1"/>
          </p:cNvGraphicFramePr>
          <p:nvPr>
            <p:extLst>
              <p:ext uri="{D42A27DB-BD31-4B8C-83A1-F6EECF244321}">
                <p14:modId xmlns:p14="http://schemas.microsoft.com/office/powerpoint/2010/main" val="394987842"/>
              </p:ext>
            </p:extLst>
          </p:nvPr>
        </p:nvGraphicFramePr>
        <p:xfrm>
          <a:off x="342226" y="157784"/>
          <a:ext cx="11507547" cy="6257902"/>
        </p:xfrm>
        <a:graphic>
          <a:graphicData uri="http://schemas.openxmlformats.org/drawingml/2006/table">
            <a:tbl>
              <a:tblPr/>
              <a:tblGrid>
                <a:gridCol w="840508">
                  <a:extLst>
                    <a:ext uri="{9D8B030D-6E8A-4147-A177-3AD203B41FA5}">
                      <a16:colId xmlns:a16="http://schemas.microsoft.com/office/drawing/2014/main" val="2667803592"/>
                    </a:ext>
                  </a:extLst>
                </a:gridCol>
                <a:gridCol w="1446168">
                  <a:extLst>
                    <a:ext uri="{9D8B030D-6E8A-4147-A177-3AD203B41FA5}">
                      <a16:colId xmlns:a16="http://schemas.microsoft.com/office/drawing/2014/main" val="429182192"/>
                    </a:ext>
                  </a:extLst>
                </a:gridCol>
                <a:gridCol w="2818175">
                  <a:extLst>
                    <a:ext uri="{9D8B030D-6E8A-4147-A177-3AD203B41FA5}">
                      <a16:colId xmlns:a16="http://schemas.microsoft.com/office/drawing/2014/main" val="319734544"/>
                    </a:ext>
                  </a:extLst>
                </a:gridCol>
                <a:gridCol w="3510358">
                  <a:extLst>
                    <a:ext uri="{9D8B030D-6E8A-4147-A177-3AD203B41FA5}">
                      <a16:colId xmlns:a16="http://schemas.microsoft.com/office/drawing/2014/main" val="3156761603"/>
                    </a:ext>
                  </a:extLst>
                </a:gridCol>
                <a:gridCol w="2892338">
                  <a:extLst>
                    <a:ext uri="{9D8B030D-6E8A-4147-A177-3AD203B41FA5}">
                      <a16:colId xmlns:a16="http://schemas.microsoft.com/office/drawing/2014/main" val="2585436779"/>
                    </a:ext>
                  </a:extLst>
                </a:gridCol>
              </a:tblGrid>
              <a:tr h="325482">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Year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Source (8)</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Significance (8)</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Similarity (8)</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16-marker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774741"/>
                  </a:ext>
                </a:extLst>
              </a:tr>
              <a:tr h="890734">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Sample 1</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Cromwell</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the significance of the signing of the Magna Carta in the development of the rights of the British people</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two ways in which the Peasants’ Revolt and the campaign for the People’s Charter were similar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Has religion been the main factor in causing protest in Britain since medieval times?</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347661"/>
                  </a:ext>
                </a:extLst>
              </a:tr>
              <a:tr h="1079151">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Sample 2</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Votes for women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the significance of the trial and execution of Charles I for royal authority</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two ways in which the campaigns for workers’ rights in the nineteenth century and protests for the rights of ethnic minorities in the twentieth century were similar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Has war and violence been the main way in which royal authority and governments have been challenged?</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1987292"/>
                  </a:ext>
                </a:extLst>
              </a:tr>
              <a:tr h="890734">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2018</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Chartism</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American Revolution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Compare the Tolpuddle Martyrs with the people involved in the General Strike of 1926</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Has the role of the individual been the main factor in promoting people’s rights in Britain?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18858055"/>
                  </a:ext>
                </a:extLst>
              </a:tr>
              <a:tr h="702316">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2019</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Pilgrimage of Grace</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General Strike</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Compare the Peasants’ Revolt with trade unionism in the nineteenth century</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Has war and violence been the main factor in the development of Parliament?</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8085702"/>
                  </a:ext>
                </a:extLst>
              </a:tr>
              <a:tr h="702316">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2020</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Votes for women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the significance of the Great Reform Act</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two ways in which Simon de Montfort and Oliver Cromwell were similar</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Have economic factors been the main cause of protest in Britain?</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8982151"/>
                  </a:ext>
                </a:extLst>
              </a:tr>
              <a:tr h="702316">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2021</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Charles I</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the significance of the Provisions of Oxford and the Parliament of 1265</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two ways in which the Peasants’ Revolt and the American Revolution were similar</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Has the government been the main factor in improving people’s rights in Britain?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1772600"/>
                  </a:ext>
                </a:extLst>
              </a:tr>
              <a:tr h="702316">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2022</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Tolpuddle Martyrs</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Brixton Riots</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TWO WAYS in which the Magna Carta and the Great Reform Act were similar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Have ideas, such as equality and democracy, been the main reason for protest in Britain?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2136515"/>
                  </a:ext>
                </a:extLst>
              </a:tr>
            </a:tbl>
          </a:graphicData>
        </a:graphic>
      </p:graphicFrame>
    </p:spTree>
    <p:extLst>
      <p:ext uri="{BB962C8B-B14F-4D97-AF65-F5344CB8AC3E}">
        <p14:creationId xmlns:p14="http://schemas.microsoft.com/office/powerpoint/2010/main" val="334178154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6D206D-1A51-30FF-9733-2D240F4BCCF2}"/>
              </a:ext>
            </a:extLst>
          </p:cNvPr>
          <p:cNvGraphicFramePr>
            <a:graphicFrameLocks noGrp="1"/>
          </p:cNvGraphicFramePr>
          <p:nvPr>
            <p:extLst>
              <p:ext uri="{D42A27DB-BD31-4B8C-83A1-F6EECF244321}">
                <p14:modId xmlns:p14="http://schemas.microsoft.com/office/powerpoint/2010/main" val="3187944120"/>
              </p:ext>
            </p:extLst>
          </p:nvPr>
        </p:nvGraphicFramePr>
        <p:xfrm>
          <a:off x="342226" y="157784"/>
          <a:ext cx="11507547" cy="6257902"/>
        </p:xfrm>
        <a:graphic>
          <a:graphicData uri="http://schemas.openxmlformats.org/drawingml/2006/table">
            <a:tbl>
              <a:tblPr/>
              <a:tblGrid>
                <a:gridCol w="840508">
                  <a:extLst>
                    <a:ext uri="{9D8B030D-6E8A-4147-A177-3AD203B41FA5}">
                      <a16:colId xmlns:a16="http://schemas.microsoft.com/office/drawing/2014/main" val="2667803592"/>
                    </a:ext>
                  </a:extLst>
                </a:gridCol>
                <a:gridCol w="1446168">
                  <a:extLst>
                    <a:ext uri="{9D8B030D-6E8A-4147-A177-3AD203B41FA5}">
                      <a16:colId xmlns:a16="http://schemas.microsoft.com/office/drawing/2014/main" val="429182192"/>
                    </a:ext>
                  </a:extLst>
                </a:gridCol>
                <a:gridCol w="2818175">
                  <a:extLst>
                    <a:ext uri="{9D8B030D-6E8A-4147-A177-3AD203B41FA5}">
                      <a16:colId xmlns:a16="http://schemas.microsoft.com/office/drawing/2014/main" val="319734544"/>
                    </a:ext>
                  </a:extLst>
                </a:gridCol>
                <a:gridCol w="3510358">
                  <a:extLst>
                    <a:ext uri="{9D8B030D-6E8A-4147-A177-3AD203B41FA5}">
                      <a16:colId xmlns:a16="http://schemas.microsoft.com/office/drawing/2014/main" val="3156761603"/>
                    </a:ext>
                  </a:extLst>
                </a:gridCol>
                <a:gridCol w="2892338">
                  <a:extLst>
                    <a:ext uri="{9D8B030D-6E8A-4147-A177-3AD203B41FA5}">
                      <a16:colId xmlns:a16="http://schemas.microsoft.com/office/drawing/2014/main" val="2585436779"/>
                    </a:ext>
                  </a:extLst>
                </a:gridCol>
              </a:tblGrid>
              <a:tr h="325482">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Year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Source (8)</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Significance (8)</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Similarity (8)</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16-marker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774741"/>
                  </a:ext>
                </a:extLst>
              </a:tr>
              <a:tr h="890734">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Sample 1</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Cromwell</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signing of the Magna Carta in the development of the rights of the British people</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two ways in which the Peasants’ Revolt and the campaign for the People’s Charter were similar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Has religion been the main factor in causing protest in Britain since Medieval times?</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347661"/>
                  </a:ext>
                </a:extLst>
              </a:tr>
              <a:tr h="1079151">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Sample 2</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Votes for women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the significance of the trial and execution of Charles I for royal authority</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two ways in which the campaigns for workers’ rights in the nineteenth century and protests for the rights of ethnic minorities in the twentieth century were similar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Has war and violence been the main way in which royal authority and governments have been challenged?</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1987292"/>
                  </a:ext>
                </a:extLst>
              </a:tr>
              <a:tr h="890734">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2018</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Chartism</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American Revolution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Compare the Tolpuddle Martyrs with the people involved in the General Strike of 1926</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Has the role of the individual been the main factor in promoting people’s rights in Britain?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18858055"/>
                  </a:ext>
                </a:extLst>
              </a:tr>
              <a:tr h="702316">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2019</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Pilgrimage of Grace</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General Strike</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Compare the Peasants’ Revolt with trade unionism in the nineteenth century</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Has war and violence been the main factor in the development of Parliament?</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8085702"/>
                  </a:ext>
                </a:extLst>
              </a:tr>
              <a:tr h="702316">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2020</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Votes for women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the significance of the Great Reform Act</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two ways in which Simon de Montfort and Oliver Cromwell were similar</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Have economic factors been the main cause of protest in Britain?</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8982151"/>
                  </a:ext>
                </a:extLst>
              </a:tr>
              <a:tr h="702316">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2021</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Charles I</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the significance of the Provisions of Oxford and the Parliament of 1265</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two ways in which the Peasants’ Revolt and the American Revolution were similar</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Has the government been the main factor in improving people’s rights in Britain?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1772600"/>
                  </a:ext>
                </a:extLst>
              </a:tr>
              <a:tr h="702316">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2022</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Tolpuddle Martyrs</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Brixton Riots</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TWO WAYS in which the Magna Carta and the Great Reform Act were similar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Have ideas, such as equality and democracy, been the main reason for protest in Britain?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2136515"/>
                  </a:ext>
                </a:extLst>
              </a:tr>
            </a:tbl>
          </a:graphicData>
        </a:graphic>
      </p:graphicFrame>
    </p:spTree>
    <p:extLst>
      <p:ext uri="{BB962C8B-B14F-4D97-AF65-F5344CB8AC3E}">
        <p14:creationId xmlns:p14="http://schemas.microsoft.com/office/powerpoint/2010/main" val="122715835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6D206D-1A51-30FF-9733-2D240F4BCCF2}"/>
              </a:ext>
            </a:extLst>
          </p:cNvPr>
          <p:cNvGraphicFramePr>
            <a:graphicFrameLocks noGrp="1"/>
          </p:cNvGraphicFramePr>
          <p:nvPr>
            <p:extLst>
              <p:ext uri="{D42A27DB-BD31-4B8C-83A1-F6EECF244321}">
                <p14:modId xmlns:p14="http://schemas.microsoft.com/office/powerpoint/2010/main" val="2498022861"/>
              </p:ext>
            </p:extLst>
          </p:nvPr>
        </p:nvGraphicFramePr>
        <p:xfrm>
          <a:off x="342226" y="157784"/>
          <a:ext cx="11507547" cy="6257902"/>
        </p:xfrm>
        <a:graphic>
          <a:graphicData uri="http://schemas.openxmlformats.org/drawingml/2006/table">
            <a:tbl>
              <a:tblPr/>
              <a:tblGrid>
                <a:gridCol w="840508">
                  <a:extLst>
                    <a:ext uri="{9D8B030D-6E8A-4147-A177-3AD203B41FA5}">
                      <a16:colId xmlns:a16="http://schemas.microsoft.com/office/drawing/2014/main" val="2667803592"/>
                    </a:ext>
                  </a:extLst>
                </a:gridCol>
                <a:gridCol w="1446168">
                  <a:extLst>
                    <a:ext uri="{9D8B030D-6E8A-4147-A177-3AD203B41FA5}">
                      <a16:colId xmlns:a16="http://schemas.microsoft.com/office/drawing/2014/main" val="429182192"/>
                    </a:ext>
                  </a:extLst>
                </a:gridCol>
                <a:gridCol w="2818175">
                  <a:extLst>
                    <a:ext uri="{9D8B030D-6E8A-4147-A177-3AD203B41FA5}">
                      <a16:colId xmlns:a16="http://schemas.microsoft.com/office/drawing/2014/main" val="319734544"/>
                    </a:ext>
                  </a:extLst>
                </a:gridCol>
                <a:gridCol w="3510358">
                  <a:extLst>
                    <a:ext uri="{9D8B030D-6E8A-4147-A177-3AD203B41FA5}">
                      <a16:colId xmlns:a16="http://schemas.microsoft.com/office/drawing/2014/main" val="3156761603"/>
                    </a:ext>
                  </a:extLst>
                </a:gridCol>
                <a:gridCol w="2892338">
                  <a:extLst>
                    <a:ext uri="{9D8B030D-6E8A-4147-A177-3AD203B41FA5}">
                      <a16:colId xmlns:a16="http://schemas.microsoft.com/office/drawing/2014/main" val="2585436779"/>
                    </a:ext>
                  </a:extLst>
                </a:gridCol>
              </a:tblGrid>
              <a:tr h="325482">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Year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Source (8)</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Significance (8)</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Similarity (8)</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16-marker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774741"/>
                  </a:ext>
                </a:extLst>
              </a:tr>
              <a:tr h="890734">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Sample 1</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Cromwell</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signing of the Magna Carta in the development of the rights of the British people</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two ways in which the Peasants’ Revolt and the campaign for the People’s Charter were similar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Has religion been the main factor in causing protest in Britain since Medieval times?</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4347661"/>
                  </a:ext>
                </a:extLst>
              </a:tr>
              <a:tr h="1079151">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Sample 2</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Votes for women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trial and execution of Charles I for royal authority</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two ways in which the campaigns for workers’ rights in the nineteenth century and protests for the rights of ethnic minorities in the twentieth century were similar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Has war and violence been the main way in which royal authority and governments have been challenged?</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01987292"/>
                  </a:ext>
                </a:extLst>
              </a:tr>
              <a:tr h="890734">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2018</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Chartism</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American Revolution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Compare the Tolpuddle Martyrs with the people involved in the General Strike of 1926</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Has the role of the individual been the main factor in promoting people’s rights in Britain?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18858055"/>
                  </a:ext>
                </a:extLst>
              </a:tr>
              <a:tr h="702316">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2019</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Pilgrimage of Grace</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General Strike</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Compare the Peasants’ Revolt with trade unionism in the nineteenth century</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Has war and violence been the main factor in the development of Parliament?</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88085702"/>
                  </a:ext>
                </a:extLst>
              </a:tr>
              <a:tr h="702316">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2020</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Votes for women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Great Reform Act</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two ways in which Simon de Montfort and Oliver Cromwell were similar</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Have economic factors been the main cause of protest in Britain?</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738982151"/>
                  </a:ext>
                </a:extLst>
              </a:tr>
              <a:tr h="702316">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2021</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Charles I</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Explain the significance of the Provisions of Oxford and the Parliament of 1265</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two ways in which the Peasants’ Revolt and the American Revolution were similar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Has the government been the main factor in improving people’s rights in Britain?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71772600"/>
                  </a:ext>
                </a:extLst>
              </a:tr>
              <a:tr h="702316">
                <a:tc>
                  <a:txBody>
                    <a:bodyPr/>
                    <a:lstStyle/>
                    <a:p>
                      <a:pPr algn="ctr" rtl="0" fontAlgn="t">
                        <a:spcBef>
                          <a:spcPts val="0"/>
                        </a:spcBef>
                        <a:spcAft>
                          <a:spcPts val="0"/>
                        </a:spcAft>
                      </a:pPr>
                      <a:r>
                        <a:rPr lang="en-GB" sz="1400" b="0" i="0" u="none" strike="noStrike">
                          <a:solidFill>
                            <a:srgbClr val="000000"/>
                          </a:solidFill>
                          <a:effectLst/>
                          <a:latin typeface="Arial" panose="020B0604020202020204" pitchFamily="34" charset="0"/>
                        </a:rPr>
                        <a:t>2022</a:t>
                      </a:r>
                      <a:endParaRPr lang="en-GB" sz="280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Tolpuddle Martyrs</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the significance of the Brixton Riots</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Explain TWO WAYS in which the Magna Carta and the Great Reform Act were similar</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spcBef>
                          <a:spcPts val="0"/>
                        </a:spcBef>
                        <a:spcAft>
                          <a:spcPts val="0"/>
                        </a:spcAft>
                      </a:pPr>
                      <a:r>
                        <a:rPr lang="en-GB" sz="1400" b="0" i="0" u="none" strike="noStrike" dirty="0">
                          <a:solidFill>
                            <a:srgbClr val="000000"/>
                          </a:solidFill>
                          <a:effectLst/>
                          <a:latin typeface="Arial" panose="020B0604020202020204" pitchFamily="34" charset="0"/>
                        </a:rPr>
                        <a:t>Have ideas, such as equality and democracy, been the main reason for protest in Britain?</a:t>
                      </a:r>
                      <a:endParaRPr lang="en-GB" sz="2800" dirty="0">
                        <a:effectLst/>
                      </a:endParaRPr>
                    </a:p>
                  </a:txBody>
                  <a:tcPr marL="49889" marR="49889" marT="49889" marB="498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42136515"/>
                  </a:ext>
                </a:extLst>
              </a:tr>
            </a:tbl>
          </a:graphicData>
        </a:graphic>
      </p:graphicFrame>
    </p:spTree>
    <p:extLst>
      <p:ext uri="{BB962C8B-B14F-4D97-AF65-F5344CB8AC3E}">
        <p14:creationId xmlns:p14="http://schemas.microsoft.com/office/powerpoint/2010/main" val="111546373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00051AA-D3DA-A5BA-2B59-9A3CB60FC7F9}"/>
              </a:ext>
            </a:extLst>
          </p:cNvPr>
          <p:cNvSpPr>
            <a:spLocks noGrp="1"/>
          </p:cNvSpPr>
          <p:nvPr>
            <p:ph type="title"/>
          </p:nvPr>
        </p:nvSpPr>
        <p:spPr>
          <a:xfrm>
            <a:off x="401125" y="546463"/>
            <a:ext cx="3248863" cy="3020785"/>
          </a:xfrm>
        </p:spPr>
        <p:txBody>
          <a:bodyPr>
            <a:normAutofit/>
          </a:bodyPr>
          <a:lstStyle/>
          <a:p>
            <a:pPr algn="r"/>
            <a:r>
              <a:rPr lang="en-GB" sz="2500" dirty="0">
                <a:solidFill>
                  <a:schemeClr val="bg1"/>
                </a:solidFill>
              </a:rPr>
              <a:t>conclusion</a:t>
            </a:r>
          </a:p>
        </p:txBody>
      </p:sp>
      <p:sp>
        <p:nvSpPr>
          <p:cNvPr id="15" name="Content Placeholder 2">
            <a:extLst>
              <a:ext uri="{FF2B5EF4-FFF2-40B4-BE49-F238E27FC236}">
                <a16:creationId xmlns:a16="http://schemas.microsoft.com/office/drawing/2014/main" id="{84F43B68-08D3-7713-81BE-2283B29E47E4}"/>
              </a:ext>
            </a:extLst>
          </p:cNvPr>
          <p:cNvSpPr>
            <a:spLocks noGrp="1"/>
          </p:cNvSpPr>
          <p:nvPr>
            <p:ph idx="1"/>
          </p:nvPr>
        </p:nvSpPr>
        <p:spPr>
          <a:xfrm>
            <a:off x="4777409" y="891379"/>
            <a:ext cx="6273972" cy="5702298"/>
          </a:xfrm>
        </p:spPr>
        <p:txBody>
          <a:bodyPr anchor="t">
            <a:normAutofit/>
          </a:bodyPr>
          <a:lstStyle/>
          <a:p>
            <a:r>
              <a:rPr lang="en-GB" sz="3600" dirty="0"/>
              <a:t>Diversity is in </a:t>
            </a:r>
            <a:r>
              <a:rPr lang="en-GB" sz="3600"/>
              <a:t>the specification.</a:t>
            </a:r>
            <a:endParaRPr lang="en-GB" sz="3600" dirty="0"/>
          </a:p>
          <a:p>
            <a:r>
              <a:rPr lang="en-GB" sz="3600" dirty="0"/>
              <a:t>We leave silences based on our choices.</a:t>
            </a:r>
          </a:p>
          <a:p>
            <a:r>
              <a:rPr lang="en-GB" sz="3600" dirty="0"/>
              <a:t>You can put diverse voices back in.</a:t>
            </a:r>
          </a:p>
          <a:p>
            <a:r>
              <a:rPr lang="en-GB" sz="3600" dirty="0"/>
              <a:t>The utility of these diverse voices for the exam is questionable.</a:t>
            </a:r>
          </a:p>
          <a:p>
            <a:endParaRPr lang="en-GB" sz="3600" dirty="0"/>
          </a:p>
          <a:p>
            <a:pPr marL="0" indent="0">
              <a:buNone/>
            </a:pPr>
            <a:endParaRPr lang="en-GB" sz="3600" dirty="0"/>
          </a:p>
        </p:txBody>
      </p:sp>
    </p:spTree>
    <p:extLst>
      <p:ext uri="{BB962C8B-B14F-4D97-AF65-F5344CB8AC3E}">
        <p14:creationId xmlns:p14="http://schemas.microsoft.com/office/powerpoint/2010/main" val="419390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DF4029-12AA-9050-E7CB-E58328483E4C}"/>
              </a:ext>
            </a:extLst>
          </p:cNvPr>
          <p:cNvSpPr/>
          <p:nvPr/>
        </p:nvSpPr>
        <p:spPr>
          <a:xfrm>
            <a:off x="0" y="919759"/>
            <a:ext cx="5833641" cy="5509200"/>
          </a:xfrm>
          <a:prstGeom prst="rect">
            <a:avLst/>
          </a:prstGeom>
        </p:spPr>
        <p:txBody>
          <a:bodyPr wrap="square">
            <a:spAutoFit/>
          </a:bodyPr>
          <a:lstStyle/>
          <a:p>
            <a:r>
              <a:rPr lang="en-GB" sz="1600" b="1" i="0" u="none" strike="noStrike" dirty="0">
                <a:solidFill>
                  <a:srgbClr val="4B4B4B"/>
                </a:solidFill>
                <a:effectLst/>
                <a:latin typeface="Verdana" panose="020B0604030504040204" pitchFamily="34" charset="0"/>
              </a:rPr>
              <a:t>Paper 1: Understanding the modern world</a:t>
            </a:r>
            <a:endParaRPr lang="en-GB" sz="1600" b="0" i="0" u="none" strike="noStrike" dirty="0">
              <a:solidFill>
                <a:srgbClr val="4B4B4B"/>
              </a:solidFill>
              <a:effectLst/>
              <a:latin typeface="Verdana" panose="020B0604030504040204" pitchFamily="34" charset="0"/>
            </a:endParaRPr>
          </a:p>
          <a:p>
            <a:r>
              <a:rPr lang="en-GB" sz="1600" b="0" i="0" u="none" strike="noStrike" dirty="0">
                <a:solidFill>
                  <a:srgbClr val="4B4B4B"/>
                </a:solidFill>
                <a:effectLst/>
                <a:latin typeface="Verdana" panose="020B0604030504040204" pitchFamily="34" charset="0"/>
              </a:rPr>
              <a:t>Section A: Period studies </a:t>
            </a:r>
          </a:p>
          <a:p>
            <a:r>
              <a:rPr lang="en-GB" sz="1600" b="0" i="0" u="none" strike="noStrike" dirty="0">
                <a:solidFill>
                  <a:srgbClr val="4B4B4B"/>
                </a:solidFill>
                <a:effectLst/>
                <a:latin typeface="Verdana" panose="020B0604030504040204" pitchFamily="34" charset="0"/>
              </a:rPr>
              <a:t>Choose one of the following options:</a:t>
            </a:r>
          </a:p>
          <a:p>
            <a:pPr marL="285750" indent="-285750">
              <a:buFont typeface="Arial" panose="020B0604020202020204" pitchFamily="34" charset="0"/>
              <a:buChar char="•"/>
            </a:pPr>
            <a:r>
              <a:rPr lang="en-GB" sz="1600" i="0" strike="noStrike" dirty="0">
                <a:solidFill>
                  <a:schemeClr val="accent6">
                    <a:lumMod val="75000"/>
                  </a:schemeClr>
                </a:solidFill>
                <a:effectLst/>
                <a:latin typeface="Verdana" panose="020B0604030504040204" pitchFamily="34" charset="0"/>
              </a:rPr>
              <a:t>AA America, 1840–1895: Expansion and consolidation</a:t>
            </a:r>
          </a:p>
          <a:p>
            <a:pPr marL="285750" indent="-285750">
              <a:buFont typeface="Arial" panose="020B0604020202020204" pitchFamily="34" charset="0"/>
              <a:buChar char="•"/>
            </a:pPr>
            <a:r>
              <a:rPr lang="en-GB" sz="1600" i="0" strike="noStrike" dirty="0">
                <a:solidFill>
                  <a:schemeClr val="accent6">
                    <a:lumMod val="75000"/>
                  </a:schemeClr>
                </a:solidFill>
                <a:effectLst/>
                <a:latin typeface="Verdana" panose="020B0604030504040204" pitchFamily="34" charset="0"/>
              </a:rPr>
              <a:t>AB Germany, 1890–1945: Democracy and dictatorship</a:t>
            </a:r>
          </a:p>
          <a:p>
            <a:pPr marL="285750" indent="-285750">
              <a:buFont typeface="Arial" panose="020B0604020202020204" pitchFamily="34" charset="0"/>
              <a:buChar char="•"/>
            </a:pPr>
            <a:r>
              <a:rPr lang="en-GB" sz="1600" i="0" strike="noStrike" dirty="0">
                <a:solidFill>
                  <a:schemeClr val="accent6">
                    <a:lumMod val="75000"/>
                  </a:schemeClr>
                </a:solidFill>
                <a:effectLst/>
                <a:latin typeface="Verdana" panose="020B0604030504040204" pitchFamily="34" charset="0"/>
              </a:rPr>
              <a:t>AC Russia, 1894–1945: Tsardom and communism</a:t>
            </a:r>
          </a:p>
          <a:p>
            <a:pPr marL="285750" indent="-285750">
              <a:buFont typeface="Arial" panose="020B0604020202020204" pitchFamily="34" charset="0"/>
              <a:buChar char="•"/>
            </a:pPr>
            <a:r>
              <a:rPr lang="en-GB" sz="1600" i="0" strike="noStrike" dirty="0">
                <a:solidFill>
                  <a:schemeClr val="accent6">
                    <a:lumMod val="75000"/>
                  </a:schemeClr>
                </a:solidFill>
                <a:effectLst/>
                <a:latin typeface="Verdana" panose="020B0604030504040204" pitchFamily="34" charset="0"/>
              </a:rPr>
              <a:t>AD America, 1920–1973: Opportunity and inequality</a:t>
            </a:r>
          </a:p>
          <a:p>
            <a:pPr>
              <a:buFont typeface="Arial" panose="020B0604020202020204" pitchFamily="34" charset="0"/>
              <a:buChar char="•"/>
            </a:pPr>
            <a:endParaRPr lang="en-GB" sz="1600" i="0" strike="noStrike" dirty="0">
              <a:solidFill>
                <a:srgbClr val="4B4B4B"/>
              </a:solidFill>
              <a:effectLst/>
              <a:latin typeface="Verdana" panose="020B0604030504040204" pitchFamily="34" charset="0"/>
            </a:endParaRPr>
          </a:p>
          <a:p>
            <a:r>
              <a:rPr lang="en-GB" sz="1600" b="0" i="0" u="none" strike="noStrike" dirty="0">
                <a:solidFill>
                  <a:srgbClr val="4B4B4B"/>
                </a:solidFill>
                <a:effectLst/>
                <a:latin typeface="Verdana" panose="020B0604030504040204" pitchFamily="34" charset="0"/>
              </a:rPr>
              <a:t>Section B: Wider world depth studies</a:t>
            </a:r>
          </a:p>
          <a:p>
            <a:r>
              <a:rPr lang="en-GB" sz="1600" b="0" i="0" u="none" strike="noStrike" dirty="0">
                <a:solidFill>
                  <a:srgbClr val="4B4B4B"/>
                </a:solidFill>
                <a:effectLst/>
                <a:latin typeface="Verdana" panose="020B0604030504040204" pitchFamily="34" charset="0"/>
              </a:rPr>
              <a:t>Choose one of the following options:</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BA Conflict and tension: The First World War, 1894–1918</a:t>
            </a:r>
          </a:p>
          <a:p>
            <a:pPr marL="285750" indent="-285750">
              <a:buFont typeface="Arial" panose="020B0604020202020204" pitchFamily="34" charset="0"/>
              <a:buChar char="•"/>
            </a:pPr>
            <a:r>
              <a:rPr lang="en-GB" sz="1600" b="0" i="0" strike="noStrike" dirty="0">
                <a:solidFill>
                  <a:schemeClr val="accent6">
                    <a:lumMod val="75000"/>
                  </a:schemeClr>
                </a:solidFill>
                <a:effectLst/>
                <a:latin typeface="Verdana" panose="020B0604030504040204" pitchFamily="34" charset="0"/>
              </a:rPr>
              <a:t>BB Conflict and tension: The inter-war years, 1918–1939</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BC Conflict and tension between East and West, 1945–1972</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BD Conflict and tension in Asia, 1950–1975</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BE Conflict and tension in the Gulf and Afghanistan, 1990–2009</a:t>
            </a:r>
          </a:p>
        </p:txBody>
      </p:sp>
      <p:sp>
        <p:nvSpPr>
          <p:cNvPr id="6" name="Rectangle 5">
            <a:extLst>
              <a:ext uri="{FF2B5EF4-FFF2-40B4-BE49-F238E27FC236}">
                <a16:creationId xmlns:a16="http://schemas.microsoft.com/office/drawing/2014/main" id="{1B5A813B-B701-1900-C59A-25AA478B2DE4}"/>
              </a:ext>
            </a:extLst>
          </p:cNvPr>
          <p:cNvSpPr/>
          <p:nvPr/>
        </p:nvSpPr>
        <p:spPr>
          <a:xfrm>
            <a:off x="6096000" y="919759"/>
            <a:ext cx="5833641" cy="4524315"/>
          </a:xfrm>
          <a:prstGeom prst="rect">
            <a:avLst/>
          </a:prstGeom>
        </p:spPr>
        <p:txBody>
          <a:bodyPr wrap="square">
            <a:spAutoFit/>
          </a:bodyPr>
          <a:lstStyle/>
          <a:p>
            <a:r>
              <a:rPr lang="en-GB" sz="1600" b="1" i="0" u="none" strike="noStrike" dirty="0">
                <a:solidFill>
                  <a:srgbClr val="4B4B4B"/>
                </a:solidFill>
                <a:effectLst/>
                <a:latin typeface="Verdana" panose="020B0604030504040204" pitchFamily="34" charset="0"/>
              </a:rPr>
              <a:t>Paper 2: Shaping the nation</a:t>
            </a:r>
            <a:endParaRPr lang="en-GB" sz="1600" b="0" i="0" u="none" strike="noStrike" dirty="0">
              <a:solidFill>
                <a:srgbClr val="4B4B4B"/>
              </a:solidFill>
              <a:effectLst/>
              <a:latin typeface="Verdana" panose="020B0604030504040204" pitchFamily="34" charset="0"/>
            </a:endParaRPr>
          </a:p>
          <a:p>
            <a:r>
              <a:rPr lang="en-GB" sz="1600" b="0" i="0" u="none" strike="noStrike" dirty="0">
                <a:solidFill>
                  <a:srgbClr val="4B4B4B"/>
                </a:solidFill>
                <a:effectLst/>
                <a:latin typeface="Verdana" panose="020B0604030504040204" pitchFamily="34" charset="0"/>
              </a:rPr>
              <a:t>Section A: Thematic studies</a:t>
            </a:r>
          </a:p>
          <a:p>
            <a:r>
              <a:rPr lang="en-GB" sz="1600" b="0" i="0" u="none" strike="noStrike" dirty="0">
                <a:solidFill>
                  <a:srgbClr val="4B4B4B"/>
                </a:solidFill>
                <a:effectLst/>
                <a:latin typeface="Verdana" panose="020B0604030504040204" pitchFamily="34" charset="0"/>
              </a:rPr>
              <a:t>Choose one of the following options:</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AA Britain: Health and the people: c1000 to the present day</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AB Britain: Power and the people: c1170 to the present day</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AC Britain: Migration, empires and the people: c790 to the present day</a:t>
            </a:r>
          </a:p>
          <a:p>
            <a:pPr>
              <a:buFont typeface="Arial" panose="020B0604020202020204" pitchFamily="34" charset="0"/>
              <a:buChar char="•"/>
            </a:pPr>
            <a:endParaRPr lang="en-GB" sz="1600" b="0" i="0" u="none" strike="noStrike" dirty="0">
              <a:solidFill>
                <a:srgbClr val="4B4B4B"/>
              </a:solidFill>
              <a:effectLst/>
              <a:latin typeface="Verdana" panose="020B0604030504040204" pitchFamily="34" charset="0"/>
            </a:endParaRPr>
          </a:p>
          <a:p>
            <a:r>
              <a:rPr lang="en-GB" sz="1600" b="0" i="0" u="none" strike="noStrike" dirty="0">
                <a:solidFill>
                  <a:srgbClr val="4B4B4B"/>
                </a:solidFill>
                <a:effectLst/>
                <a:latin typeface="Verdana" panose="020B0604030504040204" pitchFamily="34" charset="0"/>
              </a:rPr>
              <a:t>Section B: British depth studies including the historic environment </a:t>
            </a:r>
          </a:p>
          <a:p>
            <a:r>
              <a:rPr lang="en-GB" sz="1600" b="0" i="0" u="none" strike="noStrike" dirty="0">
                <a:solidFill>
                  <a:srgbClr val="4B4B4B"/>
                </a:solidFill>
                <a:effectLst/>
                <a:latin typeface="Verdana" panose="020B0604030504040204" pitchFamily="34" charset="0"/>
              </a:rPr>
              <a:t>Choose one of the following options:</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BA Norman England, c1066–c1100</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BB Medieval England: The reign of Edward I, 1272–1307</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BC Elizabethan England, c1568–1603</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BD Restoration England, 1660–1685</a:t>
            </a:r>
          </a:p>
        </p:txBody>
      </p:sp>
      <p:sp>
        <p:nvSpPr>
          <p:cNvPr id="10" name="TextBox 9">
            <a:extLst>
              <a:ext uri="{FF2B5EF4-FFF2-40B4-BE49-F238E27FC236}">
                <a16:creationId xmlns:a16="http://schemas.microsoft.com/office/drawing/2014/main" id="{A5BC984B-B8F0-9CDB-EEE0-BD54C864EBFE}"/>
              </a:ext>
            </a:extLst>
          </p:cNvPr>
          <p:cNvSpPr txBox="1"/>
          <p:nvPr/>
        </p:nvSpPr>
        <p:spPr>
          <a:xfrm>
            <a:off x="0" y="44320"/>
            <a:ext cx="9863191" cy="769441"/>
          </a:xfrm>
          <a:prstGeom prst="rect">
            <a:avLst/>
          </a:prstGeom>
          <a:noFill/>
        </p:spPr>
        <p:txBody>
          <a:bodyPr wrap="square" rtlCol="0">
            <a:spAutoFit/>
          </a:bodyPr>
          <a:lstStyle/>
          <a:p>
            <a:pPr algn="ctr"/>
            <a:r>
              <a:rPr lang="en-GB" sz="4400" dirty="0">
                <a:latin typeface="+mj-lt"/>
              </a:rPr>
              <a:t>Specification choices</a:t>
            </a:r>
          </a:p>
        </p:txBody>
      </p:sp>
      <p:pic>
        <p:nvPicPr>
          <p:cNvPr id="3" name="Picture 2" descr="Logo, company name&#10;&#10;Description automatically generated">
            <a:extLst>
              <a:ext uri="{FF2B5EF4-FFF2-40B4-BE49-F238E27FC236}">
                <a16:creationId xmlns:a16="http://schemas.microsoft.com/office/drawing/2014/main" id="{581AD478-DA7B-45F2-5428-747F34953B1F}"/>
              </a:ext>
            </a:extLst>
          </p:cNvPr>
          <p:cNvPicPr>
            <a:picLocks noChangeAspect="1"/>
          </p:cNvPicPr>
          <p:nvPr/>
        </p:nvPicPr>
        <p:blipFill>
          <a:blip r:embed="rId2"/>
          <a:stretch>
            <a:fillRect/>
          </a:stretch>
        </p:blipFill>
        <p:spPr>
          <a:xfrm>
            <a:off x="9857209" y="44320"/>
            <a:ext cx="2146300" cy="1192389"/>
          </a:xfrm>
          <a:prstGeom prst="rect">
            <a:avLst/>
          </a:prstGeom>
        </p:spPr>
      </p:pic>
    </p:spTree>
    <p:extLst>
      <p:ext uri="{BB962C8B-B14F-4D97-AF65-F5344CB8AC3E}">
        <p14:creationId xmlns:p14="http://schemas.microsoft.com/office/powerpoint/2010/main" val="3389742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DF4029-12AA-9050-E7CB-E58328483E4C}"/>
              </a:ext>
            </a:extLst>
          </p:cNvPr>
          <p:cNvSpPr/>
          <p:nvPr/>
        </p:nvSpPr>
        <p:spPr>
          <a:xfrm>
            <a:off x="0" y="919759"/>
            <a:ext cx="5833641" cy="5509200"/>
          </a:xfrm>
          <a:prstGeom prst="rect">
            <a:avLst/>
          </a:prstGeom>
        </p:spPr>
        <p:txBody>
          <a:bodyPr wrap="square">
            <a:spAutoFit/>
          </a:bodyPr>
          <a:lstStyle/>
          <a:p>
            <a:r>
              <a:rPr lang="en-GB" sz="1600" b="1" i="0" u="none" strike="noStrike" dirty="0">
                <a:solidFill>
                  <a:srgbClr val="4B4B4B"/>
                </a:solidFill>
                <a:effectLst/>
                <a:latin typeface="Verdana" panose="020B0604030504040204" pitchFamily="34" charset="0"/>
              </a:rPr>
              <a:t>Paper 1: Understanding the modern world</a:t>
            </a:r>
            <a:endParaRPr lang="en-GB" sz="1600" b="0" i="0" u="none" strike="noStrike" dirty="0">
              <a:solidFill>
                <a:srgbClr val="4B4B4B"/>
              </a:solidFill>
              <a:effectLst/>
              <a:latin typeface="Verdana" panose="020B0604030504040204" pitchFamily="34" charset="0"/>
            </a:endParaRPr>
          </a:p>
          <a:p>
            <a:r>
              <a:rPr lang="en-GB" sz="1600" b="0" i="0" u="none" strike="noStrike" dirty="0">
                <a:solidFill>
                  <a:srgbClr val="4B4B4B"/>
                </a:solidFill>
                <a:effectLst/>
                <a:latin typeface="Verdana" panose="020B0604030504040204" pitchFamily="34" charset="0"/>
              </a:rPr>
              <a:t>Section A: Period studies </a:t>
            </a:r>
          </a:p>
          <a:p>
            <a:r>
              <a:rPr lang="en-GB" sz="1600" b="0" i="0" u="none" strike="noStrike" dirty="0">
                <a:solidFill>
                  <a:srgbClr val="4B4B4B"/>
                </a:solidFill>
                <a:effectLst/>
                <a:latin typeface="Verdana" panose="020B0604030504040204" pitchFamily="34" charset="0"/>
              </a:rPr>
              <a:t>Choose one of the following options:</a:t>
            </a:r>
          </a:p>
          <a:p>
            <a:pPr marL="285750" indent="-285750">
              <a:buFont typeface="Arial" panose="020B0604020202020204" pitchFamily="34" charset="0"/>
              <a:buChar char="•"/>
            </a:pPr>
            <a:r>
              <a:rPr lang="en-GB" sz="1600" i="0" strike="noStrike" dirty="0">
                <a:solidFill>
                  <a:schemeClr val="accent6">
                    <a:lumMod val="75000"/>
                  </a:schemeClr>
                </a:solidFill>
                <a:effectLst/>
                <a:latin typeface="Verdana" panose="020B0604030504040204" pitchFamily="34" charset="0"/>
              </a:rPr>
              <a:t>AA America, 1840–1895: Expansion and consolidation</a:t>
            </a:r>
          </a:p>
          <a:p>
            <a:pPr marL="285750" indent="-285750">
              <a:buFont typeface="Arial" panose="020B0604020202020204" pitchFamily="34" charset="0"/>
              <a:buChar char="•"/>
            </a:pPr>
            <a:r>
              <a:rPr lang="en-GB" sz="1600" i="0" strike="noStrike" dirty="0">
                <a:solidFill>
                  <a:schemeClr val="accent6">
                    <a:lumMod val="75000"/>
                  </a:schemeClr>
                </a:solidFill>
                <a:effectLst/>
                <a:highlight>
                  <a:srgbClr val="FFFF00"/>
                </a:highlight>
                <a:latin typeface="Verdana" panose="020B0604030504040204" pitchFamily="34" charset="0"/>
              </a:rPr>
              <a:t>AB Germany, 1890–1945: Democracy and dictatorship</a:t>
            </a:r>
          </a:p>
          <a:p>
            <a:pPr marL="285750" indent="-285750">
              <a:buFont typeface="Arial" panose="020B0604020202020204" pitchFamily="34" charset="0"/>
              <a:buChar char="•"/>
            </a:pPr>
            <a:r>
              <a:rPr lang="en-GB" sz="1600" i="0" strike="noStrike" dirty="0">
                <a:solidFill>
                  <a:schemeClr val="accent6">
                    <a:lumMod val="75000"/>
                  </a:schemeClr>
                </a:solidFill>
                <a:effectLst/>
                <a:latin typeface="Verdana" panose="020B0604030504040204" pitchFamily="34" charset="0"/>
              </a:rPr>
              <a:t>AC Russia, 1894–1945: Tsardom and communism</a:t>
            </a:r>
          </a:p>
          <a:p>
            <a:pPr marL="285750" indent="-285750">
              <a:buFont typeface="Arial" panose="020B0604020202020204" pitchFamily="34" charset="0"/>
              <a:buChar char="•"/>
            </a:pPr>
            <a:r>
              <a:rPr lang="en-GB" sz="1600" i="0" strike="noStrike" dirty="0">
                <a:solidFill>
                  <a:schemeClr val="accent6">
                    <a:lumMod val="75000"/>
                  </a:schemeClr>
                </a:solidFill>
                <a:effectLst/>
                <a:latin typeface="Verdana" panose="020B0604030504040204" pitchFamily="34" charset="0"/>
              </a:rPr>
              <a:t>AD America, 1920–1973: Opportunity and inequality</a:t>
            </a:r>
          </a:p>
          <a:p>
            <a:pPr>
              <a:buFont typeface="Arial" panose="020B0604020202020204" pitchFamily="34" charset="0"/>
              <a:buChar char="•"/>
            </a:pPr>
            <a:endParaRPr lang="en-GB" sz="1600" i="0" strike="noStrike" dirty="0">
              <a:solidFill>
                <a:srgbClr val="4B4B4B"/>
              </a:solidFill>
              <a:effectLst/>
              <a:latin typeface="Verdana" panose="020B0604030504040204" pitchFamily="34" charset="0"/>
            </a:endParaRPr>
          </a:p>
          <a:p>
            <a:r>
              <a:rPr lang="en-GB" sz="1600" b="0" i="0" u="none" strike="noStrike" dirty="0">
                <a:solidFill>
                  <a:srgbClr val="4B4B4B"/>
                </a:solidFill>
                <a:effectLst/>
                <a:latin typeface="Verdana" panose="020B0604030504040204" pitchFamily="34" charset="0"/>
              </a:rPr>
              <a:t>Section B: Wider world depth studies</a:t>
            </a:r>
          </a:p>
          <a:p>
            <a:r>
              <a:rPr lang="en-GB" sz="1600" b="0" i="0" u="none" strike="noStrike" dirty="0">
                <a:solidFill>
                  <a:srgbClr val="4B4B4B"/>
                </a:solidFill>
                <a:effectLst/>
                <a:latin typeface="Verdana" panose="020B0604030504040204" pitchFamily="34" charset="0"/>
              </a:rPr>
              <a:t>Choose one of the following options:</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BA Conflict and tension: The First World War, 1894–1918</a:t>
            </a:r>
          </a:p>
          <a:p>
            <a:pPr marL="285750" indent="-285750">
              <a:buFont typeface="Arial" panose="020B0604020202020204" pitchFamily="34" charset="0"/>
              <a:buChar char="•"/>
            </a:pPr>
            <a:r>
              <a:rPr lang="en-GB" sz="1600" b="0" i="0" strike="noStrike" dirty="0">
                <a:solidFill>
                  <a:schemeClr val="accent6">
                    <a:lumMod val="75000"/>
                  </a:schemeClr>
                </a:solidFill>
                <a:effectLst/>
                <a:highlight>
                  <a:srgbClr val="FFFF00"/>
                </a:highlight>
                <a:latin typeface="Verdana" panose="020B0604030504040204" pitchFamily="34" charset="0"/>
              </a:rPr>
              <a:t>BB Conflict and tension: The inter-war years, 1918–1939</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BC Conflict and tension between East and West, 1945–1972</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BD Conflict and tension in Asia, 1950–1975</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BE Conflict and tension in the Gulf and Afghanistan, 1990–2009</a:t>
            </a:r>
          </a:p>
        </p:txBody>
      </p:sp>
      <p:sp>
        <p:nvSpPr>
          <p:cNvPr id="6" name="Rectangle 5">
            <a:extLst>
              <a:ext uri="{FF2B5EF4-FFF2-40B4-BE49-F238E27FC236}">
                <a16:creationId xmlns:a16="http://schemas.microsoft.com/office/drawing/2014/main" id="{1B5A813B-B701-1900-C59A-25AA478B2DE4}"/>
              </a:ext>
            </a:extLst>
          </p:cNvPr>
          <p:cNvSpPr/>
          <p:nvPr/>
        </p:nvSpPr>
        <p:spPr>
          <a:xfrm>
            <a:off x="6096000" y="919759"/>
            <a:ext cx="5833641" cy="4524315"/>
          </a:xfrm>
          <a:prstGeom prst="rect">
            <a:avLst/>
          </a:prstGeom>
        </p:spPr>
        <p:txBody>
          <a:bodyPr wrap="square">
            <a:spAutoFit/>
          </a:bodyPr>
          <a:lstStyle/>
          <a:p>
            <a:r>
              <a:rPr lang="en-GB" sz="1600" b="1" i="0" u="none" strike="noStrike" dirty="0">
                <a:solidFill>
                  <a:srgbClr val="4B4B4B"/>
                </a:solidFill>
                <a:effectLst/>
                <a:latin typeface="Verdana" panose="020B0604030504040204" pitchFamily="34" charset="0"/>
              </a:rPr>
              <a:t>Paper 2: Shaping the nation</a:t>
            </a:r>
            <a:endParaRPr lang="en-GB" sz="1600" b="0" i="0" u="none" strike="noStrike" dirty="0">
              <a:solidFill>
                <a:srgbClr val="4B4B4B"/>
              </a:solidFill>
              <a:effectLst/>
              <a:latin typeface="Verdana" panose="020B0604030504040204" pitchFamily="34" charset="0"/>
            </a:endParaRPr>
          </a:p>
          <a:p>
            <a:r>
              <a:rPr lang="en-GB" sz="1600" b="0" i="0" u="none" strike="noStrike" dirty="0">
                <a:solidFill>
                  <a:srgbClr val="4B4B4B"/>
                </a:solidFill>
                <a:effectLst/>
                <a:latin typeface="Verdana" panose="020B0604030504040204" pitchFamily="34" charset="0"/>
              </a:rPr>
              <a:t>Section A: Thematic studies</a:t>
            </a:r>
          </a:p>
          <a:p>
            <a:r>
              <a:rPr lang="en-GB" sz="1600" b="0" i="0" u="none" strike="noStrike" dirty="0">
                <a:solidFill>
                  <a:srgbClr val="4B4B4B"/>
                </a:solidFill>
                <a:effectLst/>
                <a:latin typeface="Verdana" panose="020B0604030504040204" pitchFamily="34" charset="0"/>
              </a:rPr>
              <a:t>Choose one of the following options:</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AA Britain: Health and the people: c1000 to the present day</a:t>
            </a:r>
          </a:p>
          <a:p>
            <a:pPr marL="285750" indent="-285750">
              <a:buFont typeface="Arial" panose="020B0604020202020204" pitchFamily="34" charset="0"/>
              <a:buChar char="•"/>
            </a:pPr>
            <a:r>
              <a:rPr lang="en-GB" sz="1600" b="0" i="0" u="none" strike="noStrike" dirty="0">
                <a:solidFill>
                  <a:schemeClr val="accent6">
                    <a:lumMod val="75000"/>
                  </a:schemeClr>
                </a:solidFill>
                <a:effectLst/>
                <a:highlight>
                  <a:srgbClr val="FFFF00"/>
                </a:highlight>
                <a:latin typeface="Verdana" panose="020B0604030504040204" pitchFamily="34" charset="0"/>
              </a:rPr>
              <a:t>AB Britain: Power and the people: c1170 to the present day</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AC Britain: Migration, empires and the people: c790 to the present day</a:t>
            </a:r>
          </a:p>
          <a:p>
            <a:pPr>
              <a:buFont typeface="Arial" panose="020B0604020202020204" pitchFamily="34" charset="0"/>
              <a:buChar char="•"/>
            </a:pPr>
            <a:endParaRPr lang="en-GB" sz="1600" b="0" i="0" u="none" strike="noStrike" dirty="0">
              <a:solidFill>
                <a:srgbClr val="4B4B4B"/>
              </a:solidFill>
              <a:effectLst/>
              <a:latin typeface="Verdana" panose="020B0604030504040204" pitchFamily="34" charset="0"/>
            </a:endParaRPr>
          </a:p>
          <a:p>
            <a:r>
              <a:rPr lang="en-GB" sz="1600" b="0" i="0" u="none" strike="noStrike" dirty="0">
                <a:solidFill>
                  <a:srgbClr val="4B4B4B"/>
                </a:solidFill>
                <a:effectLst/>
                <a:latin typeface="Verdana" panose="020B0604030504040204" pitchFamily="34" charset="0"/>
              </a:rPr>
              <a:t>Section B: British depth studies including the historic environment </a:t>
            </a:r>
          </a:p>
          <a:p>
            <a:r>
              <a:rPr lang="en-GB" sz="1600" b="0" i="0" u="none" strike="noStrike" dirty="0">
                <a:solidFill>
                  <a:srgbClr val="4B4B4B"/>
                </a:solidFill>
                <a:effectLst/>
                <a:latin typeface="Verdana" panose="020B0604030504040204" pitchFamily="34" charset="0"/>
              </a:rPr>
              <a:t>Choose one of the following options:</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BA Norman England, c1066–c1100</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BB Medieval England: The reign of Edward I, 1272–1307</a:t>
            </a:r>
          </a:p>
          <a:p>
            <a:pPr marL="285750" indent="-285750">
              <a:buFont typeface="Arial" panose="020B0604020202020204" pitchFamily="34" charset="0"/>
              <a:buChar char="•"/>
            </a:pPr>
            <a:r>
              <a:rPr lang="en-GB" sz="1600" b="0" i="0" u="none" strike="noStrike" dirty="0">
                <a:solidFill>
                  <a:schemeClr val="accent6">
                    <a:lumMod val="75000"/>
                  </a:schemeClr>
                </a:solidFill>
                <a:effectLst/>
                <a:latin typeface="Verdana" panose="020B0604030504040204" pitchFamily="34" charset="0"/>
              </a:rPr>
              <a:t>BC Elizabethan England, c1568–1603</a:t>
            </a:r>
          </a:p>
          <a:p>
            <a:pPr marL="285750" indent="-285750">
              <a:buFont typeface="Arial" panose="020B0604020202020204" pitchFamily="34" charset="0"/>
              <a:buChar char="•"/>
            </a:pPr>
            <a:r>
              <a:rPr lang="en-GB" sz="1600" b="0" i="0" u="none" strike="noStrike" dirty="0">
                <a:solidFill>
                  <a:schemeClr val="accent6">
                    <a:lumMod val="75000"/>
                  </a:schemeClr>
                </a:solidFill>
                <a:effectLst/>
                <a:highlight>
                  <a:srgbClr val="FFFF00"/>
                </a:highlight>
                <a:latin typeface="Verdana" panose="020B0604030504040204" pitchFamily="34" charset="0"/>
              </a:rPr>
              <a:t>BD Restoration England, 1660–1685</a:t>
            </a:r>
          </a:p>
        </p:txBody>
      </p:sp>
      <p:sp>
        <p:nvSpPr>
          <p:cNvPr id="10" name="TextBox 9">
            <a:extLst>
              <a:ext uri="{FF2B5EF4-FFF2-40B4-BE49-F238E27FC236}">
                <a16:creationId xmlns:a16="http://schemas.microsoft.com/office/drawing/2014/main" id="{A5BC984B-B8F0-9CDB-EEE0-BD54C864EBFE}"/>
              </a:ext>
            </a:extLst>
          </p:cNvPr>
          <p:cNvSpPr txBox="1"/>
          <p:nvPr/>
        </p:nvSpPr>
        <p:spPr>
          <a:xfrm>
            <a:off x="0" y="44320"/>
            <a:ext cx="9857209" cy="769441"/>
          </a:xfrm>
          <a:prstGeom prst="rect">
            <a:avLst/>
          </a:prstGeom>
          <a:noFill/>
        </p:spPr>
        <p:txBody>
          <a:bodyPr wrap="square" rtlCol="0">
            <a:spAutoFit/>
          </a:bodyPr>
          <a:lstStyle/>
          <a:p>
            <a:pPr algn="ctr"/>
            <a:r>
              <a:rPr lang="en-GB" sz="4400" dirty="0">
                <a:latin typeface="+mj-lt"/>
              </a:rPr>
              <a:t>Specification choices</a:t>
            </a:r>
          </a:p>
        </p:txBody>
      </p:sp>
      <p:pic>
        <p:nvPicPr>
          <p:cNvPr id="5" name="Picture 4" descr="Logo, company name&#10;&#10;Description automatically generated">
            <a:extLst>
              <a:ext uri="{FF2B5EF4-FFF2-40B4-BE49-F238E27FC236}">
                <a16:creationId xmlns:a16="http://schemas.microsoft.com/office/drawing/2014/main" id="{7E7261BA-CCF1-4C22-8ACF-B21F201E1295}"/>
              </a:ext>
            </a:extLst>
          </p:cNvPr>
          <p:cNvPicPr>
            <a:picLocks noChangeAspect="1"/>
          </p:cNvPicPr>
          <p:nvPr/>
        </p:nvPicPr>
        <p:blipFill>
          <a:blip r:embed="rId2"/>
          <a:stretch>
            <a:fillRect/>
          </a:stretch>
        </p:blipFill>
        <p:spPr>
          <a:xfrm>
            <a:off x="9857209" y="44320"/>
            <a:ext cx="2146300" cy="1192389"/>
          </a:xfrm>
          <a:prstGeom prst="rect">
            <a:avLst/>
          </a:prstGeom>
        </p:spPr>
      </p:pic>
    </p:spTree>
    <p:extLst>
      <p:ext uri="{BB962C8B-B14F-4D97-AF65-F5344CB8AC3E}">
        <p14:creationId xmlns:p14="http://schemas.microsoft.com/office/powerpoint/2010/main" val="1013513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DF4029-12AA-9050-E7CB-E58328483E4C}"/>
              </a:ext>
            </a:extLst>
          </p:cNvPr>
          <p:cNvSpPr/>
          <p:nvPr/>
        </p:nvSpPr>
        <p:spPr>
          <a:xfrm>
            <a:off x="262359" y="1905506"/>
            <a:ext cx="5833641" cy="3046988"/>
          </a:xfrm>
          <a:prstGeom prst="rect">
            <a:avLst/>
          </a:prstGeom>
        </p:spPr>
        <p:txBody>
          <a:bodyPr wrap="square">
            <a:spAutoFit/>
          </a:bodyPr>
          <a:lstStyle/>
          <a:p>
            <a:pPr marL="285750" indent="-285750">
              <a:buFont typeface="Arial" panose="020B0604020202020204" pitchFamily="34" charset="0"/>
              <a:buChar char="•"/>
            </a:pPr>
            <a:r>
              <a:rPr lang="en-GB" sz="3200" i="0" strike="noStrike" dirty="0">
                <a:solidFill>
                  <a:schemeClr val="accent6">
                    <a:lumMod val="75000"/>
                  </a:schemeClr>
                </a:solidFill>
                <a:effectLst/>
                <a:highlight>
                  <a:srgbClr val="FFFF00"/>
                </a:highlight>
                <a:latin typeface="Verdana" panose="020B0604030504040204" pitchFamily="34" charset="0"/>
              </a:rPr>
              <a:t>AB Germany, 1890–1945: Democracy and dictatorship</a:t>
            </a:r>
          </a:p>
          <a:p>
            <a:pPr marL="285750" indent="-285750">
              <a:buFont typeface="Arial" panose="020B0604020202020204" pitchFamily="34" charset="0"/>
              <a:buChar char="•"/>
            </a:pPr>
            <a:r>
              <a:rPr lang="en-GB" sz="3200" b="0" i="0" strike="noStrike" dirty="0">
                <a:solidFill>
                  <a:schemeClr val="accent6">
                    <a:lumMod val="75000"/>
                  </a:schemeClr>
                </a:solidFill>
                <a:effectLst/>
                <a:highlight>
                  <a:srgbClr val="FFFF00"/>
                </a:highlight>
                <a:latin typeface="Verdana" panose="020B0604030504040204" pitchFamily="34" charset="0"/>
              </a:rPr>
              <a:t>BB Conflict and tension: The inter-war years, 1918–1939</a:t>
            </a:r>
          </a:p>
        </p:txBody>
      </p:sp>
      <p:sp>
        <p:nvSpPr>
          <p:cNvPr id="6" name="Rectangle 5">
            <a:extLst>
              <a:ext uri="{FF2B5EF4-FFF2-40B4-BE49-F238E27FC236}">
                <a16:creationId xmlns:a16="http://schemas.microsoft.com/office/drawing/2014/main" id="{1B5A813B-B701-1900-C59A-25AA478B2DE4}"/>
              </a:ext>
            </a:extLst>
          </p:cNvPr>
          <p:cNvSpPr/>
          <p:nvPr/>
        </p:nvSpPr>
        <p:spPr>
          <a:xfrm>
            <a:off x="6169868" y="1905506"/>
            <a:ext cx="5833641" cy="2554545"/>
          </a:xfrm>
          <a:prstGeom prst="rect">
            <a:avLst/>
          </a:prstGeom>
        </p:spPr>
        <p:txBody>
          <a:bodyPr wrap="square">
            <a:spAutoFit/>
          </a:bodyPr>
          <a:lstStyle/>
          <a:p>
            <a:pPr marL="285750" indent="-285750">
              <a:buFont typeface="Arial" panose="020B0604020202020204" pitchFamily="34" charset="0"/>
              <a:buChar char="•"/>
            </a:pPr>
            <a:r>
              <a:rPr lang="en-GB" sz="3200" b="0" i="0" u="none" strike="noStrike" dirty="0">
                <a:solidFill>
                  <a:schemeClr val="accent6">
                    <a:lumMod val="75000"/>
                  </a:schemeClr>
                </a:solidFill>
                <a:effectLst/>
                <a:highlight>
                  <a:srgbClr val="FFFF00"/>
                </a:highlight>
                <a:latin typeface="Verdana" panose="020B0604030504040204" pitchFamily="34" charset="0"/>
              </a:rPr>
              <a:t>AB Britain: Power and the people: c1170 to the present day</a:t>
            </a:r>
          </a:p>
          <a:p>
            <a:pPr marL="285750" indent="-285750">
              <a:buFont typeface="Arial" panose="020B0604020202020204" pitchFamily="34" charset="0"/>
              <a:buChar char="•"/>
            </a:pPr>
            <a:r>
              <a:rPr lang="en-GB" sz="3200" b="0" i="0" u="none" strike="noStrike" dirty="0">
                <a:solidFill>
                  <a:schemeClr val="accent6">
                    <a:lumMod val="75000"/>
                  </a:schemeClr>
                </a:solidFill>
                <a:effectLst/>
                <a:highlight>
                  <a:srgbClr val="FFFF00"/>
                </a:highlight>
                <a:latin typeface="Verdana" panose="020B0604030504040204" pitchFamily="34" charset="0"/>
              </a:rPr>
              <a:t>BD Restoration England, 1660–1685</a:t>
            </a:r>
          </a:p>
        </p:txBody>
      </p:sp>
      <p:sp>
        <p:nvSpPr>
          <p:cNvPr id="10" name="TextBox 9">
            <a:extLst>
              <a:ext uri="{FF2B5EF4-FFF2-40B4-BE49-F238E27FC236}">
                <a16:creationId xmlns:a16="http://schemas.microsoft.com/office/drawing/2014/main" id="{A5BC984B-B8F0-9CDB-EEE0-BD54C864EBFE}"/>
              </a:ext>
            </a:extLst>
          </p:cNvPr>
          <p:cNvSpPr txBox="1"/>
          <p:nvPr/>
        </p:nvSpPr>
        <p:spPr>
          <a:xfrm>
            <a:off x="0" y="44320"/>
            <a:ext cx="9857209" cy="769441"/>
          </a:xfrm>
          <a:prstGeom prst="rect">
            <a:avLst/>
          </a:prstGeom>
          <a:noFill/>
        </p:spPr>
        <p:txBody>
          <a:bodyPr wrap="square" rtlCol="0">
            <a:spAutoFit/>
          </a:bodyPr>
          <a:lstStyle/>
          <a:p>
            <a:pPr algn="ctr"/>
            <a:r>
              <a:rPr lang="en-GB" sz="4400" dirty="0">
                <a:latin typeface="+mj-lt"/>
              </a:rPr>
              <a:t>Specification choices</a:t>
            </a:r>
          </a:p>
        </p:txBody>
      </p:sp>
      <p:pic>
        <p:nvPicPr>
          <p:cNvPr id="5" name="Picture 4" descr="Logo, company name&#10;&#10;Description automatically generated">
            <a:extLst>
              <a:ext uri="{FF2B5EF4-FFF2-40B4-BE49-F238E27FC236}">
                <a16:creationId xmlns:a16="http://schemas.microsoft.com/office/drawing/2014/main" id="{D42AAA1D-4873-4EBE-C085-092D68121426}"/>
              </a:ext>
            </a:extLst>
          </p:cNvPr>
          <p:cNvPicPr>
            <a:picLocks noChangeAspect="1"/>
          </p:cNvPicPr>
          <p:nvPr/>
        </p:nvPicPr>
        <p:blipFill>
          <a:blip r:embed="rId2"/>
          <a:stretch>
            <a:fillRect/>
          </a:stretch>
        </p:blipFill>
        <p:spPr>
          <a:xfrm>
            <a:off x="9857209" y="44320"/>
            <a:ext cx="2146300" cy="1192389"/>
          </a:xfrm>
          <a:prstGeom prst="rect">
            <a:avLst/>
          </a:prstGeom>
        </p:spPr>
      </p:pic>
    </p:spTree>
    <p:extLst>
      <p:ext uri="{BB962C8B-B14F-4D97-AF65-F5344CB8AC3E}">
        <p14:creationId xmlns:p14="http://schemas.microsoft.com/office/powerpoint/2010/main" val="1722266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E27950-85D5-D242-1CF1-5429B5C627EF}"/>
              </a:ext>
            </a:extLst>
          </p:cNvPr>
          <p:cNvSpPr>
            <a:spLocks noGrp="1"/>
          </p:cNvSpPr>
          <p:nvPr>
            <p:ph type="body" idx="1"/>
          </p:nvPr>
        </p:nvSpPr>
        <p:spPr/>
        <p:txBody>
          <a:bodyPr/>
          <a:lstStyle/>
          <a:p>
            <a:r>
              <a:rPr lang="en-GB" dirty="0"/>
              <a:t>Positives</a:t>
            </a:r>
          </a:p>
        </p:txBody>
      </p:sp>
      <p:sp>
        <p:nvSpPr>
          <p:cNvPr id="5" name="Content Placeholder 4">
            <a:extLst>
              <a:ext uri="{FF2B5EF4-FFF2-40B4-BE49-F238E27FC236}">
                <a16:creationId xmlns:a16="http://schemas.microsoft.com/office/drawing/2014/main" id="{1B423440-2205-B5A7-1DEC-CEC87817FF40}"/>
              </a:ext>
            </a:extLst>
          </p:cNvPr>
          <p:cNvSpPr>
            <a:spLocks noGrp="1"/>
          </p:cNvSpPr>
          <p:nvPr>
            <p:ph sz="half" idx="2"/>
          </p:nvPr>
        </p:nvSpPr>
        <p:spPr/>
        <p:txBody>
          <a:bodyPr>
            <a:normAutofit fontScale="92500" lnSpcReduction="20000"/>
          </a:bodyPr>
          <a:lstStyle/>
          <a:p>
            <a:r>
              <a:rPr lang="en-GB" dirty="0"/>
              <a:t>Broad sweep of British history</a:t>
            </a:r>
          </a:p>
          <a:p>
            <a:pPr lvl="1"/>
            <a:r>
              <a:rPr lang="en-GB" dirty="0"/>
              <a:t>P&amp;P does help with EDI theme</a:t>
            </a:r>
          </a:p>
          <a:p>
            <a:r>
              <a:rPr lang="en-GB" dirty="0"/>
              <a:t>Flexibility in choices</a:t>
            </a:r>
          </a:p>
          <a:p>
            <a:pPr lvl="1"/>
            <a:r>
              <a:rPr lang="en-GB" dirty="0"/>
              <a:t>Can tailor to intake</a:t>
            </a:r>
          </a:p>
          <a:p>
            <a:r>
              <a:rPr lang="en-GB" dirty="0"/>
              <a:t>Comes up to the present day</a:t>
            </a:r>
          </a:p>
          <a:p>
            <a:pPr lvl="1"/>
            <a:r>
              <a:rPr lang="en-GB" dirty="0"/>
              <a:t>Connects students to their past</a:t>
            </a:r>
          </a:p>
          <a:p>
            <a:r>
              <a:rPr lang="en-GB" dirty="0"/>
              <a:t>Assessment questions are about people</a:t>
            </a:r>
          </a:p>
          <a:p>
            <a:pPr lvl="1"/>
            <a:r>
              <a:rPr lang="en-GB" dirty="0"/>
              <a:t>Germany: Democracy and dictatorship</a:t>
            </a:r>
          </a:p>
        </p:txBody>
      </p:sp>
      <p:sp>
        <p:nvSpPr>
          <p:cNvPr id="6" name="Text Placeholder 5">
            <a:extLst>
              <a:ext uri="{FF2B5EF4-FFF2-40B4-BE49-F238E27FC236}">
                <a16:creationId xmlns:a16="http://schemas.microsoft.com/office/drawing/2014/main" id="{FB04C577-5444-8ABA-C4A8-D3A71DBC49A1}"/>
              </a:ext>
            </a:extLst>
          </p:cNvPr>
          <p:cNvSpPr>
            <a:spLocks noGrp="1"/>
          </p:cNvSpPr>
          <p:nvPr>
            <p:ph type="body" sz="quarter" idx="3"/>
          </p:nvPr>
        </p:nvSpPr>
        <p:spPr/>
        <p:txBody>
          <a:bodyPr/>
          <a:lstStyle/>
          <a:p>
            <a:r>
              <a:rPr lang="en-GB" dirty="0"/>
              <a:t>Challenges</a:t>
            </a:r>
          </a:p>
        </p:txBody>
      </p:sp>
      <p:sp>
        <p:nvSpPr>
          <p:cNvPr id="7" name="Content Placeholder 6">
            <a:extLst>
              <a:ext uri="{FF2B5EF4-FFF2-40B4-BE49-F238E27FC236}">
                <a16:creationId xmlns:a16="http://schemas.microsoft.com/office/drawing/2014/main" id="{D3B23F21-CE51-D357-2F00-F5BD765086FE}"/>
              </a:ext>
            </a:extLst>
          </p:cNvPr>
          <p:cNvSpPr>
            <a:spLocks noGrp="1"/>
          </p:cNvSpPr>
          <p:nvPr>
            <p:ph sz="quarter" idx="4"/>
          </p:nvPr>
        </p:nvSpPr>
        <p:spPr/>
        <p:txBody>
          <a:bodyPr/>
          <a:lstStyle/>
          <a:p>
            <a:r>
              <a:rPr lang="en-GB" dirty="0"/>
              <a:t>Every decision narrows the focus</a:t>
            </a:r>
          </a:p>
          <a:p>
            <a:r>
              <a:rPr lang="en-GB" dirty="0"/>
              <a:t>Groups left silent </a:t>
            </a:r>
          </a:p>
          <a:p>
            <a:r>
              <a:rPr lang="en-GB" dirty="0"/>
              <a:t>Feeds misconceptions about EDI in the past</a:t>
            </a:r>
          </a:p>
          <a:p>
            <a:r>
              <a:rPr lang="en-GB" dirty="0"/>
              <a:t>At best is a cautionary tale</a:t>
            </a:r>
          </a:p>
          <a:p>
            <a:r>
              <a:rPr lang="en-GB" dirty="0"/>
              <a:t>Harms the message we are trying to send at Key Stage 3</a:t>
            </a:r>
          </a:p>
          <a:p>
            <a:endParaRPr lang="en-GB" dirty="0"/>
          </a:p>
        </p:txBody>
      </p:sp>
      <p:sp>
        <p:nvSpPr>
          <p:cNvPr id="2" name="Title 1">
            <a:extLst>
              <a:ext uri="{FF2B5EF4-FFF2-40B4-BE49-F238E27FC236}">
                <a16:creationId xmlns:a16="http://schemas.microsoft.com/office/drawing/2014/main" id="{52FCA14C-3717-A54B-3BF9-C1476AC509C0}"/>
              </a:ext>
            </a:extLst>
          </p:cNvPr>
          <p:cNvSpPr>
            <a:spLocks noGrp="1"/>
          </p:cNvSpPr>
          <p:nvPr>
            <p:ph type="title"/>
          </p:nvPr>
        </p:nvSpPr>
        <p:spPr/>
        <p:txBody>
          <a:bodyPr/>
          <a:lstStyle/>
          <a:p>
            <a:pPr algn="ctr"/>
            <a:r>
              <a:rPr lang="en-GB" dirty="0"/>
              <a:t>Equality, Diversity and Inclusion</a:t>
            </a:r>
          </a:p>
        </p:txBody>
      </p:sp>
    </p:spTree>
    <p:extLst>
      <p:ext uri="{BB962C8B-B14F-4D97-AF65-F5344CB8AC3E}">
        <p14:creationId xmlns:p14="http://schemas.microsoft.com/office/powerpoint/2010/main" val="229652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0CFE6A7-AEC9-9C59-83E3-87D694D21BF1}"/>
              </a:ext>
            </a:extLst>
          </p:cNvPr>
          <p:cNvSpPr>
            <a:spLocks noGrp="1"/>
          </p:cNvSpPr>
          <p:nvPr>
            <p:ph type="title"/>
          </p:nvPr>
        </p:nvSpPr>
        <p:spPr>
          <a:xfrm>
            <a:off x="1371600" y="457200"/>
            <a:ext cx="4911393" cy="1556724"/>
          </a:xfrm>
        </p:spPr>
        <p:txBody>
          <a:bodyPr anchor="b">
            <a:normAutofit/>
          </a:bodyPr>
          <a:lstStyle/>
          <a:p>
            <a:pPr algn="ctr">
              <a:lnSpc>
                <a:spcPct val="90000"/>
              </a:lnSpc>
            </a:pPr>
            <a:r>
              <a:rPr lang="en-GB" sz="2800" dirty="0"/>
              <a:t>Harms the message we are trying to send at Key Stage 3</a:t>
            </a:r>
          </a:p>
        </p:txBody>
      </p:sp>
      <p:sp>
        <p:nvSpPr>
          <p:cNvPr id="9" name="Content Placeholder 2">
            <a:extLst>
              <a:ext uri="{FF2B5EF4-FFF2-40B4-BE49-F238E27FC236}">
                <a16:creationId xmlns:a16="http://schemas.microsoft.com/office/drawing/2014/main" id="{07A9A9C8-3DA6-801D-58F3-670849490011}"/>
              </a:ext>
            </a:extLst>
          </p:cNvPr>
          <p:cNvSpPr>
            <a:spLocks noGrp="1"/>
          </p:cNvSpPr>
          <p:nvPr>
            <p:ph idx="1"/>
          </p:nvPr>
        </p:nvSpPr>
        <p:spPr>
          <a:xfrm>
            <a:off x="1371601" y="2345635"/>
            <a:ext cx="4911392" cy="3583940"/>
          </a:xfrm>
        </p:spPr>
        <p:txBody>
          <a:bodyPr anchor="t">
            <a:normAutofit fontScale="92500" lnSpcReduction="10000"/>
          </a:bodyPr>
          <a:lstStyle/>
          <a:p>
            <a:r>
              <a:rPr lang="en-GB" sz="3200" dirty="0"/>
              <a:t>The past is a diverse place</a:t>
            </a:r>
          </a:p>
          <a:p>
            <a:r>
              <a:rPr lang="en-GB" sz="3200" dirty="0"/>
              <a:t>Britain exists in a global context</a:t>
            </a:r>
          </a:p>
          <a:p>
            <a:r>
              <a:rPr lang="en-GB" sz="3200" dirty="0"/>
              <a:t>The past explains the present</a:t>
            </a:r>
          </a:p>
          <a:p>
            <a:r>
              <a:rPr lang="en-GB" sz="3200" dirty="0"/>
              <a:t>Understanding what historians do</a:t>
            </a:r>
          </a:p>
          <a:p>
            <a:endParaRPr lang="en-GB" sz="3200" dirty="0"/>
          </a:p>
        </p:txBody>
      </p:sp>
      <p:pic>
        <p:nvPicPr>
          <p:cNvPr id="11" name="image1.png" descr="Diagram&#10;&#10;Description automatically generated">
            <a:extLst>
              <a:ext uri="{FF2B5EF4-FFF2-40B4-BE49-F238E27FC236}">
                <a16:creationId xmlns:a16="http://schemas.microsoft.com/office/drawing/2014/main" id="{E8B470A7-1CF6-5962-ACAC-4FF82ADCC20E}"/>
              </a:ext>
            </a:extLst>
          </p:cNvPr>
          <p:cNvPicPr/>
          <p:nvPr/>
        </p:nvPicPr>
        <p:blipFill rotWithShape="1">
          <a:blip r:embed="rId2"/>
          <a:srcRect l="-2929" t="1" r="3876" b="1"/>
          <a:stretch/>
        </p:blipFill>
        <p:spPr>
          <a:xfrm>
            <a:off x="5701365" y="467953"/>
            <a:ext cx="6296759" cy="5667943"/>
          </a:xfrm>
          <a:prstGeom prst="rect">
            <a:avLst/>
          </a:prstGeom>
        </p:spPr>
      </p:pic>
      <p:sp>
        <p:nvSpPr>
          <p:cNvPr id="18" name="Rectangle 17">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391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111772-0C2C-AD7B-0A5F-E21A904DD60D}"/>
              </a:ext>
            </a:extLst>
          </p:cNvPr>
          <p:cNvSpPr>
            <a:spLocks noGrp="1"/>
          </p:cNvSpPr>
          <p:nvPr>
            <p:ph type="title"/>
          </p:nvPr>
        </p:nvSpPr>
        <p:spPr>
          <a:xfrm>
            <a:off x="481781" y="101872"/>
            <a:ext cx="11073949" cy="1234440"/>
          </a:xfrm>
        </p:spPr>
        <p:txBody>
          <a:bodyPr/>
          <a:lstStyle/>
          <a:p>
            <a:pPr algn="ctr"/>
            <a:r>
              <a:rPr lang="en-GB" dirty="0"/>
              <a:t>New Curriculum</a:t>
            </a:r>
          </a:p>
        </p:txBody>
      </p:sp>
      <p:sp>
        <p:nvSpPr>
          <p:cNvPr id="5" name="Text Placeholder 4">
            <a:extLst>
              <a:ext uri="{FF2B5EF4-FFF2-40B4-BE49-F238E27FC236}">
                <a16:creationId xmlns:a16="http://schemas.microsoft.com/office/drawing/2014/main" id="{AB9C8863-2D32-97BC-0D4E-85E0787ACF2D}"/>
              </a:ext>
            </a:extLst>
          </p:cNvPr>
          <p:cNvSpPr>
            <a:spLocks noGrp="1"/>
          </p:cNvSpPr>
          <p:nvPr>
            <p:ph type="body" idx="1"/>
          </p:nvPr>
        </p:nvSpPr>
        <p:spPr>
          <a:xfrm>
            <a:off x="112710" y="1361504"/>
            <a:ext cx="5983289" cy="426290"/>
          </a:xfrm>
        </p:spPr>
        <p:txBody>
          <a:bodyPr/>
          <a:lstStyle/>
          <a:p>
            <a:pPr algn="ctr"/>
            <a:r>
              <a:rPr lang="en-GB" dirty="0"/>
              <a:t>Year 7</a:t>
            </a:r>
          </a:p>
        </p:txBody>
      </p:sp>
      <p:graphicFrame>
        <p:nvGraphicFramePr>
          <p:cNvPr id="2" name="Content Placeholder 1">
            <a:extLst>
              <a:ext uri="{FF2B5EF4-FFF2-40B4-BE49-F238E27FC236}">
                <a16:creationId xmlns:a16="http://schemas.microsoft.com/office/drawing/2014/main" id="{41DA054B-C1EF-00CA-6AE7-96622E8D7F91}"/>
              </a:ext>
            </a:extLst>
          </p:cNvPr>
          <p:cNvGraphicFramePr>
            <a:graphicFrameLocks noGrp="1"/>
          </p:cNvGraphicFramePr>
          <p:nvPr>
            <p:ph sz="half" idx="2"/>
            <p:extLst>
              <p:ext uri="{D42A27DB-BD31-4B8C-83A1-F6EECF244321}">
                <p14:modId xmlns:p14="http://schemas.microsoft.com/office/powerpoint/2010/main" val="1644947171"/>
              </p:ext>
            </p:extLst>
          </p:nvPr>
        </p:nvGraphicFramePr>
        <p:xfrm>
          <a:off x="112711" y="1787797"/>
          <a:ext cx="6021389" cy="4289208"/>
        </p:xfrm>
        <a:graphic>
          <a:graphicData uri="http://schemas.openxmlformats.org/drawingml/2006/table">
            <a:tbl>
              <a:tblPr>
                <a:tableStyleId>{5940675A-B579-460E-94D1-54222C63F5DA}</a:tableStyleId>
              </a:tblPr>
              <a:tblGrid>
                <a:gridCol w="6021389">
                  <a:extLst>
                    <a:ext uri="{9D8B030D-6E8A-4147-A177-3AD203B41FA5}">
                      <a16:colId xmlns:a16="http://schemas.microsoft.com/office/drawing/2014/main" val="267112427"/>
                    </a:ext>
                  </a:extLst>
                </a:gridCol>
              </a:tblGrid>
              <a:tr h="381350">
                <a:tc>
                  <a:txBody>
                    <a:bodyPr/>
                    <a:lstStyle/>
                    <a:p>
                      <a:pPr marL="0" indent="0" rtl="0" fontAlgn="b">
                        <a:buFont typeface="Arial" panose="020B0604020202020204" pitchFamily="34" charset="0"/>
                        <a:buNone/>
                      </a:pPr>
                      <a:r>
                        <a:rPr lang="en-GB" sz="1600" b="0" dirty="0">
                          <a:effectLst/>
                        </a:rPr>
                        <a:t>What was it like to be in Year 7 60 years ago?</a:t>
                      </a:r>
                      <a:endParaRPr lang="en-GB" sz="1600" b="0" dirty="0">
                        <a:effectLst/>
                        <a:latin typeface="Calibri" panose="020F0502020204030204" pitchFamily="34" charset="0"/>
                      </a:endParaRPr>
                    </a:p>
                  </a:txBody>
                  <a:tcPr marL="26699" marR="26699" marT="17799" marB="17799" anchor="b"/>
                </a:tc>
                <a:extLst>
                  <a:ext uri="{0D108BD9-81ED-4DB2-BD59-A6C34878D82A}">
                    <a16:rowId xmlns:a16="http://schemas.microsoft.com/office/drawing/2014/main" val="2840123131"/>
                  </a:ext>
                </a:extLst>
              </a:tr>
              <a:tr h="387240">
                <a:tc>
                  <a:txBody>
                    <a:bodyPr/>
                    <a:lstStyle/>
                    <a:p>
                      <a:pPr marL="0" indent="0" rtl="0" fontAlgn="b">
                        <a:buFont typeface="Arial" panose="020B0604020202020204" pitchFamily="34" charset="0"/>
                        <a:buNone/>
                      </a:pPr>
                      <a:r>
                        <a:rPr lang="en-GB" sz="1600" dirty="0">
                          <a:effectLst/>
                        </a:rPr>
                        <a:t>What do artefacts tell us about Anglo-Saxon England?</a:t>
                      </a:r>
                    </a:p>
                  </a:txBody>
                  <a:tcPr marL="26699" marR="26699" marT="17799" marB="17799" anchor="b">
                    <a:solidFill>
                      <a:schemeClr val="accent2">
                        <a:lumMod val="20000"/>
                        <a:lumOff val="80000"/>
                      </a:schemeClr>
                    </a:solidFill>
                  </a:tcPr>
                </a:tc>
                <a:extLst>
                  <a:ext uri="{0D108BD9-81ED-4DB2-BD59-A6C34878D82A}">
                    <a16:rowId xmlns:a16="http://schemas.microsoft.com/office/drawing/2014/main" val="1585623395"/>
                  </a:ext>
                </a:extLst>
              </a:tr>
              <a:tr h="363794">
                <a:tc>
                  <a:txBody>
                    <a:bodyPr/>
                    <a:lstStyle/>
                    <a:p>
                      <a:pPr marL="0" indent="0" rtl="0" fontAlgn="b">
                        <a:buFont typeface="Arial" panose="020B0604020202020204" pitchFamily="34" charset="0"/>
                        <a:buNone/>
                      </a:pPr>
                      <a:r>
                        <a:rPr lang="en-GB" sz="1600" dirty="0">
                          <a:effectLst/>
                        </a:rPr>
                        <a:t>To what extent did the Norman Conquest change England?</a:t>
                      </a:r>
                    </a:p>
                  </a:txBody>
                  <a:tcPr marL="26699" marR="26699" marT="17799" marB="17799" anchor="b"/>
                </a:tc>
                <a:extLst>
                  <a:ext uri="{0D108BD9-81ED-4DB2-BD59-A6C34878D82A}">
                    <a16:rowId xmlns:a16="http://schemas.microsoft.com/office/drawing/2014/main" val="4084061113"/>
                  </a:ext>
                </a:extLst>
              </a:tr>
              <a:tr h="353961">
                <a:tc>
                  <a:txBody>
                    <a:bodyPr/>
                    <a:lstStyle/>
                    <a:p>
                      <a:pPr marL="0" indent="0" rtl="0" fontAlgn="b">
                        <a:buFont typeface="Arial" panose="020B0604020202020204" pitchFamily="34" charset="0"/>
                        <a:buNone/>
                      </a:pPr>
                      <a:r>
                        <a:rPr lang="en-GB" sz="1600" dirty="0">
                          <a:effectLst/>
                        </a:rPr>
                        <a:t>How powerful were medieval monarchs?</a:t>
                      </a:r>
                    </a:p>
                  </a:txBody>
                  <a:tcPr marL="26699" marR="26699" marT="17799" marB="17799" anchor="b">
                    <a:solidFill>
                      <a:schemeClr val="accent2">
                        <a:lumMod val="20000"/>
                        <a:lumOff val="80000"/>
                      </a:schemeClr>
                    </a:solidFill>
                  </a:tcPr>
                </a:tc>
                <a:extLst>
                  <a:ext uri="{0D108BD9-81ED-4DB2-BD59-A6C34878D82A}">
                    <a16:rowId xmlns:a16="http://schemas.microsoft.com/office/drawing/2014/main" val="3286128994"/>
                  </a:ext>
                </a:extLst>
              </a:tr>
              <a:tr h="572025">
                <a:tc>
                  <a:txBody>
                    <a:bodyPr/>
                    <a:lstStyle/>
                    <a:p>
                      <a:pPr marL="0" indent="0" rtl="0" fontAlgn="b">
                        <a:buFont typeface="Arial" panose="020B0604020202020204" pitchFamily="34" charset="0"/>
                        <a:buNone/>
                      </a:pPr>
                      <a:r>
                        <a:rPr lang="en-GB" sz="1600" b="0" dirty="0">
                          <a:effectLst/>
                        </a:rPr>
                        <a:t>What can portraits tell us about the changing roles of women, 1100–1600?</a:t>
                      </a:r>
                      <a:endParaRPr lang="en-GB" sz="1600" b="0" dirty="0">
                        <a:effectLst/>
                        <a:latin typeface="Calibri" panose="020F0502020204030204" pitchFamily="34" charset="0"/>
                      </a:endParaRPr>
                    </a:p>
                  </a:txBody>
                  <a:tcPr marL="26699" marR="26699" marT="17799" marB="17799" anchor="b"/>
                </a:tc>
                <a:extLst>
                  <a:ext uri="{0D108BD9-81ED-4DB2-BD59-A6C34878D82A}">
                    <a16:rowId xmlns:a16="http://schemas.microsoft.com/office/drawing/2014/main" val="288048149"/>
                  </a:ext>
                </a:extLst>
              </a:tr>
              <a:tr h="312878">
                <a:tc>
                  <a:txBody>
                    <a:bodyPr/>
                    <a:lstStyle/>
                    <a:p>
                      <a:pPr marL="0" indent="0" rtl="0" fontAlgn="b">
                        <a:buFont typeface="Arial" panose="020B0604020202020204" pitchFamily="34" charset="0"/>
                        <a:buNone/>
                      </a:pPr>
                      <a:r>
                        <a:rPr lang="en-GB" sz="1600" dirty="0">
                          <a:effectLst/>
                        </a:rPr>
                        <a:t>What did you find on the Silk Road?</a:t>
                      </a:r>
                    </a:p>
                  </a:txBody>
                  <a:tcPr marL="26699" marR="26699" marT="17799" marB="17799" anchor="b">
                    <a:solidFill>
                      <a:schemeClr val="accent2">
                        <a:lumMod val="20000"/>
                        <a:lumOff val="80000"/>
                      </a:schemeClr>
                    </a:solidFill>
                  </a:tcPr>
                </a:tc>
                <a:extLst>
                  <a:ext uri="{0D108BD9-81ED-4DB2-BD59-A6C34878D82A}">
                    <a16:rowId xmlns:a16="http://schemas.microsoft.com/office/drawing/2014/main" val="358443294"/>
                  </a:ext>
                </a:extLst>
              </a:tr>
              <a:tr h="334297">
                <a:tc>
                  <a:txBody>
                    <a:bodyPr/>
                    <a:lstStyle/>
                    <a:p>
                      <a:pPr marL="0" indent="0" rtl="0" fontAlgn="b">
                        <a:buFont typeface="Arial" panose="020B0604020202020204" pitchFamily="34" charset="0"/>
                        <a:buNone/>
                      </a:pPr>
                      <a:r>
                        <a:rPr lang="en-GB" sz="1600" dirty="0">
                          <a:effectLst/>
                        </a:rPr>
                        <a:t>Why did the Reformation survive the 1500s?</a:t>
                      </a:r>
                    </a:p>
                  </a:txBody>
                  <a:tcPr marL="26699" marR="26699" marT="17799" marB="17799" anchor="b"/>
                </a:tc>
                <a:extLst>
                  <a:ext uri="{0D108BD9-81ED-4DB2-BD59-A6C34878D82A}">
                    <a16:rowId xmlns:a16="http://schemas.microsoft.com/office/drawing/2014/main" val="1317845831"/>
                  </a:ext>
                </a:extLst>
              </a:tr>
              <a:tr h="346906">
                <a:tc>
                  <a:txBody>
                    <a:bodyPr/>
                    <a:lstStyle/>
                    <a:p>
                      <a:pPr marL="0" indent="0" rtl="0" fontAlgn="b">
                        <a:buFont typeface="Arial" panose="020B0604020202020204" pitchFamily="34" charset="0"/>
                        <a:buNone/>
                      </a:pPr>
                      <a:r>
                        <a:rPr lang="en-GB" sz="1600" dirty="0">
                          <a:effectLst/>
                        </a:rPr>
                        <a:t>How did Miranda Kaufmann uncover the hidden lives of Black Tudors?</a:t>
                      </a:r>
                    </a:p>
                  </a:txBody>
                  <a:tcPr marL="26699" marR="26699" marT="17799" marB="17799" anchor="b">
                    <a:solidFill>
                      <a:schemeClr val="accent2">
                        <a:lumMod val="20000"/>
                        <a:lumOff val="80000"/>
                      </a:schemeClr>
                    </a:solidFill>
                  </a:tcPr>
                </a:tc>
                <a:extLst>
                  <a:ext uri="{0D108BD9-81ED-4DB2-BD59-A6C34878D82A}">
                    <a16:rowId xmlns:a16="http://schemas.microsoft.com/office/drawing/2014/main" val="1063502123"/>
                  </a:ext>
                </a:extLst>
              </a:tr>
              <a:tr h="357066">
                <a:tc>
                  <a:txBody>
                    <a:bodyPr/>
                    <a:lstStyle/>
                    <a:p>
                      <a:pPr marL="0" indent="0" rtl="0" fontAlgn="b">
                        <a:buFont typeface="Arial" panose="020B0604020202020204" pitchFamily="34" charset="0"/>
                        <a:buNone/>
                      </a:pPr>
                      <a:r>
                        <a:rPr lang="en-GB" sz="1600" dirty="0">
                          <a:effectLst/>
                        </a:rPr>
                        <a:t>To what extent was the world turned upside-down in the seventeenth century?</a:t>
                      </a:r>
                    </a:p>
                  </a:txBody>
                  <a:tcPr marL="26699" marR="26699" marT="17799" marB="17799" anchor="b"/>
                </a:tc>
                <a:extLst>
                  <a:ext uri="{0D108BD9-81ED-4DB2-BD59-A6C34878D82A}">
                    <a16:rowId xmlns:a16="http://schemas.microsoft.com/office/drawing/2014/main" val="1256370100"/>
                  </a:ext>
                </a:extLst>
              </a:tr>
              <a:tr h="332129">
                <a:tc>
                  <a:txBody>
                    <a:bodyPr/>
                    <a:lstStyle/>
                    <a:p>
                      <a:pPr marL="0" indent="0" rtl="0" fontAlgn="b">
                        <a:buFont typeface="Arial" panose="020B0604020202020204" pitchFamily="34" charset="0"/>
                        <a:buNone/>
                      </a:pPr>
                      <a:r>
                        <a:rPr lang="en-GB" sz="1600" dirty="0">
                          <a:effectLst/>
                        </a:rPr>
                        <a:t>Should England have industrialised?</a:t>
                      </a:r>
                    </a:p>
                  </a:txBody>
                  <a:tcPr marL="26699" marR="26699" marT="17799" marB="17799" anchor="b">
                    <a:solidFill>
                      <a:schemeClr val="accent2">
                        <a:lumMod val="20000"/>
                        <a:lumOff val="80000"/>
                      </a:schemeClr>
                    </a:solidFill>
                  </a:tcPr>
                </a:tc>
                <a:extLst>
                  <a:ext uri="{0D108BD9-81ED-4DB2-BD59-A6C34878D82A}">
                    <a16:rowId xmlns:a16="http://schemas.microsoft.com/office/drawing/2014/main" val="2811096819"/>
                  </a:ext>
                </a:extLst>
              </a:tr>
              <a:tr h="381350">
                <a:tc>
                  <a:txBody>
                    <a:bodyPr/>
                    <a:lstStyle/>
                    <a:p>
                      <a:pPr marL="0" indent="0" rtl="0" fontAlgn="b">
                        <a:buFont typeface="Arial" panose="020B0604020202020204" pitchFamily="34" charset="0"/>
                        <a:buNone/>
                      </a:pPr>
                      <a:r>
                        <a:rPr lang="en-GB" sz="1600" dirty="0">
                          <a:effectLst/>
                        </a:rPr>
                        <a:t>How has human history changed the environment?</a:t>
                      </a:r>
                    </a:p>
                  </a:txBody>
                  <a:tcPr marL="26699" marR="26699" marT="17799" marB="17799" anchor="b"/>
                </a:tc>
                <a:extLst>
                  <a:ext uri="{0D108BD9-81ED-4DB2-BD59-A6C34878D82A}">
                    <a16:rowId xmlns:a16="http://schemas.microsoft.com/office/drawing/2014/main" val="3213477324"/>
                  </a:ext>
                </a:extLst>
              </a:tr>
            </a:tbl>
          </a:graphicData>
        </a:graphic>
      </p:graphicFrame>
      <p:sp>
        <p:nvSpPr>
          <p:cNvPr id="7" name="Text Placeholder 6">
            <a:extLst>
              <a:ext uri="{FF2B5EF4-FFF2-40B4-BE49-F238E27FC236}">
                <a16:creationId xmlns:a16="http://schemas.microsoft.com/office/drawing/2014/main" id="{74CC98BD-AB31-D5DF-798A-2ADD651F68CD}"/>
              </a:ext>
            </a:extLst>
          </p:cNvPr>
          <p:cNvSpPr>
            <a:spLocks noGrp="1"/>
          </p:cNvSpPr>
          <p:nvPr>
            <p:ph type="body" sz="quarter" idx="3"/>
          </p:nvPr>
        </p:nvSpPr>
        <p:spPr>
          <a:xfrm>
            <a:off x="6394003" y="1359851"/>
            <a:ext cx="5685286" cy="404405"/>
          </a:xfrm>
        </p:spPr>
        <p:txBody>
          <a:bodyPr>
            <a:normAutofit lnSpcReduction="10000"/>
          </a:bodyPr>
          <a:lstStyle/>
          <a:p>
            <a:pPr algn="ctr"/>
            <a:r>
              <a:rPr lang="en-GB" dirty="0"/>
              <a:t>Year 8</a:t>
            </a:r>
          </a:p>
        </p:txBody>
      </p:sp>
      <p:graphicFrame>
        <p:nvGraphicFramePr>
          <p:cNvPr id="3" name="Table 2">
            <a:extLst>
              <a:ext uri="{FF2B5EF4-FFF2-40B4-BE49-F238E27FC236}">
                <a16:creationId xmlns:a16="http://schemas.microsoft.com/office/drawing/2014/main" id="{728D8AA3-A9FF-D0AB-2DE1-0761A0D0BC34}"/>
              </a:ext>
            </a:extLst>
          </p:cNvPr>
          <p:cNvGraphicFramePr>
            <a:graphicFrameLocks noGrp="1"/>
          </p:cNvGraphicFramePr>
          <p:nvPr>
            <p:extLst>
              <p:ext uri="{D42A27DB-BD31-4B8C-83A1-F6EECF244321}">
                <p14:modId xmlns:p14="http://schemas.microsoft.com/office/powerpoint/2010/main" val="549750494"/>
              </p:ext>
            </p:extLst>
          </p:nvPr>
        </p:nvGraphicFramePr>
        <p:xfrm>
          <a:off x="6394003" y="1787795"/>
          <a:ext cx="5685286" cy="4476978"/>
        </p:xfrm>
        <a:graphic>
          <a:graphicData uri="http://schemas.openxmlformats.org/drawingml/2006/table">
            <a:tbl>
              <a:tblPr>
                <a:tableStyleId>{5940675A-B579-460E-94D1-54222C63F5DA}</a:tableStyleId>
              </a:tblPr>
              <a:tblGrid>
                <a:gridCol w="5685286">
                  <a:extLst>
                    <a:ext uri="{9D8B030D-6E8A-4147-A177-3AD203B41FA5}">
                      <a16:colId xmlns:a16="http://schemas.microsoft.com/office/drawing/2014/main" val="1890994719"/>
                    </a:ext>
                  </a:extLst>
                </a:gridCol>
              </a:tblGrid>
              <a:tr h="49744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dirty="0">
                          <a:effectLst/>
                        </a:rPr>
                        <a:t>How has the story of the African empires been told?</a:t>
                      </a:r>
                    </a:p>
                  </a:txBody>
                  <a:tcPr marL="28575" marR="28575" marT="19051" marB="19051" anchor="b"/>
                </a:tc>
                <a:extLst>
                  <a:ext uri="{0D108BD9-81ED-4DB2-BD59-A6C34878D82A}">
                    <a16:rowId xmlns:a16="http://schemas.microsoft.com/office/drawing/2014/main" val="529645220"/>
                  </a:ext>
                </a:extLst>
              </a:tr>
              <a:tr h="497442">
                <a:tc>
                  <a:txBody>
                    <a:bodyPr/>
                    <a:lstStyle/>
                    <a:p>
                      <a:pPr rtl="0" fontAlgn="b"/>
                      <a:r>
                        <a:rPr lang="en-GB" sz="1600" b="0" dirty="0">
                          <a:effectLst/>
                        </a:rPr>
                        <a:t>Who was responsible for the abolition of the slave trade?</a:t>
                      </a:r>
                      <a:endParaRPr lang="en-GB" sz="1600" dirty="0">
                        <a:effectLst/>
                      </a:endParaRPr>
                    </a:p>
                  </a:txBody>
                  <a:tcPr marL="28575" marR="28575" marT="19051" marB="19051" anchor="b">
                    <a:solidFill>
                      <a:schemeClr val="accent2">
                        <a:lumMod val="20000"/>
                        <a:lumOff val="80000"/>
                      </a:schemeClr>
                    </a:solidFill>
                  </a:tcPr>
                </a:tc>
                <a:extLst>
                  <a:ext uri="{0D108BD9-81ED-4DB2-BD59-A6C34878D82A}">
                    <a16:rowId xmlns:a16="http://schemas.microsoft.com/office/drawing/2014/main" val="232775209"/>
                  </a:ext>
                </a:extLst>
              </a:tr>
              <a:tr h="497442">
                <a:tc>
                  <a:txBody>
                    <a:bodyPr/>
                    <a:lstStyle/>
                    <a:p>
                      <a:pPr rtl="0" fontAlgn="b"/>
                      <a:r>
                        <a:rPr lang="en-GB" sz="1600" dirty="0">
                          <a:effectLst/>
                        </a:rPr>
                        <a:t>How much did the British public know about the front?</a:t>
                      </a:r>
                    </a:p>
                  </a:txBody>
                  <a:tcPr marL="28575" marR="28575" marT="19051" marB="19051" anchor="b"/>
                </a:tc>
                <a:extLst>
                  <a:ext uri="{0D108BD9-81ED-4DB2-BD59-A6C34878D82A}">
                    <a16:rowId xmlns:a16="http://schemas.microsoft.com/office/drawing/2014/main" val="3265600227"/>
                  </a:ext>
                </a:extLst>
              </a:tr>
              <a:tr h="497442">
                <a:tc>
                  <a:txBody>
                    <a:bodyPr/>
                    <a:lstStyle/>
                    <a:p>
                      <a:pPr rtl="0" fontAlgn="b"/>
                      <a:r>
                        <a:rPr lang="en-GB" sz="1600" dirty="0">
                          <a:effectLst/>
                        </a:rPr>
                        <a:t>How did women protest for equality in the twentieth century?</a:t>
                      </a:r>
                    </a:p>
                  </a:txBody>
                  <a:tcPr marL="28575" marR="28575" marT="19051" marB="19051" anchor="b">
                    <a:solidFill>
                      <a:schemeClr val="accent2">
                        <a:lumMod val="20000"/>
                        <a:lumOff val="80000"/>
                      </a:schemeClr>
                    </a:solidFill>
                  </a:tcPr>
                </a:tc>
                <a:extLst>
                  <a:ext uri="{0D108BD9-81ED-4DB2-BD59-A6C34878D82A}">
                    <a16:rowId xmlns:a16="http://schemas.microsoft.com/office/drawing/2014/main" val="1626741657"/>
                  </a:ext>
                </a:extLst>
              </a:tr>
              <a:tr h="497442">
                <a:tc>
                  <a:txBody>
                    <a:bodyPr/>
                    <a:lstStyle/>
                    <a:p>
                      <a:pPr rtl="0" fontAlgn="b"/>
                      <a:r>
                        <a:rPr lang="en-GB" sz="1600" b="0" dirty="0">
                          <a:effectLst/>
                        </a:rPr>
                        <a:t>How typical was the experience of Clifford Spencer? (WWII)</a:t>
                      </a:r>
                      <a:endParaRPr lang="en-GB" sz="1600" b="0" dirty="0">
                        <a:effectLst/>
                        <a:latin typeface="Calibri" panose="020F0502020204030204" pitchFamily="34" charset="0"/>
                      </a:endParaRPr>
                    </a:p>
                  </a:txBody>
                  <a:tcPr marL="28575" marR="28575" marT="19051" marB="19051" anchor="b"/>
                </a:tc>
                <a:extLst>
                  <a:ext uri="{0D108BD9-81ED-4DB2-BD59-A6C34878D82A}">
                    <a16:rowId xmlns:a16="http://schemas.microsoft.com/office/drawing/2014/main" val="2950305234"/>
                  </a:ext>
                </a:extLst>
              </a:tr>
              <a:tr h="497442">
                <a:tc>
                  <a:txBody>
                    <a:bodyPr/>
                    <a:lstStyle/>
                    <a:p>
                      <a:pPr rtl="0" fontAlgn="b"/>
                      <a:r>
                        <a:rPr lang="en-GB" sz="1600" dirty="0">
                          <a:effectLst/>
                        </a:rPr>
                        <a:t>How does Britain’s imperial legacy affect us today?</a:t>
                      </a:r>
                    </a:p>
                  </a:txBody>
                  <a:tcPr marL="28575" marR="28575" marT="19051" marB="19051" anchor="b">
                    <a:solidFill>
                      <a:schemeClr val="accent2">
                        <a:lumMod val="20000"/>
                        <a:lumOff val="80000"/>
                      </a:schemeClr>
                    </a:solidFill>
                  </a:tcPr>
                </a:tc>
                <a:extLst>
                  <a:ext uri="{0D108BD9-81ED-4DB2-BD59-A6C34878D82A}">
                    <a16:rowId xmlns:a16="http://schemas.microsoft.com/office/drawing/2014/main" val="819859262"/>
                  </a:ext>
                </a:extLst>
              </a:tr>
              <a:tr h="497442">
                <a:tc>
                  <a:txBody>
                    <a:bodyPr/>
                    <a:lstStyle/>
                    <a:p>
                      <a:pPr rtl="0" fontAlgn="b"/>
                      <a:r>
                        <a:rPr lang="en-GB" sz="1600">
                          <a:effectLst/>
                        </a:rPr>
                        <a:t>How has the Holocaust been remembered?</a:t>
                      </a:r>
                    </a:p>
                  </a:txBody>
                  <a:tcPr marL="28575" marR="28575" marT="19051" marB="19051" anchor="b"/>
                </a:tc>
                <a:extLst>
                  <a:ext uri="{0D108BD9-81ED-4DB2-BD59-A6C34878D82A}">
                    <a16:rowId xmlns:a16="http://schemas.microsoft.com/office/drawing/2014/main" val="4194019754"/>
                  </a:ext>
                </a:extLst>
              </a:tr>
              <a:tr h="497442">
                <a:tc>
                  <a:txBody>
                    <a:bodyPr/>
                    <a:lstStyle/>
                    <a:p>
                      <a:pPr rtl="0" fontAlgn="b"/>
                      <a:r>
                        <a:rPr lang="en-GB" sz="1600" dirty="0">
                          <a:effectLst/>
                        </a:rPr>
                        <a:t>How much did Mao Zedong improve the lives of people in China?</a:t>
                      </a:r>
                    </a:p>
                  </a:txBody>
                  <a:tcPr marL="28575" marR="28575" marT="19051" marB="19051" anchor="b">
                    <a:solidFill>
                      <a:schemeClr val="accent2">
                        <a:lumMod val="20000"/>
                        <a:lumOff val="80000"/>
                      </a:schemeClr>
                    </a:solidFill>
                  </a:tcPr>
                </a:tc>
                <a:extLst>
                  <a:ext uri="{0D108BD9-81ED-4DB2-BD59-A6C34878D82A}">
                    <a16:rowId xmlns:a16="http://schemas.microsoft.com/office/drawing/2014/main" val="1343527263"/>
                  </a:ext>
                </a:extLst>
              </a:tr>
              <a:tr h="497442">
                <a:tc>
                  <a:txBody>
                    <a:bodyPr/>
                    <a:lstStyle/>
                    <a:p>
                      <a:pPr rtl="0" fontAlgn="b"/>
                      <a:r>
                        <a:rPr lang="en-GB" sz="1600" dirty="0">
                          <a:effectLst/>
                        </a:rPr>
                        <a:t>What is the future of history?</a:t>
                      </a:r>
                    </a:p>
                  </a:txBody>
                  <a:tcPr marL="28575" marR="28575" marT="19051" marB="19051" anchor="b"/>
                </a:tc>
                <a:extLst>
                  <a:ext uri="{0D108BD9-81ED-4DB2-BD59-A6C34878D82A}">
                    <a16:rowId xmlns:a16="http://schemas.microsoft.com/office/drawing/2014/main" val="666820484"/>
                  </a:ext>
                </a:extLst>
              </a:tr>
            </a:tbl>
          </a:graphicData>
        </a:graphic>
      </p:graphicFrame>
    </p:spTree>
    <p:extLst>
      <p:ext uri="{BB962C8B-B14F-4D97-AF65-F5344CB8AC3E}">
        <p14:creationId xmlns:p14="http://schemas.microsoft.com/office/powerpoint/2010/main" val="31854132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111772-0C2C-AD7B-0A5F-E21A904DD60D}"/>
              </a:ext>
            </a:extLst>
          </p:cNvPr>
          <p:cNvSpPr>
            <a:spLocks noGrp="1"/>
          </p:cNvSpPr>
          <p:nvPr>
            <p:ph type="title"/>
          </p:nvPr>
        </p:nvSpPr>
        <p:spPr>
          <a:xfrm>
            <a:off x="540774" y="101872"/>
            <a:ext cx="11014956" cy="1234440"/>
          </a:xfrm>
        </p:spPr>
        <p:txBody>
          <a:bodyPr/>
          <a:lstStyle/>
          <a:p>
            <a:pPr algn="ctr"/>
            <a:r>
              <a:rPr lang="en-GB" dirty="0"/>
              <a:t>New Curriculum</a:t>
            </a:r>
          </a:p>
        </p:txBody>
      </p:sp>
      <p:sp>
        <p:nvSpPr>
          <p:cNvPr id="5" name="Text Placeholder 4">
            <a:extLst>
              <a:ext uri="{FF2B5EF4-FFF2-40B4-BE49-F238E27FC236}">
                <a16:creationId xmlns:a16="http://schemas.microsoft.com/office/drawing/2014/main" id="{AB9C8863-2D32-97BC-0D4E-85E0787ACF2D}"/>
              </a:ext>
            </a:extLst>
          </p:cNvPr>
          <p:cNvSpPr>
            <a:spLocks noGrp="1"/>
          </p:cNvSpPr>
          <p:nvPr>
            <p:ph type="body" idx="1"/>
          </p:nvPr>
        </p:nvSpPr>
        <p:spPr>
          <a:xfrm>
            <a:off x="112710" y="1361504"/>
            <a:ext cx="6021389" cy="426290"/>
          </a:xfrm>
        </p:spPr>
        <p:txBody>
          <a:bodyPr/>
          <a:lstStyle/>
          <a:p>
            <a:pPr algn="ctr"/>
            <a:r>
              <a:rPr lang="en-GB" dirty="0"/>
              <a:t>Year 7</a:t>
            </a:r>
          </a:p>
        </p:txBody>
      </p:sp>
      <p:graphicFrame>
        <p:nvGraphicFramePr>
          <p:cNvPr id="2" name="Content Placeholder 1">
            <a:extLst>
              <a:ext uri="{FF2B5EF4-FFF2-40B4-BE49-F238E27FC236}">
                <a16:creationId xmlns:a16="http://schemas.microsoft.com/office/drawing/2014/main" id="{41DA054B-C1EF-00CA-6AE7-96622E8D7F91}"/>
              </a:ext>
            </a:extLst>
          </p:cNvPr>
          <p:cNvGraphicFramePr>
            <a:graphicFrameLocks noGrp="1"/>
          </p:cNvGraphicFramePr>
          <p:nvPr>
            <p:ph sz="half" idx="2"/>
            <p:extLst>
              <p:ext uri="{D42A27DB-BD31-4B8C-83A1-F6EECF244321}">
                <p14:modId xmlns:p14="http://schemas.microsoft.com/office/powerpoint/2010/main" val="2291587255"/>
              </p:ext>
            </p:extLst>
          </p:nvPr>
        </p:nvGraphicFramePr>
        <p:xfrm>
          <a:off x="112711" y="1787797"/>
          <a:ext cx="6021389" cy="4443761"/>
        </p:xfrm>
        <a:graphic>
          <a:graphicData uri="http://schemas.openxmlformats.org/drawingml/2006/table">
            <a:tbl>
              <a:tblPr>
                <a:tableStyleId>{5940675A-B579-460E-94D1-54222C63F5DA}</a:tableStyleId>
              </a:tblPr>
              <a:tblGrid>
                <a:gridCol w="6021389">
                  <a:extLst>
                    <a:ext uri="{9D8B030D-6E8A-4147-A177-3AD203B41FA5}">
                      <a16:colId xmlns:a16="http://schemas.microsoft.com/office/drawing/2014/main" val="267112427"/>
                    </a:ext>
                  </a:extLst>
                </a:gridCol>
              </a:tblGrid>
              <a:tr h="381350">
                <a:tc>
                  <a:txBody>
                    <a:bodyPr/>
                    <a:lstStyle/>
                    <a:p>
                      <a:pPr marL="0" indent="0" rtl="0" fontAlgn="b">
                        <a:buFont typeface="Arial" panose="020B0604020202020204" pitchFamily="34" charset="0"/>
                        <a:buNone/>
                      </a:pPr>
                      <a:r>
                        <a:rPr lang="en-GB" sz="1600" b="0" dirty="0">
                          <a:effectLst/>
                        </a:rPr>
                        <a:t>What was it like to be in Year 7 60 years ago?</a:t>
                      </a:r>
                      <a:endParaRPr lang="en-GB" sz="1600" b="0" dirty="0">
                        <a:effectLst/>
                        <a:latin typeface="Calibri" panose="020F0502020204030204" pitchFamily="34" charset="0"/>
                      </a:endParaRPr>
                    </a:p>
                  </a:txBody>
                  <a:tcPr marL="26699" marR="26699" marT="17799" marB="17799" anchor="b"/>
                </a:tc>
                <a:extLst>
                  <a:ext uri="{0D108BD9-81ED-4DB2-BD59-A6C34878D82A}">
                    <a16:rowId xmlns:a16="http://schemas.microsoft.com/office/drawing/2014/main" val="2840123131"/>
                  </a:ext>
                </a:extLst>
              </a:tr>
              <a:tr h="381350">
                <a:tc>
                  <a:txBody>
                    <a:bodyPr/>
                    <a:lstStyle/>
                    <a:p>
                      <a:pPr marL="0" indent="0" rtl="0" fontAlgn="b">
                        <a:buFont typeface="Arial" panose="020B0604020202020204" pitchFamily="34" charset="0"/>
                        <a:buNone/>
                      </a:pPr>
                      <a:r>
                        <a:rPr lang="en-GB" sz="1600" dirty="0">
                          <a:effectLst/>
                        </a:rPr>
                        <a:t>What do artefacts tell us about Anglo-Saxon England?</a:t>
                      </a:r>
                    </a:p>
                  </a:txBody>
                  <a:tcPr marL="26699" marR="26699" marT="17799" marB="17799" anchor="b">
                    <a:solidFill>
                      <a:schemeClr val="accent2">
                        <a:lumMod val="20000"/>
                        <a:lumOff val="80000"/>
                      </a:schemeClr>
                    </a:solidFill>
                  </a:tcPr>
                </a:tc>
                <a:extLst>
                  <a:ext uri="{0D108BD9-81ED-4DB2-BD59-A6C34878D82A}">
                    <a16:rowId xmlns:a16="http://schemas.microsoft.com/office/drawing/2014/main" val="1585623395"/>
                  </a:ext>
                </a:extLst>
              </a:tr>
              <a:tr h="359851">
                <a:tc>
                  <a:txBody>
                    <a:bodyPr/>
                    <a:lstStyle/>
                    <a:p>
                      <a:pPr marL="0" indent="0" rtl="0" fontAlgn="b">
                        <a:buFont typeface="Arial" panose="020B0604020202020204" pitchFamily="34" charset="0"/>
                        <a:buNone/>
                      </a:pPr>
                      <a:r>
                        <a:rPr lang="en-GB" sz="1600" dirty="0">
                          <a:effectLst/>
                        </a:rPr>
                        <a:t>To what extent did the Norman Conquest change England?</a:t>
                      </a:r>
                    </a:p>
                  </a:txBody>
                  <a:tcPr marL="26699" marR="26699" marT="17799" marB="17799" anchor="b"/>
                </a:tc>
                <a:extLst>
                  <a:ext uri="{0D108BD9-81ED-4DB2-BD59-A6C34878D82A}">
                    <a16:rowId xmlns:a16="http://schemas.microsoft.com/office/drawing/2014/main" val="4084061113"/>
                  </a:ext>
                </a:extLst>
              </a:tr>
              <a:tr h="403123">
                <a:tc>
                  <a:txBody>
                    <a:bodyPr/>
                    <a:lstStyle/>
                    <a:p>
                      <a:pPr marL="0" indent="0" rtl="0" fontAlgn="b">
                        <a:buFont typeface="Arial" panose="020B0604020202020204" pitchFamily="34" charset="0"/>
                        <a:buNone/>
                      </a:pPr>
                      <a:r>
                        <a:rPr lang="en-GB" sz="1600" dirty="0">
                          <a:effectLst/>
                        </a:rPr>
                        <a:t>How powerful were medieval monarchs?</a:t>
                      </a:r>
                    </a:p>
                  </a:txBody>
                  <a:tcPr marL="26699" marR="26699" marT="17799" marB="17799" anchor="b">
                    <a:solidFill>
                      <a:schemeClr val="accent2">
                        <a:lumMod val="20000"/>
                        <a:lumOff val="80000"/>
                      </a:schemeClr>
                    </a:solidFill>
                  </a:tcPr>
                </a:tc>
                <a:extLst>
                  <a:ext uri="{0D108BD9-81ED-4DB2-BD59-A6C34878D82A}">
                    <a16:rowId xmlns:a16="http://schemas.microsoft.com/office/drawing/2014/main" val="3286128994"/>
                  </a:ext>
                </a:extLst>
              </a:tr>
              <a:tr h="572025">
                <a:tc>
                  <a:txBody>
                    <a:bodyPr/>
                    <a:lstStyle/>
                    <a:p>
                      <a:pPr marL="0" indent="0" rtl="0" fontAlgn="b">
                        <a:buFont typeface="Arial" panose="020B0604020202020204" pitchFamily="34" charset="0"/>
                        <a:buNone/>
                      </a:pPr>
                      <a:r>
                        <a:rPr lang="en-GB" sz="1600" b="0" dirty="0">
                          <a:effectLst/>
                          <a:highlight>
                            <a:srgbClr val="00FF00"/>
                          </a:highlight>
                        </a:rPr>
                        <a:t>What can portraits tell us about the changing roles of women, 1100–1600?</a:t>
                      </a:r>
                      <a:endParaRPr lang="en-GB" sz="1600" b="0" dirty="0">
                        <a:effectLst/>
                        <a:highlight>
                          <a:srgbClr val="00FF00"/>
                        </a:highlight>
                        <a:latin typeface="Calibri" panose="020F0502020204030204" pitchFamily="34" charset="0"/>
                      </a:endParaRPr>
                    </a:p>
                  </a:txBody>
                  <a:tcPr marL="26699" marR="26699" marT="17799" marB="17799" anchor="b"/>
                </a:tc>
                <a:extLst>
                  <a:ext uri="{0D108BD9-81ED-4DB2-BD59-A6C34878D82A}">
                    <a16:rowId xmlns:a16="http://schemas.microsoft.com/office/drawing/2014/main" val="288048149"/>
                  </a:ext>
                </a:extLst>
              </a:tr>
              <a:tr h="319089">
                <a:tc>
                  <a:txBody>
                    <a:bodyPr/>
                    <a:lstStyle/>
                    <a:p>
                      <a:pPr marL="0" indent="0" rtl="0" fontAlgn="b">
                        <a:buFont typeface="Arial" panose="020B0604020202020204" pitchFamily="34" charset="0"/>
                        <a:buNone/>
                      </a:pPr>
                      <a:r>
                        <a:rPr lang="en-GB" sz="1600" dirty="0">
                          <a:effectLst/>
                          <a:highlight>
                            <a:srgbClr val="00FF00"/>
                          </a:highlight>
                        </a:rPr>
                        <a:t>What did you find on the Silk Road?</a:t>
                      </a:r>
                    </a:p>
                  </a:txBody>
                  <a:tcPr marL="26699" marR="26699" marT="17799" marB="17799" anchor="b">
                    <a:solidFill>
                      <a:schemeClr val="accent2">
                        <a:lumMod val="20000"/>
                        <a:lumOff val="80000"/>
                      </a:schemeClr>
                    </a:solidFill>
                  </a:tcPr>
                </a:tc>
                <a:extLst>
                  <a:ext uri="{0D108BD9-81ED-4DB2-BD59-A6C34878D82A}">
                    <a16:rowId xmlns:a16="http://schemas.microsoft.com/office/drawing/2014/main" val="358443294"/>
                  </a:ext>
                </a:extLst>
              </a:tr>
              <a:tr h="381350">
                <a:tc>
                  <a:txBody>
                    <a:bodyPr/>
                    <a:lstStyle/>
                    <a:p>
                      <a:pPr marL="0" indent="0" rtl="0" fontAlgn="b">
                        <a:buFont typeface="Arial" panose="020B0604020202020204" pitchFamily="34" charset="0"/>
                        <a:buNone/>
                      </a:pPr>
                      <a:r>
                        <a:rPr lang="en-GB" sz="1600">
                          <a:effectLst/>
                        </a:rPr>
                        <a:t>Why did the Reformation survive the 1500s?</a:t>
                      </a:r>
                    </a:p>
                  </a:txBody>
                  <a:tcPr marL="26699" marR="26699" marT="17799" marB="17799" anchor="b"/>
                </a:tc>
                <a:extLst>
                  <a:ext uri="{0D108BD9-81ED-4DB2-BD59-A6C34878D82A}">
                    <a16:rowId xmlns:a16="http://schemas.microsoft.com/office/drawing/2014/main" val="1317845831"/>
                  </a:ext>
                </a:extLst>
              </a:tr>
              <a:tr h="379355">
                <a:tc>
                  <a:txBody>
                    <a:bodyPr/>
                    <a:lstStyle/>
                    <a:p>
                      <a:pPr marL="0" indent="0" rtl="0" fontAlgn="b">
                        <a:buFont typeface="Arial" panose="020B0604020202020204" pitchFamily="34" charset="0"/>
                        <a:buNone/>
                      </a:pPr>
                      <a:r>
                        <a:rPr lang="en-GB" sz="1600" dirty="0">
                          <a:effectLst/>
                          <a:highlight>
                            <a:srgbClr val="00FF00"/>
                          </a:highlight>
                        </a:rPr>
                        <a:t>How did Miranda Kaufmann uncover the hidden lives of Black Tudors?</a:t>
                      </a:r>
                    </a:p>
                  </a:txBody>
                  <a:tcPr marL="26699" marR="26699" marT="17799" marB="17799" anchor="b">
                    <a:solidFill>
                      <a:schemeClr val="accent2">
                        <a:lumMod val="20000"/>
                        <a:lumOff val="80000"/>
                      </a:schemeClr>
                    </a:solidFill>
                  </a:tcPr>
                </a:tc>
                <a:extLst>
                  <a:ext uri="{0D108BD9-81ED-4DB2-BD59-A6C34878D82A}">
                    <a16:rowId xmlns:a16="http://schemas.microsoft.com/office/drawing/2014/main" val="1063502123"/>
                  </a:ext>
                </a:extLst>
              </a:tr>
              <a:tr h="520711">
                <a:tc>
                  <a:txBody>
                    <a:bodyPr/>
                    <a:lstStyle/>
                    <a:p>
                      <a:pPr marL="0" indent="0" rtl="0" fontAlgn="b">
                        <a:buFont typeface="Arial" panose="020B0604020202020204" pitchFamily="34" charset="0"/>
                        <a:buNone/>
                      </a:pPr>
                      <a:r>
                        <a:rPr lang="en-GB" sz="1600" dirty="0">
                          <a:effectLst/>
                        </a:rPr>
                        <a:t>To what extent was the world turned upside-down in the seventeenth century?</a:t>
                      </a:r>
                    </a:p>
                  </a:txBody>
                  <a:tcPr marL="26699" marR="26699" marT="17799" marB="17799" anchor="b"/>
                </a:tc>
                <a:extLst>
                  <a:ext uri="{0D108BD9-81ED-4DB2-BD59-A6C34878D82A}">
                    <a16:rowId xmlns:a16="http://schemas.microsoft.com/office/drawing/2014/main" val="1256370100"/>
                  </a:ext>
                </a:extLst>
              </a:tr>
              <a:tr h="361640">
                <a:tc>
                  <a:txBody>
                    <a:bodyPr/>
                    <a:lstStyle/>
                    <a:p>
                      <a:pPr marL="0" indent="0" rtl="0" fontAlgn="b">
                        <a:buFont typeface="Arial" panose="020B0604020202020204" pitchFamily="34" charset="0"/>
                        <a:buNone/>
                      </a:pPr>
                      <a:r>
                        <a:rPr lang="en-GB" sz="1600" dirty="0">
                          <a:effectLst/>
                        </a:rPr>
                        <a:t>Should England have industrialised?</a:t>
                      </a:r>
                    </a:p>
                  </a:txBody>
                  <a:tcPr marL="26699" marR="26699" marT="17799" marB="17799" anchor="b">
                    <a:solidFill>
                      <a:schemeClr val="accent2">
                        <a:lumMod val="20000"/>
                        <a:lumOff val="80000"/>
                      </a:schemeClr>
                    </a:solidFill>
                  </a:tcPr>
                </a:tc>
                <a:extLst>
                  <a:ext uri="{0D108BD9-81ED-4DB2-BD59-A6C34878D82A}">
                    <a16:rowId xmlns:a16="http://schemas.microsoft.com/office/drawing/2014/main" val="2811096819"/>
                  </a:ext>
                </a:extLst>
              </a:tr>
              <a:tr h="381350">
                <a:tc>
                  <a:txBody>
                    <a:bodyPr/>
                    <a:lstStyle/>
                    <a:p>
                      <a:pPr marL="0" indent="0" rtl="0" fontAlgn="b">
                        <a:buFont typeface="Arial" panose="020B0604020202020204" pitchFamily="34" charset="0"/>
                        <a:buNone/>
                      </a:pPr>
                      <a:r>
                        <a:rPr lang="en-GB" sz="1600" dirty="0">
                          <a:effectLst/>
                          <a:highlight>
                            <a:srgbClr val="00FF00"/>
                          </a:highlight>
                        </a:rPr>
                        <a:t>Why does the story of nutmeg matter so much?</a:t>
                      </a:r>
                    </a:p>
                  </a:txBody>
                  <a:tcPr marL="26699" marR="26699" marT="17799" marB="17799" anchor="b"/>
                </a:tc>
                <a:extLst>
                  <a:ext uri="{0D108BD9-81ED-4DB2-BD59-A6C34878D82A}">
                    <a16:rowId xmlns:a16="http://schemas.microsoft.com/office/drawing/2014/main" val="3213477324"/>
                  </a:ext>
                </a:extLst>
              </a:tr>
            </a:tbl>
          </a:graphicData>
        </a:graphic>
      </p:graphicFrame>
      <p:sp>
        <p:nvSpPr>
          <p:cNvPr id="7" name="Text Placeholder 6">
            <a:extLst>
              <a:ext uri="{FF2B5EF4-FFF2-40B4-BE49-F238E27FC236}">
                <a16:creationId xmlns:a16="http://schemas.microsoft.com/office/drawing/2014/main" id="{74CC98BD-AB31-D5DF-798A-2ADD651F68CD}"/>
              </a:ext>
            </a:extLst>
          </p:cNvPr>
          <p:cNvSpPr>
            <a:spLocks noGrp="1"/>
          </p:cNvSpPr>
          <p:nvPr>
            <p:ph type="body" sz="quarter" idx="3"/>
          </p:nvPr>
        </p:nvSpPr>
        <p:spPr>
          <a:xfrm>
            <a:off x="6394003" y="1359851"/>
            <a:ext cx="5685286" cy="404405"/>
          </a:xfrm>
        </p:spPr>
        <p:txBody>
          <a:bodyPr>
            <a:normAutofit lnSpcReduction="10000"/>
          </a:bodyPr>
          <a:lstStyle/>
          <a:p>
            <a:pPr algn="ctr"/>
            <a:r>
              <a:rPr lang="en-GB" dirty="0"/>
              <a:t>Year 8</a:t>
            </a:r>
          </a:p>
        </p:txBody>
      </p:sp>
      <p:graphicFrame>
        <p:nvGraphicFramePr>
          <p:cNvPr id="3" name="Table 2">
            <a:extLst>
              <a:ext uri="{FF2B5EF4-FFF2-40B4-BE49-F238E27FC236}">
                <a16:creationId xmlns:a16="http://schemas.microsoft.com/office/drawing/2014/main" id="{728D8AA3-A9FF-D0AB-2DE1-0761A0D0BC34}"/>
              </a:ext>
            </a:extLst>
          </p:cNvPr>
          <p:cNvGraphicFramePr>
            <a:graphicFrameLocks noGrp="1"/>
          </p:cNvGraphicFramePr>
          <p:nvPr>
            <p:extLst>
              <p:ext uri="{D42A27DB-BD31-4B8C-83A1-F6EECF244321}">
                <p14:modId xmlns:p14="http://schemas.microsoft.com/office/powerpoint/2010/main" val="4046723827"/>
              </p:ext>
            </p:extLst>
          </p:nvPr>
        </p:nvGraphicFramePr>
        <p:xfrm>
          <a:off x="6394003" y="1787795"/>
          <a:ext cx="5685286" cy="4476978"/>
        </p:xfrm>
        <a:graphic>
          <a:graphicData uri="http://schemas.openxmlformats.org/drawingml/2006/table">
            <a:tbl>
              <a:tblPr>
                <a:tableStyleId>{5940675A-B579-460E-94D1-54222C63F5DA}</a:tableStyleId>
              </a:tblPr>
              <a:tblGrid>
                <a:gridCol w="5685286">
                  <a:extLst>
                    <a:ext uri="{9D8B030D-6E8A-4147-A177-3AD203B41FA5}">
                      <a16:colId xmlns:a16="http://schemas.microsoft.com/office/drawing/2014/main" val="1890994719"/>
                    </a:ext>
                  </a:extLst>
                </a:gridCol>
              </a:tblGrid>
              <a:tr h="49744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dirty="0">
                          <a:effectLst/>
                          <a:highlight>
                            <a:srgbClr val="00FF00"/>
                          </a:highlight>
                        </a:rPr>
                        <a:t>How has the story of the African empires been told?</a:t>
                      </a:r>
                    </a:p>
                  </a:txBody>
                  <a:tcPr marL="28575" marR="28575" marT="19051" marB="19051" anchor="b"/>
                </a:tc>
                <a:extLst>
                  <a:ext uri="{0D108BD9-81ED-4DB2-BD59-A6C34878D82A}">
                    <a16:rowId xmlns:a16="http://schemas.microsoft.com/office/drawing/2014/main" val="529645220"/>
                  </a:ext>
                </a:extLst>
              </a:tr>
              <a:tr h="497442">
                <a:tc>
                  <a:txBody>
                    <a:bodyPr/>
                    <a:lstStyle/>
                    <a:p>
                      <a:pPr rtl="0" fontAlgn="b"/>
                      <a:r>
                        <a:rPr lang="en-GB" sz="1600" b="0" dirty="0">
                          <a:effectLst/>
                          <a:highlight>
                            <a:srgbClr val="00FF00"/>
                          </a:highlight>
                        </a:rPr>
                        <a:t>Who was responsible for the abolition of the slave trade?</a:t>
                      </a:r>
                      <a:endParaRPr lang="en-GB" sz="1600" dirty="0">
                        <a:effectLst/>
                        <a:highlight>
                          <a:srgbClr val="00FF00"/>
                        </a:highlight>
                      </a:endParaRPr>
                    </a:p>
                  </a:txBody>
                  <a:tcPr marL="28575" marR="28575" marT="19051" marB="19051" anchor="b">
                    <a:solidFill>
                      <a:schemeClr val="accent2">
                        <a:lumMod val="20000"/>
                        <a:lumOff val="80000"/>
                      </a:schemeClr>
                    </a:solidFill>
                  </a:tcPr>
                </a:tc>
                <a:extLst>
                  <a:ext uri="{0D108BD9-81ED-4DB2-BD59-A6C34878D82A}">
                    <a16:rowId xmlns:a16="http://schemas.microsoft.com/office/drawing/2014/main" val="232775209"/>
                  </a:ext>
                </a:extLst>
              </a:tr>
              <a:tr h="497442">
                <a:tc>
                  <a:txBody>
                    <a:bodyPr/>
                    <a:lstStyle/>
                    <a:p>
                      <a:pPr rtl="0" fontAlgn="b"/>
                      <a:r>
                        <a:rPr lang="en-GB" sz="1600" dirty="0">
                          <a:effectLst/>
                        </a:rPr>
                        <a:t>How much did the British public know about the front?</a:t>
                      </a:r>
                    </a:p>
                  </a:txBody>
                  <a:tcPr marL="28575" marR="28575" marT="19051" marB="19051" anchor="b"/>
                </a:tc>
                <a:extLst>
                  <a:ext uri="{0D108BD9-81ED-4DB2-BD59-A6C34878D82A}">
                    <a16:rowId xmlns:a16="http://schemas.microsoft.com/office/drawing/2014/main" val="3265600227"/>
                  </a:ext>
                </a:extLst>
              </a:tr>
              <a:tr h="497442">
                <a:tc>
                  <a:txBody>
                    <a:bodyPr/>
                    <a:lstStyle/>
                    <a:p>
                      <a:pPr rtl="0" fontAlgn="b"/>
                      <a:r>
                        <a:rPr lang="en-GB" sz="1600" dirty="0">
                          <a:effectLst/>
                          <a:highlight>
                            <a:srgbClr val="00FF00"/>
                          </a:highlight>
                        </a:rPr>
                        <a:t>How did women protest for equality in the twentieth century?</a:t>
                      </a:r>
                    </a:p>
                  </a:txBody>
                  <a:tcPr marL="28575" marR="28575" marT="19051" marB="19051" anchor="b">
                    <a:solidFill>
                      <a:schemeClr val="accent2">
                        <a:lumMod val="20000"/>
                        <a:lumOff val="80000"/>
                      </a:schemeClr>
                    </a:solidFill>
                  </a:tcPr>
                </a:tc>
                <a:extLst>
                  <a:ext uri="{0D108BD9-81ED-4DB2-BD59-A6C34878D82A}">
                    <a16:rowId xmlns:a16="http://schemas.microsoft.com/office/drawing/2014/main" val="1626741657"/>
                  </a:ext>
                </a:extLst>
              </a:tr>
              <a:tr h="497442">
                <a:tc>
                  <a:txBody>
                    <a:bodyPr/>
                    <a:lstStyle/>
                    <a:p>
                      <a:pPr rtl="0" fontAlgn="b"/>
                      <a:r>
                        <a:rPr lang="en-GB" sz="1600" b="0" dirty="0">
                          <a:effectLst/>
                          <a:highlight>
                            <a:srgbClr val="00FF00"/>
                          </a:highlight>
                        </a:rPr>
                        <a:t>How typical was the experience of Clifford Spencer? (WWII)</a:t>
                      </a:r>
                      <a:endParaRPr lang="en-GB" sz="1600" b="0" dirty="0">
                        <a:effectLst/>
                        <a:highlight>
                          <a:srgbClr val="00FF00"/>
                        </a:highlight>
                        <a:latin typeface="Calibri" panose="020F0502020204030204" pitchFamily="34" charset="0"/>
                      </a:endParaRPr>
                    </a:p>
                  </a:txBody>
                  <a:tcPr marL="28575" marR="28575" marT="19051" marB="19051" anchor="b"/>
                </a:tc>
                <a:extLst>
                  <a:ext uri="{0D108BD9-81ED-4DB2-BD59-A6C34878D82A}">
                    <a16:rowId xmlns:a16="http://schemas.microsoft.com/office/drawing/2014/main" val="2950305234"/>
                  </a:ext>
                </a:extLst>
              </a:tr>
              <a:tr h="497442">
                <a:tc>
                  <a:txBody>
                    <a:bodyPr/>
                    <a:lstStyle/>
                    <a:p>
                      <a:pPr rtl="0" fontAlgn="b"/>
                      <a:r>
                        <a:rPr lang="en-GB" sz="1600" dirty="0">
                          <a:effectLst/>
                          <a:highlight>
                            <a:srgbClr val="00FF00"/>
                          </a:highlight>
                        </a:rPr>
                        <a:t>How does Britain’s imperial legacy affect us today?</a:t>
                      </a:r>
                    </a:p>
                  </a:txBody>
                  <a:tcPr marL="28575" marR="28575" marT="19051" marB="19051" anchor="b">
                    <a:solidFill>
                      <a:schemeClr val="accent2">
                        <a:lumMod val="20000"/>
                        <a:lumOff val="80000"/>
                      </a:schemeClr>
                    </a:solidFill>
                  </a:tcPr>
                </a:tc>
                <a:extLst>
                  <a:ext uri="{0D108BD9-81ED-4DB2-BD59-A6C34878D82A}">
                    <a16:rowId xmlns:a16="http://schemas.microsoft.com/office/drawing/2014/main" val="819859262"/>
                  </a:ext>
                </a:extLst>
              </a:tr>
              <a:tr h="497442">
                <a:tc>
                  <a:txBody>
                    <a:bodyPr/>
                    <a:lstStyle/>
                    <a:p>
                      <a:pPr rtl="0" fontAlgn="b"/>
                      <a:r>
                        <a:rPr lang="en-GB" sz="1600" dirty="0">
                          <a:effectLst/>
                          <a:highlight>
                            <a:srgbClr val="00FF00"/>
                          </a:highlight>
                        </a:rPr>
                        <a:t>How has the Holocaust been remembered?</a:t>
                      </a:r>
                    </a:p>
                  </a:txBody>
                  <a:tcPr marL="28575" marR="28575" marT="19051" marB="19051" anchor="b"/>
                </a:tc>
                <a:extLst>
                  <a:ext uri="{0D108BD9-81ED-4DB2-BD59-A6C34878D82A}">
                    <a16:rowId xmlns:a16="http://schemas.microsoft.com/office/drawing/2014/main" val="4194019754"/>
                  </a:ext>
                </a:extLst>
              </a:tr>
              <a:tr h="497442">
                <a:tc>
                  <a:txBody>
                    <a:bodyPr/>
                    <a:lstStyle/>
                    <a:p>
                      <a:pPr rtl="0" fontAlgn="b"/>
                      <a:r>
                        <a:rPr lang="en-GB" sz="1600" dirty="0">
                          <a:effectLst/>
                        </a:rPr>
                        <a:t>How much did Mao Zedong improve the lives of people in China?</a:t>
                      </a:r>
                    </a:p>
                  </a:txBody>
                  <a:tcPr marL="28575" marR="28575" marT="19051" marB="19051" anchor="b">
                    <a:solidFill>
                      <a:schemeClr val="accent2">
                        <a:lumMod val="20000"/>
                        <a:lumOff val="80000"/>
                      </a:schemeClr>
                    </a:solidFill>
                  </a:tcPr>
                </a:tc>
                <a:extLst>
                  <a:ext uri="{0D108BD9-81ED-4DB2-BD59-A6C34878D82A}">
                    <a16:rowId xmlns:a16="http://schemas.microsoft.com/office/drawing/2014/main" val="1343527263"/>
                  </a:ext>
                </a:extLst>
              </a:tr>
              <a:tr h="497442">
                <a:tc>
                  <a:txBody>
                    <a:bodyPr/>
                    <a:lstStyle/>
                    <a:p>
                      <a:pPr rtl="0" fontAlgn="b"/>
                      <a:r>
                        <a:rPr lang="en-GB" sz="1600" dirty="0">
                          <a:effectLst/>
                        </a:rPr>
                        <a:t>What is the future of history?</a:t>
                      </a:r>
                    </a:p>
                  </a:txBody>
                  <a:tcPr marL="28575" marR="28575" marT="19051" marB="19051" anchor="b"/>
                </a:tc>
                <a:extLst>
                  <a:ext uri="{0D108BD9-81ED-4DB2-BD59-A6C34878D82A}">
                    <a16:rowId xmlns:a16="http://schemas.microsoft.com/office/drawing/2014/main" val="666820484"/>
                  </a:ext>
                </a:extLst>
              </a:tr>
            </a:tbl>
          </a:graphicData>
        </a:graphic>
      </p:graphicFrame>
    </p:spTree>
    <p:extLst>
      <p:ext uri="{BB962C8B-B14F-4D97-AF65-F5344CB8AC3E}">
        <p14:creationId xmlns:p14="http://schemas.microsoft.com/office/powerpoint/2010/main" val="26003737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9" name="Curved Connector 188">
            <a:extLst>
              <a:ext uri="{FF2B5EF4-FFF2-40B4-BE49-F238E27FC236}">
                <a16:creationId xmlns:a16="http://schemas.microsoft.com/office/drawing/2014/main" id="{DD0DC645-2E58-66E2-952A-CD3A3A873983}"/>
              </a:ext>
            </a:extLst>
          </p:cNvPr>
          <p:cNvCxnSpPr>
            <a:cxnSpLocks/>
            <a:stCxn id="12" idx="3"/>
            <a:endCxn id="81" idx="1"/>
          </p:cNvCxnSpPr>
          <p:nvPr/>
        </p:nvCxnSpPr>
        <p:spPr>
          <a:xfrm>
            <a:off x="2844800" y="1934863"/>
            <a:ext cx="6872601" cy="3349231"/>
          </a:xfrm>
          <a:prstGeom prst="curvedConnector3">
            <a:avLst>
              <a:gd name="adj1" fmla="val 50000"/>
            </a:avLst>
          </a:prstGeom>
          <a:ln w="244475">
            <a:solidFill>
              <a:schemeClr val="accent1">
                <a:alpha val="49947"/>
              </a:schemeClr>
            </a:solidFill>
          </a:ln>
        </p:spPr>
        <p:style>
          <a:lnRef idx="1">
            <a:schemeClr val="accent1"/>
          </a:lnRef>
          <a:fillRef idx="0">
            <a:schemeClr val="accent1"/>
          </a:fillRef>
          <a:effectRef idx="0">
            <a:schemeClr val="accent1"/>
          </a:effectRef>
          <a:fontRef idx="minor">
            <a:schemeClr val="tx1"/>
          </a:fontRef>
        </p:style>
      </p:cxnSp>
      <p:cxnSp>
        <p:nvCxnSpPr>
          <p:cNvPr id="97" name="Curved Connector 96">
            <a:extLst>
              <a:ext uri="{FF2B5EF4-FFF2-40B4-BE49-F238E27FC236}">
                <a16:creationId xmlns:a16="http://schemas.microsoft.com/office/drawing/2014/main" id="{149EA082-A0CB-7117-5F35-E8490D9DE2F3}"/>
              </a:ext>
            </a:extLst>
          </p:cNvPr>
          <p:cNvCxnSpPr>
            <a:cxnSpLocks/>
            <a:stCxn id="10" idx="3"/>
            <a:endCxn id="79" idx="1"/>
          </p:cNvCxnSpPr>
          <p:nvPr/>
        </p:nvCxnSpPr>
        <p:spPr>
          <a:xfrm flipV="1">
            <a:off x="2844800" y="1564860"/>
            <a:ext cx="6932522" cy="2348965"/>
          </a:xfrm>
          <a:prstGeom prst="curvedConnector3">
            <a:avLst>
              <a:gd name="adj1" fmla="val 50000"/>
            </a:avLst>
          </a:prstGeom>
          <a:ln w="244475">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06903637-054E-628A-6D7E-BE0B23A19FBF}"/>
              </a:ext>
            </a:extLst>
          </p:cNvPr>
          <p:cNvCxnSpPr>
            <a:cxnSpLocks/>
            <a:stCxn id="12" idx="3"/>
            <a:endCxn id="20" idx="1"/>
          </p:cNvCxnSpPr>
          <p:nvPr/>
        </p:nvCxnSpPr>
        <p:spPr>
          <a:xfrm>
            <a:off x="2844800" y="1934863"/>
            <a:ext cx="2162255" cy="508364"/>
          </a:xfrm>
          <a:prstGeom prst="curvedConnector3">
            <a:avLst>
              <a:gd name="adj1" fmla="val 50000"/>
            </a:avLst>
          </a:prstGeom>
          <a:ln w="24447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9A0FBD7-3493-0456-BB86-D690E1981577}"/>
              </a:ext>
            </a:extLst>
          </p:cNvPr>
          <p:cNvSpPr/>
          <p:nvPr/>
        </p:nvSpPr>
        <p:spPr>
          <a:xfrm>
            <a:off x="0" y="2290659"/>
            <a:ext cx="2844800" cy="6025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mj-lt"/>
              </a:rPr>
              <a:t>The past is a diverse place</a:t>
            </a:r>
          </a:p>
        </p:txBody>
      </p:sp>
      <p:sp>
        <p:nvSpPr>
          <p:cNvPr id="9" name="Rectangle 8">
            <a:extLst>
              <a:ext uri="{FF2B5EF4-FFF2-40B4-BE49-F238E27FC236}">
                <a16:creationId xmlns:a16="http://schemas.microsoft.com/office/drawing/2014/main" id="{A2A2A975-59DD-3388-8C9F-7155BB9758AE}"/>
              </a:ext>
            </a:extLst>
          </p:cNvPr>
          <p:cNvSpPr/>
          <p:nvPr/>
        </p:nvSpPr>
        <p:spPr>
          <a:xfrm>
            <a:off x="0" y="2951604"/>
            <a:ext cx="2844800" cy="602552"/>
          </a:xfrm>
          <a:prstGeom prst="rect">
            <a:avLst/>
          </a:prstGeom>
          <a:solidFill>
            <a:srgbClr val="D8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rPr>
              <a:t>Britain exists in a global context</a:t>
            </a:r>
          </a:p>
        </p:txBody>
      </p:sp>
      <p:sp>
        <p:nvSpPr>
          <p:cNvPr id="10" name="Rectangle 9">
            <a:extLst>
              <a:ext uri="{FF2B5EF4-FFF2-40B4-BE49-F238E27FC236}">
                <a16:creationId xmlns:a16="http://schemas.microsoft.com/office/drawing/2014/main" id="{F5F6294E-AA3B-6FA0-91D3-519972007A75}"/>
              </a:ext>
            </a:extLst>
          </p:cNvPr>
          <p:cNvSpPr/>
          <p:nvPr/>
        </p:nvSpPr>
        <p:spPr>
          <a:xfrm>
            <a:off x="0" y="3612549"/>
            <a:ext cx="2844800" cy="6025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rPr>
              <a:t>The past explains the present</a:t>
            </a:r>
          </a:p>
        </p:txBody>
      </p:sp>
      <p:sp>
        <p:nvSpPr>
          <p:cNvPr id="11" name="Rectangle 10">
            <a:extLst>
              <a:ext uri="{FF2B5EF4-FFF2-40B4-BE49-F238E27FC236}">
                <a16:creationId xmlns:a16="http://schemas.microsoft.com/office/drawing/2014/main" id="{F76C4501-6B55-A139-934D-D585BAD492FF}"/>
              </a:ext>
            </a:extLst>
          </p:cNvPr>
          <p:cNvSpPr/>
          <p:nvPr/>
        </p:nvSpPr>
        <p:spPr>
          <a:xfrm>
            <a:off x="0" y="4293696"/>
            <a:ext cx="2844800" cy="6025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rPr>
              <a:t>Understanding what historians do</a:t>
            </a:r>
          </a:p>
        </p:txBody>
      </p:sp>
      <p:sp>
        <p:nvSpPr>
          <p:cNvPr id="12" name="Rectangle 11">
            <a:extLst>
              <a:ext uri="{FF2B5EF4-FFF2-40B4-BE49-F238E27FC236}">
                <a16:creationId xmlns:a16="http://schemas.microsoft.com/office/drawing/2014/main" id="{609CD284-113D-A20D-3D79-7E6E4D4E2FC3}"/>
              </a:ext>
            </a:extLst>
          </p:cNvPr>
          <p:cNvSpPr/>
          <p:nvPr/>
        </p:nvSpPr>
        <p:spPr>
          <a:xfrm>
            <a:off x="0" y="1633587"/>
            <a:ext cx="2844800" cy="60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mj-lt"/>
              </a:rPr>
              <a:t>History </a:t>
            </a:r>
            <a:r>
              <a:rPr lang="en-GB" b="1" u="sng" dirty="0">
                <a:latin typeface="+mj-lt"/>
              </a:rPr>
              <a:t>every</a:t>
            </a:r>
            <a:r>
              <a:rPr lang="en-GB" b="1" dirty="0">
                <a:latin typeface="+mj-lt"/>
              </a:rPr>
              <a:t> story</a:t>
            </a:r>
          </a:p>
        </p:txBody>
      </p:sp>
      <p:sp>
        <p:nvSpPr>
          <p:cNvPr id="13" name="TextBox 12">
            <a:extLst>
              <a:ext uri="{FF2B5EF4-FFF2-40B4-BE49-F238E27FC236}">
                <a16:creationId xmlns:a16="http://schemas.microsoft.com/office/drawing/2014/main" id="{2A2D1A3F-B7AC-B273-8CC6-B72F5ED34847}"/>
              </a:ext>
            </a:extLst>
          </p:cNvPr>
          <p:cNvSpPr txBox="1"/>
          <p:nvPr/>
        </p:nvSpPr>
        <p:spPr>
          <a:xfrm>
            <a:off x="195943" y="176676"/>
            <a:ext cx="2452914" cy="461665"/>
          </a:xfrm>
          <a:prstGeom prst="rect">
            <a:avLst/>
          </a:prstGeom>
          <a:noFill/>
        </p:spPr>
        <p:txBody>
          <a:bodyPr wrap="square" rtlCol="0">
            <a:spAutoFit/>
          </a:bodyPr>
          <a:lstStyle/>
          <a:p>
            <a:pPr algn="ctr"/>
            <a:r>
              <a:rPr lang="en-GB" sz="2400" b="1" dirty="0"/>
              <a:t>Key Stage 3</a:t>
            </a:r>
          </a:p>
        </p:txBody>
      </p:sp>
      <p:sp>
        <p:nvSpPr>
          <p:cNvPr id="14" name="TextBox 13">
            <a:extLst>
              <a:ext uri="{FF2B5EF4-FFF2-40B4-BE49-F238E27FC236}">
                <a16:creationId xmlns:a16="http://schemas.microsoft.com/office/drawing/2014/main" id="{610BC564-1176-CD85-9E8A-66513C37C4E0}"/>
              </a:ext>
            </a:extLst>
          </p:cNvPr>
          <p:cNvSpPr txBox="1"/>
          <p:nvPr/>
        </p:nvSpPr>
        <p:spPr>
          <a:xfrm>
            <a:off x="5439866" y="173523"/>
            <a:ext cx="2452914" cy="461665"/>
          </a:xfrm>
          <a:prstGeom prst="rect">
            <a:avLst/>
          </a:prstGeom>
          <a:noFill/>
        </p:spPr>
        <p:txBody>
          <a:bodyPr wrap="square" rtlCol="0">
            <a:spAutoFit/>
          </a:bodyPr>
          <a:lstStyle/>
          <a:p>
            <a:pPr algn="ctr"/>
            <a:r>
              <a:rPr lang="en-GB" sz="2400" b="1" dirty="0"/>
              <a:t>Key Stage 4</a:t>
            </a:r>
          </a:p>
        </p:txBody>
      </p:sp>
      <p:sp>
        <p:nvSpPr>
          <p:cNvPr id="15" name="TextBox 14">
            <a:extLst>
              <a:ext uri="{FF2B5EF4-FFF2-40B4-BE49-F238E27FC236}">
                <a16:creationId xmlns:a16="http://schemas.microsoft.com/office/drawing/2014/main" id="{6F12658D-2CCE-31F1-80C7-D65184CDD13D}"/>
              </a:ext>
            </a:extLst>
          </p:cNvPr>
          <p:cNvSpPr txBox="1"/>
          <p:nvPr/>
        </p:nvSpPr>
        <p:spPr>
          <a:xfrm>
            <a:off x="9261861" y="176676"/>
            <a:ext cx="2452914" cy="461665"/>
          </a:xfrm>
          <a:prstGeom prst="rect">
            <a:avLst/>
          </a:prstGeom>
          <a:noFill/>
        </p:spPr>
        <p:txBody>
          <a:bodyPr wrap="square" rtlCol="0">
            <a:spAutoFit/>
          </a:bodyPr>
          <a:lstStyle/>
          <a:p>
            <a:pPr algn="ctr"/>
            <a:r>
              <a:rPr lang="en-GB" sz="2400" b="1" dirty="0"/>
              <a:t>Key Stage 5</a:t>
            </a:r>
          </a:p>
        </p:txBody>
      </p:sp>
      <p:cxnSp>
        <p:nvCxnSpPr>
          <p:cNvPr id="25" name="Curved Connector 24">
            <a:extLst>
              <a:ext uri="{FF2B5EF4-FFF2-40B4-BE49-F238E27FC236}">
                <a16:creationId xmlns:a16="http://schemas.microsoft.com/office/drawing/2014/main" id="{9537A1DE-8669-D5D1-6569-2A81876C2F85}"/>
              </a:ext>
            </a:extLst>
          </p:cNvPr>
          <p:cNvCxnSpPr>
            <a:cxnSpLocks/>
            <a:stCxn id="12" idx="3"/>
            <a:endCxn id="23" idx="1"/>
          </p:cNvCxnSpPr>
          <p:nvPr/>
        </p:nvCxnSpPr>
        <p:spPr>
          <a:xfrm>
            <a:off x="2844800" y="1934863"/>
            <a:ext cx="2181779" cy="2612600"/>
          </a:xfrm>
          <a:prstGeom prst="curvedConnector3">
            <a:avLst>
              <a:gd name="adj1" fmla="val 50000"/>
            </a:avLst>
          </a:prstGeom>
          <a:ln w="244475">
            <a:solidFill>
              <a:schemeClr val="accent1">
                <a:alpha val="49947"/>
              </a:schemeClr>
            </a:solidFill>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BB1EBBA1-5560-A1D4-8721-59E921D69AE9}"/>
              </a:ext>
            </a:extLst>
          </p:cNvPr>
          <p:cNvCxnSpPr>
            <a:cxnSpLocks/>
            <a:stCxn id="6" idx="3"/>
            <a:endCxn id="23" idx="1"/>
          </p:cNvCxnSpPr>
          <p:nvPr/>
        </p:nvCxnSpPr>
        <p:spPr>
          <a:xfrm>
            <a:off x="2844800" y="2591935"/>
            <a:ext cx="2181779" cy="1955528"/>
          </a:xfrm>
          <a:prstGeom prst="curvedConnector3">
            <a:avLst>
              <a:gd name="adj1" fmla="val 50000"/>
            </a:avLst>
          </a:prstGeom>
          <a:ln w="24447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2991D084-8B24-D9F0-E86D-A3B8981931DC}"/>
              </a:ext>
            </a:extLst>
          </p:cNvPr>
          <p:cNvCxnSpPr>
            <a:cxnSpLocks/>
            <a:stCxn id="9" idx="3"/>
            <a:endCxn id="17" idx="1"/>
          </p:cNvCxnSpPr>
          <p:nvPr/>
        </p:nvCxnSpPr>
        <p:spPr>
          <a:xfrm>
            <a:off x="2844800" y="3252880"/>
            <a:ext cx="2181778" cy="2786723"/>
          </a:xfrm>
          <a:prstGeom prst="curvedConnector3">
            <a:avLst>
              <a:gd name="adj1" fmla="val 63097"/>
            </a:avLst>
          </a:prstGeom>
          <a:ln w="244475">
            <a:solidFill>
              <a:srgbClr val="D883FF">
                <a:alpha val="50196"/>
              </a:srgbClr>
            </a:solidFill>
          </a:ln>
        </p:spPr>
        <p:style>
          <a:lnRef idx="1">
            <a:schemeClr val="accent1"/>
          </a:lnRef>
          <a:fillRef idx="0">
            <a:schemeClr val="accent1"/>
          </a:fillRef>
          <a:effectRef idx="0">
            <a:schemeClr val="accent1"/>
          </a:effectRef>
          <a:fontRef idx="minor">
            <a:schemeClr val="tx1"/>
          </a:fontRef>
        </p:style>
      </p:cxnSp>
      <p:cxnSp>
        <p:nvCxnSpPr>
          <p:cNvPr id="36" name="Curved Connector 35">
            <a:extLst>
              <a:ext uri="{FF2B5EF4-FFF2-40B4-BE49-F238E27FC236}">
                <a16:creationId xmlns:a16="http://schemas.microsoft.com/office/drawing/2014/main" id="{DFAA752D-1CB7-49F5-055A-B7E4629CE13A}"/>
              </a:ext>
            </a:extLst>
          </p:cNvPr>
          <p:cNvCxnSpPr>
            <a:cxnSpLocks/>
            <a:stCxn id="9" idx="3"/>
            <a:endCxn id="19" idx="1"/>
          </p:cNvCxnSpPr>
          <p:nvPr/>
        </p:nvCxnSpPr>
        <p:spPr>
          <a:xfrm flipV="1">
            <a:off x="2844800" y="1281519"/>
            <a:ext cx="2181779" cy="1971361"/>
          </a:xfrm>
          <a:prstGeom prst="curvedConnector3">
            <a:avLst>
              <a:gd name="adj1" fmla="val 50000"/>
            </a:avLst>
          </a:prstGeom>
          <a:ln w="244475">
            <a:solidFill>
              <a:srgbClr val="D883FF">
                <a:alpha val="50000"/>
              </a:srgbClr>
            </a:solidFill>
          </a:ln>
        </p:spPr>
        <p:style>
          <a:lnRef idx="1">
            <a:schemeClr val="accent1"/>
          </a:lnRef>
          <a:fillRef idx="0">
            <a:schemeClr val="accent1"/>
          </a:fillRef>
          <a:effectRef idx="0">
            <a:schemeClr val="accent1"/>
          </a:effectRef>
          <a:fontRef idx="minor">
            <a:schemeClr val="tx1"/>
          </a:fontRef>
        </p:style>
      </p:cxnSp>
      <p:cxnSp>
        <p:nvCxnSpPr>
          <p:cNvPr id="39" name="Curved Connector 38">
            <a:extLst>
              <a:ext uri="{FF2B5EF4-FFF2-40B4-BE49-F238E27FC236}">
                <a16:creationId xmlns:a16="http://schemas.microsoft.com/office/drawing/2014/main" id="{4AF0C723-CB7D-5569-C238-914E5AD2194D}"/>
              </a:ext>
            </a:extLst>
          </p:cNvPr>
          <p:cNvCxnSpPr>
            <a:cxnSpLocks/>
            <a:stCxn id="10" idx="3"/>
            <a:endCxn id="19" idx="1"/>
          </p:cNvCxnSpPr>
          <p:nvPr/>
        </p:nvCxnSpPr>
        <p:spPr>
          <a:xfrm flipV="1">
            <a:off x="2844800" y="1281519"/>
            <a:ext cx="2181779" cy="2632306"/>
          </a:xfrm>
          <a:prstGeom prst="curvedConnector3">
            <a:avLst>
              <a:gd name="adj1" fmla="val 50000"/>
            </a:avLst>
          </a:prstGeom>
          <a:ln w="244475">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F5FD7309-CD18-FD79-0907-BDBD46033AF9}"/>
              </a:ext>
            </a:extLst>
          </p:cNvPr>
          <p:cNvCxnSpPr>
            <a:cxnSpLocks/>
            <a:stCxn id="10" idx="3"/>
            <a:endCxn id="20" idx="1"/>
          </p:cNvCxnSpPr>
          <p:nvPr/>
        </p:nvCxnSpPr>
        <p:spPr>
          <a:xfrm flipV="1">
            <a:off x="2844800" y="2443227"/>
            <a:ext cx="2162255" cy="1470598"/>
          </a:xfrm>
          <a:prstGeom prst="curvedConnector3">
            <a:avLst>
              <a:gd name="adj1" fmla="val 50000"/>
            </a:avLst>
          </a:prstGeom>
          <a:ln w="244475">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275095AF-906F-6FC3-3A09-2EEEF22900E9}"/>
              </a:ext>
            </a:extLst>
          </p:cNvPr>
          <p:cNvCxnSpPr>
            <a:cxnSpLocks/>
            <a:stCxn id="10" idx="3"/>
            <a:endCxn id="23" idx="1"/>
          </p:cNvCxnSpPr>
          <p:nvPr/>
        </p:nvCxnSpPr>
        <p:spPr>
          <a:xfrm>
            <a:off x="2844800" y="3913825"/>
            <a:ext cx="2181779" cy="633638"/>
          </a:xfrm>
          <a:prstGeom prst="curvedConnector3">
            <a:avLst>
              <a:gd name="adj1" fmla="val 50000"/>
            </a:avLst>
          </a:prstGeom>
          <a:ln w="244475">
            <a:solidFill>
              <a:schemeClr val="accent4">
                <a:alpha val="49680"/>
              </a:schemeClr>
            </a:solidFill>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D0F2CDDA-304E-8FD5-3279-D9D8C2C325B0}"/>
              </a:ext>
            </a:extLst>
          </p:cNvPr>
          <p:cNvCxnSpPr>
            <a:cxnSpLocks/>
            <a:stCxn id="10" idx="3"/>
            <a:endCxn id="17" idx="1"/>
          </p:cNvCxnSpPr>
          <p:nvPr/>
        </p:nvCxnSpPr>
        <p:spPr>
          <a:xfrm>
            <a:off x="2844800" y="3913825"/>
            <a:ext cx="2181778" cy="2125778"/>
          </a:xfrm>
          <a:prstGeom prst="curvedConnector3">
            <a:avLst>
              <a:gd name="adj1" fmla="val 50000"/>
            </a:avLst>
          </a:prstGeom>
          <a:ln w="244475">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02968A0-0B07-8CDB-89B9-B246417A4AB6}"/>
              </a:ext>
            </a:extLst>
          </p:cNvPr>
          <p:cNvSpPr/>
          <p:nvPr/>
        </p:nvSpPr>
        <p:spPr>
          <a:xfrm>
            <a:off x="5026578" y="5716437"/>
            <a:ext cx="3299013" cy="646331"/>
          </a:xfrm>
          <a:prstGeom prst="rect">
            <a:avLst/>
          </a:prstGeom>
          <a:solidFill>
            <a:schemeClr val="bg1"/>
          </a:solidFill>
        </p:spPr>
        <p:txBody>
          <a:bodyPr wrap="square">
            <a:spAutoFit/>
          </a:bodyPr>
          <a:lstStyle/>
          <a:p>
            <a:pPr lvl="0"/>
            <a:r>
              <a:rPr lang="en-GB" dirty="0"/>
              <a:t>BD Restoration England, 1660–1685</a:t>
            </a:r>
            <a:endParaRPr lang="en-US" dirty="0"/>
          </a:p>
        </p:txBody>
      </p:sp>
      <p:sp>
        <p:nvSpPr>
          <p:cNvPr id="19" name="Rectangle 18">
            <a:extLst>
              <a:ext uri="{FF2B5EF4-FFF2-40B4-BE49-F238E27FC236}">
                <a16:creationId xmlns:a16="http://schemas.microsoft.com/office/drawing/2014/main" id="{55454111-46F7-73C2-A149-D34B960D4F2F}"/>
              </a:ext>
            </a:extLst>
          </p:cNvPr>
          <p:cNvSpPr/>
          <p:nvPr/>
        </p:nvSpPr>
        <p:spPr>
          <a:xfrm>
            <a:off x="5026579" y="958353"/>
            <a:ext cx="3638450" cy="646331"/>
          </a:xfrm>
          <a:prstGeom prst="rect">
            <a:avLst/>
          </a:prstGeom>
          <a:solidFill>
            <a:schemeClr val="bg1"/>
          </a:solidFill>
        </p:spPr>
        <p:txBody>
          <a:bodyPr wrap="square">
            <a:spAutoFit/>
          </a:bodyPr>
          <a:lstStyle/>
          <a:p>
            <a:pPr lvl="0"/>
            <a:r>
              <a:rPr lang="en-GB" dirty="0"/>
              <a:t>BB Conflict and tension: The inter-war years, 1918–1939</a:t>
            </a:r>
            <a:endParaRPr lang="en-US" dirty="0"/>
          </a:p>
        </p:txBody>
      </p:sp>
      <p:sp>
        <p:nvSpPr>
          <p:cNvPr id="79" name="Rectangle 78">
            <a:extLst>
              <a:ext uri="{FF2B5EF4-FFF2-40B4-BE49-F238E27FC236}">
                <a16:creationId xmlns:a16="http://schemas.microsoft.com/office/drawing/2014/main" id="{5EE5EF21-74F8-ADD3-E4F3-43C16107095F}"/>
              </a:ext>
            </a:extLst>
          </p:cNvPr>
          <p:cNvSpPr/>
          <p:nvPr/>
        </p:nvSpPr>
        <p:spPr>
          <a:xfrm>
            <a:off x="9777322" y="1380194"/>
            <a:ext cx="1666867" cy="369332"/>
          </a:xfrm>
          <a:prstGeom prst="rect">
            <a:avLst/>
          </a:prstGeom>
          <a:solidFill>
            <a:schemeClr val="bg1"/>
          </a:solidFill>
        </p:spPr>
        <p:txBody>
          <a:bodyPr wrap="none">
            <a:spAutoFit/>
          </a:bodyPr>
          <a:lstStyle/>
          <a:p>
            <a:pPr lvl="0" algn="ctr"/>
            <a:r>
              <a:rPr lang="en-GB" dirty="0"/>
              <a:t>1C: The Tudors</a:t>
            </a:r>
            <a:endParaRPr lang="en-US" dirty="0"/>
          </a:p>
        </p:txBody>
      </p:sp>
      <p:sp>
        <p:nvSpPr>
          <p:cNvPr id="80" name="Rectangle 79">
            <a:extLst>
              <a:ext uri="{FF2B5EF4-FFF2-40B4-BE49-F238E27FC236}">
                <a16:creationId xmlns:a16="http://schemas.microsoft.com/office/drawing/2014/main" id="{AB139E37-973B-F71D-FE6B-7991F378AA5F}"/>
              </a:ext>
            </a:extLst>
          </p:cNvPr>
          <p:cNvSpPr/>
          <p:nvPr/>
        </p:nvSpPr>
        <p:spPr>
          <a:xfrm>
            <a:off x="9713907" y="3112519"/>
            <a:ext cx="2000868" cy="646331"/>
          </a:xfrm>
          <a:prstGeom prst="rect">
            <a:avLst/>
          </a:prstGeom>
          <a:solidFill>
            <a:schemeClr val="bg1"/>
          </a:solidFill>
        </p:spPr>
        <p:txBody>
          <a:bodyPr wrap="none">
            <a:spAutoFit/>
          </a:bodyPr>
          <a:lstStyle/>
          <a:p>
            <a:pPr lvl="0" algn="ctr"/>
            <a:r>
              <a:rPr lang="en-GB" dirty="0"/>
              <a:t>2Q: USA American</a:t>
            </a:r>
          </a:p>
          <a:p>
            <a:pPr lvl="0" algn="ctr"/>
            <a:r>
              <a:rPr lang="en-GB" dirty="0"/>
              <a:t> Dream</a:t>
            </a:r>
            <a:endParaRPr lang="en-US" dirty="0"/>
          </a:p>
        </p:txBody>
      </p:sp>
      <p:sp>
        <p:nvSpPr>
          <p:cNvPr id="81" name="Rectangle 80">
            <a:extLst>
              <a:ext uri="{FF2B5EF4-FFF2-40B4-BE49-F238E27FC236}">
                <a16:creationId xmlns:a16="http://schemas.microsoft.com/office/drawing/2014/main" id="{A96EBFB5-C93B-8097-9983-B1825723255F}"/>
              </a:ext>
            </a:extLst>
          </p:cNvPr>
          <p:cNvSpPr/>
          <p:nvPr/>
        </p:nvSpPr>
        <p:spPr>
          <a:xfrm>
            <a:off x="9717401" y="5099428"/>
            <a:ext cx="1786708" cy="369332"/>
          </a:xfrm>
          <a:prstGeom prst="rect">
            <a:avLst/>
          </a:prstGeom>
          <a:solidFill>
            <a:schemeClr val="bg1"/>
          </a:solidFill>
        </p:spPr>
        <p:txBody>
          <a:bodyPr wrap="none">
            <a:spAutoFit/>
          </a:bodyPr>
          <a:lstStyle/>
          <a:p>
            <a:pPr lvl="0" algn="ctr"/>
            <a:r>
              <a:rPr lang="en-GB" dirty="0"/>
              <a:t>Free choice NEA</a:t>
            </a:r>
            <a:endParaRPr lang="en-US" dirty="0"/>
          </a:p>
        </p:txBody>
      </p:sp>
      <p:cxnSp>
        <p:nvCxnSpPr>
          <p:cNvPr id="82" name="Curved Connector 81">
            <a:extLst>
              <a:ext uri="{FF2B5EF4-FFF2-40B4-BE49-F238E27FC236}">
                <a16:creationId xmlns:a16="http://schemas.microsoft.com/office/drawing/2014/main" id="{375F5BA3-0052-FBBC-E269-EBF5D1DB3A42}"/>
              </a:ext>
            </a:extLst>
          </p:cNvPr>
          <p:cNvCxnSpPr>
            <a:cxnSpLocks/>
            <a:stCxn id="11" idx="3"/>
            <a:endCxn id="81" idx="1"/>
          </p:cNvCxnSpPr>
          <p:nvPr/>
        </p:nvCxnSpPr>
        <p:spPr>
          <a:xfrm>
            <a:off x="2844800" y="4594972"/>
            <a:ext cx="6872601" cy="689122"/>
          </a:xfrm>
          <a:prstGeom prst="curvedConnector3">
            <a:avLst>
              <a:gd name="adj1" fmla="val 50000"/>
            </a:avLst>
          </a:prstGeom>
          <a:ln w="244475">
            <a:solidFill>
              <a:schemeClr val="accent6">
                <a:alpha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047F009-00D3-4C89-4F3B-624047F180ED}"/>
              </a:ext>
            </a:extLst>
          </p:cNvPr>
          <p:cNvSpPr/>
          <p:nvPr/>
        </p:nvSpPr>
        <p:spPr>
          <a:xfrm>
            <a:off x="5026579" y="4224297"/>
            <a:ext cx="3986792" cy="646331"/>
          </a:xfrm>
          <a:prstGeom prst="rect">
            <a:avLst/>
          </a:prstGeom>
          <a:solidFill>
            <a:schemeClr val="bg1"/>
          </a:solidFill>
        </p:spPr>
        <p:txBody>
          <a:bodyPr wrap="square">
            <a:spAutoFit/>
          </a:bodyPr>
          <a:lstStyle/>
          <a:p>
            <a:pPr lvl="0"/>
            <a:r>
              <a:rPr lang="en-GB" dirty="0"/>
              <a:t>AB Britain: Power and the people, c1170 to the present day</a:t>
            </a:r>
            <a:endParaRPr lang="en-US" dirty="0"/>
          </a:p>
        </p:txBody>
      </p:sp>
      <p:cxnSp>
        <p:nvCxnSpPr>
          <p:cNvPr id="94" name="Curved Connector 93">
            <a:extLst>
              <a:ext uri="{FF2B5EF4-FFF2-40B4-BE49-F238E27FC236}">
                <a16:creationId xmlns:a16="http://schemas.microsoft.com/office/drawing/2014/main" id="{F392212D-9830-3F5B-719A-7CD8D9A22054}"/>
              </a:ext>
            </a:extLst>
          </p:cNvPr>
          <p:cNvCxnSpPr>
            <a:cxnSpLocks/>
            <a:stCxn id="10" idx="3"/>
            <a:endCxn id="80" idx="1"/>
          </p:cNvCxnSpPr>
          <p:nvPr/>
        </p:nvCxnSpPr>
        <p:spPr>
          <a:xfrm flipV="1">
            <a:off x="2844800" y="3435685"/>
            <a:ext cx="6869107" cy="478140"/>
          </a:xfrm>
          <a:prstGeom prst="curvedConnector3">
            <a:avLst>
              <a:gd name="adj1" fmla="val 50000"/>
            </a:avLst>
          </a:prstGeom>
          <a:ln w="244475">
            <a:solidFill>
              <a:schemeClr val="accent4">
                <a:alpha val="50000"/>
              </a:schemeClr>
            </a:solidFill>
          </a:ln>
        </p:spPr>
        <p:style>
          <a:lnRef idx="1">
            <a:schemeClr val="accent1"/>
          </a:lnRef>
          <a:fillRef idx="0">
            <a:schemeClr val="accent1"/>
          </a:fillRef>
          <a:effectRef idx="0">
            <a:schemeClr val="accent1"/>
          </a:effectRef>
          <a:fontRef idx="minor">
            <a:schemeClr val="tx1"/>
          </a:fontRef>
        </p:style>
      </p:cxnSp>
      <p:cxnSp>
        <p:nvCxnSpPr>
          <p:cNvPr id="100" name="Curved Connector 99">
            <a:extLst>
              <a:ext uri="{FF2B5EF4-FFF2-40B4-BE49-F238E27FC236}">
                <a16:creationId xmlns:a16="http://schemas.microsoft.com/office/drawing/2014/main" id="{1330FE19-17FD-08BC-7590-A1ED75281187}"/>
              </a:ext>
            </a:extLst>
          </p:cNvPr>
          <p:cNvCxnSpPr>
            <a:cxnSpLocks/>
            <a:stCxn id="6" idx="3"/>
            <a:endCxn id="80" idx="1"/>
          </p:cNvCxnSpPr>
          <p:nvPr/>
        </p:nvCxnSpPr>
        <p:spPr>
          <a:xfrm>
            <a:off x="2844800" y="2591935"/>
            <a:ext cx="6869107" cy="843750"/>
          </a:xfrm>
          <a:prstGeom prst="curvedConnector3">
            <a:avLst>
              <a:gd name="adj1" fmla="val 50000"/>
            </a:avLst>
          </a:prstGeom>
          <a:ln w="24447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103" name="Curved Connector 102">
            <a:extLst>
              <a:ext uri="{FF2B5EF4-FFF2-40B4-BE49-F238E27FC236}">
                <a16:creationId xmlns:a16="http://schemas.microsoft.com/office/drawing/2014/main" id="{30054CD6-4408-7B43-41E2-3921F710AA6A}"/>
              </a:ext>
            </a:extLst>
          </p:cNvPr>
          <p:cNvCxnSpPr>
            <a:cxnSpLocks/>
            <a:stCxn id="9" idx="3"/>
            <a:endCxn id="79" idx="1"/>
          </p:cNvCxnSpPr>
          <p:nvPr/>
        </p:nvCxnSpPr>
        <p:spPr>
          <a:xfrm flipV="1">
            <a:off x="2844800" y="1564860"/>
            <a:ext cx="6932522" cy="1688020"/>
          </a:xfrm>
          <a:prstGeom prst="curvedConnector3">
            <a:avLst>
              <a:gd name="adj1" fmla="val 50000"/>
            </a:avLst>
          </a:prstGeom>
          <a:ln w="244475">
            <a:solidFill>
              <a:srgbClr val="D883FF">
                <a:alpha val="5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20C6DC4-475C-E5F6-809D-7EA7A972F019}"/>
              </a:ext>
            </a:extLst>
          </p:cNvPr>
          <p:cNvSpPr/>
          <p:nvPr/>
        </p:nvSpPr>
        <p:spPr>
          <a:xfrm>
            <a:off x="5007055" y="2258561"/>
            <a:ext cx="5298117" cy="369332"/>
          </a:xfrm>
          <a:prstGeom prst="rect">
            <a:avLst/>
          </a:prstGeom>
          <a:solidFill>
            <a:schemeClr val="bg1"/>
          </a:solidFill>
        </p:spPr>
        <p:txBody>
          <a:bodyPr wrap="none">
            <a:spAutoFit/>
          </a:bodyPr>
          <a:lstStyle/>
          <a:p>
            <a:pPr lvl="0"/>
            <a:r>
              <a:rPr lang="en-GB" dirty="0"/>
              <a:t>AB Germany, 1890–1945: Democracy and dictatorship</a:t>
            </a:r>
            <a:endParaRPr lang="en-US" dirty="0"/>
          </a:p>
        </p:txBody>
      </p:sp>
    </p:spTree>
    <p:extLst>
      <p:ext uri="{BB962C8B-B14F-4D97-AF65-F5344CB8AC3E}">
        <p14:creationId xmlns:p14="http://schemas.microsoft.com/office/powerpoint/2010/main" val="1273378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9"/>
                                        </p:tgtEl>
                                        <p:attrNameLst>
                                          <p:attrName>style.visibility</p:attrName>
                                        </p:attrNameLst>
                                      </p:cBhvr>
                                      <p:to>
                                        <p:strVal val="visible"/>
                                      </p:to>
                                    </p:set>
                                    <p:animEffect transition="in" filter="wipe(left)">
                                      <p:cBhvr>
                                        <p:cTn id="27" dur="2000"/>
                                        <p:tgtEl>
                                          <p:spTgt spid="189"/>
                                        </p:tgtEl>
                                      </p:cBhvr>
                                    </p:animEffect>
                                  </p:childTnLst>
                                </p:cTn>
                              </p:par>
                              <p:par>
                                <p:cTn id="28" presetID="22" presetClass="entr" presetSubtype="8" fill="hold"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2000"/>
                                        <p:tgtEl>
                                          <p:spTgt spid="97"/>
                                        </p:tgtEl>
                                      </p:cBhvr>
                                    </p:animEffect>
                                  </p:childTnLst>
                                </p:cTn>
                              </p:par>
                              <p:par>
                                <p:cTn id="31" presetID="22" presetClass="entr" presetSubtype="8"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2000"/>
                                        <p:tgtEl>
                                          <p:spTgt spid="27"/>
                                        </p:tgtEl>
                                      </p:cBhvr>
                                    </p:animEffect>
                                  </p:childTnLst>
                                </p:cTn>
                              </p:par>
                              <p:par>
                                <p:cTn id="34" presetID="22" presetClass="entr" presetSubtype="8"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20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2000"/>
                                        <p:tgtEl>
                                          <p:spTgt spid="30"/>
                                        </p:tgtEl>
                                      </p:cBhvr>
                                    </p:animEffect>
                                  </p:childTnLst>
                                </p:cTn>
                              </p:par>
                              <p:par>
                                <p:cTn id="40" presetID="22" presetClass="entr" presetSubtype="8"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2000"/>
                                        <p:tgtEl>
                                          <p:spTgt spid="33"/>
                                        </p:tgtEl>
                                      </p:cBhvr>
                                    </p:animEffect>
                                  </p:childTnLst>
                                </p:cTn>
                              </p:par>
                              <p:par>
                                <p:cTn id="43" presetID="22" presetClass="entr" presetSubtype="8"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2000"/>
                                        <p:tgtEl>
                                          <p:spTgt spid="36"/>
                                        </p:tgtEl>
                                      </p:cBhvr>
                                    </p:animEffect>
                                  </p:childTnLst>
                                </p:cTn>
                              </p:par>
                              <p:par>
                                <p:cTn id="46" presetID="22" presetClass="entr" presetSubtype="8"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2000"/>
                                        <p:tgtEl>
                                          <p:spTgt spid="39"/>
                                        </p:tgtEl>
                                      </p:cBhvr>
                                    </p:animEffect>
                                  </p:childTnLst>
                                </p:cTn>
                              </p:par>
                              <p:par>
                                <p:cTn id="49" presetID="22" presetClass="entr" presetSubtype="8"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2000"/>
                                        <p:tgtEl>
                                          <p:spTgt spid="42"/>
                                        </p:tgtEl>
                                      </p:cBhvr>
                                    </p:animEffect>
                                  </p:childTnLst>
                                </p:cTn>
                              </p:par>
                              <p:par>
                                <p:cTn id="52" presetID="22" presetClass="entr" presetSubtype="8"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2000"/>
                                        <p:tgtEl>
                                          <p:spTgt spid="45"/>
                                        </p:tgtEl>
                                      </p:cBhvr>
                                    </p:animEffect>
                                  </p:childTnLst>
                                </p:cTn>
                              </p:par>
                              <p:par>
                                <p:cTn id="55" presetID="22" presetClass="entr" presetSubtype="8"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2000"/>
                                        <p:tgtEl>
                                          <p:spTgt spid="48"/>
                                        </p:tgtEl>
                                      </p:cBhvr>
                                    </p:animEffect>
                                  </p:childTnLst>
                                </p:cTn>
                              </p:par>
                              <p:par>
                                <p:cTn id="58" presetID="22" presetClass="entr" presetSubtype="8" fill="hold"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left)">
                                      <p:cBhvr>
                                        <p:cTn id="60" dur="2000"/>
                                        <p:tgtEl>
                                          <p:spTgt spid="82"/>
                                        </p:tgtEl>
                                      </p:cBhvr>
                                    </p:animEffect>
                                  </p:childTnLst>
                                </p:cTn>
                              </p:par>
                              <p:par>
                                <p:cTn id="61" presetID="22" presetClass="entr" presetSubtype="8"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wipe(left)">
                                      <p:cBhvr>
                                        <p:cTn id="63" dur="2000"/>
                                        <p:tgtEl>
                                          <p:spTgt spid="94"/>
                                        </p:tgtEl>
                                      </p:cBhvr>
                                    </p:animEffect>
                                  </p:childTnLst>
                                </p:cTn>
                              </p:par>
                              <p:par>
                                <p:cTn id="64" presetID="22" presetClass="entr" presetSubtype="8" fill="hold" nodeType="with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2000"/>
                                        <p:tgtEl>
                                          <p:spTgt spid="100"/>
                                        </p:tgtEl>
                                      </p:cBhvr>
                                    </p:animEffect>
                                  </p:childTnLst>
                                </p:cTn>
                              </p:par>
                              <p:par>
                                <p:cTn id="67" presetID="22" presetClass="entr" presetSubtype="8" fill="hold" nodeType="with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left)">
                                      <p:cBhvr>
                                        <p:cTn id="69"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animBg="1"/>
      <p:bldP spid="19" grpId="0" animBg="1"/>
      <p:bldP spid="79" grpId="0" animBg="1"/>
      <p:bldP spid="80" grpId="0" animBg="1"/>
      <p:bldP spid="81" grpId="0" animBg="1"/>
      <p:bldP spid="23" grpId="0" animBg="1"/>
      <p:bldP spid="20" grpId="0" animBg="1"/>
    </p:bldLst>
  </p:timing>
</p:sld>
</file>

<file path=ppt/theme/theme1.xml><?xml version="1.0" encoding="utf-8"?>
<a:theme xmlns:a="http://schemas.openxmlformats.org/drawingml/2006/main" name="GradientRiseVTI">
  <a:themeElements>
    <a:clrScheme name="AnalogousFromLightSeed_2SEEDS">
      <a:dk1>
        <a:srgbClr val="000000"/>
      </a:dk1>
      <a:lt1>
        <a:srgbClr val="FFFFFF"/>
      </a:lt1>
      <a:dk2>
        <a:srgbClr val="412D24"/>
      </a:dk2>
      <a:lt2>
        <a:srgbClr val="E2E6E8"/>
      </a:lt2>
      <a:accent1>
        <a:srgbClr val="EB7D4E"/>
      </a:accent1>
      <a:accent2>
        <a:srgbClr val="EE6E7D"/>
      </a:accent2>
      <a:accent3>
        <a:srgbClr val="C79C31"/>
      </a:accent3>
      <a:accent4>
        <a:srgbClr val="30BA5F"/>
      </a:accent4>
      <a:accent5>
        <a:srgbClr val="35B697"/>
      </a:accent5>
      <a:accent6>
        <a:srgbClr val="28B1CE"/>
      </a:accent6>
      <a:hlink>
        <a:srgbClr val="5E899C"/>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7B1EF0F7441C4EA4961CD99E9A8958" ma:contentTypeVersion="9" ma:contentTypeDescription="Create a new document." ma:contentTypeScope="" ma:versionID="d63f035c75950a4e2f55a01c7b4720ad">
  <xsd:schema xmlns:xsd="http://www.w3.org/2001/XMLSchema" xmlns:xs="http://www.w3.org/2001/XMLSchema" xmlns:p="http://schemas.microsoft.com/office/2006/metadata/properties" xmlns:ns2="bf20b019-7b30-4e2c-961d-1293d10f409e" targetNamespace="http://schemas.microsoft.com/office/2006/metadata/properties" ma:root="true" ma:fieldsID="c7096ccdcca9c3ba087e6a305d83b316" ns2:_="">
    <xsd:import namespace="bf20b019-7b30-4e2c-961d-1293d10f40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20b019-7b30-4e2c-961d-1293d10f40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A02E0E-AABD-46CD-9A52-EDDA5B09BC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20b019-7b30-4e2c-961d-1293d10f4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C95B7C-93D5-4120-9E5E-0CFEDA84919F}">
  <ds:schemaRefs>
    <ds:schemaRef ds:uri="http://schemas.microsoft.com/sharepoint/v3/contenttype/forms"/>
  </ds:schemaRefs>
</ds:datastoreItem>
</file>

<file path=customXml/itemProps3.xml><?xml version="1.0" encoding="utf-8"?>
<ds:datastoreItem xmlns:ds="http://schemas.openxmlformats.org/officeDocument/2006/customXml" ds:itemID="{B206AC5E-C386-4ED3-AA20-034C5A142DD9}">
  <ds:schemaRefs>
    <ds:schemaRef ds:uri="http://purl.org/dc/dcmitype/"/>
    <ds:schemaRef ds:uri="http://www.w3.org/XML/1998/namespac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bf20b019-7b30-4e2c-961d-1293d10f409e"/>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TotalTime>
  <Words>3023</Words>
  <Application>Microsoft Office PowerPoint</Application>
  <PresentationFormat>Widescreen</PresentationFormat>
  <Paragraphs>331</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AQAChevinMedium</vt:lpstr>
      <vt:lpstr>Arial</vt:lpstr>
      <vt:lpstr>Calibri</vt:lpstr>
      <vt:lpstr>Gill Sans Nova</vt:lpstr>
      <vt:lpstr>Verdana</vt:lpstr>
      <vt:lpstr>GradientRiseVTI</vt:lpstr>
      <vt:lpstr>Teaching the AQA History GCSE </vt:lpstr>
      <vt:lpstr>PowerPoint Presentation</vt:lpstr>
      <vt:lpstr>PowerPoint Presentation</vt:lpstr>
      <vt:lpstr>PowerPoint Presentation</vt:lpstr>
      <vt:lpstr>Equality, Diversity and Inclusion</vt:lpstr>
      <vt:lpstr>Harms the message we are trying to send at Key Stage 3</vt:lpstr>
      <vt:lpstr>New Curriculum</vt:lpstr>
      <vt:lpstr>New Curriculum</vt:lpstr>
      <vt:lpstr>PowerPoint Presentation</vt:lpstr>
      <vt:lpstr>PowerPoint Presentation</vt:lpstr>
      <vt:lpstr>Adding Equality, Diversity and Inclusion to Our Specification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AQA History GCSE </dc:title>
  <dc:creator>Simon Beale</dc:creator>
  <cp:lastModifiedBy>Melanie Jones</cp:lastModifiedBy>
  <cp:revision>19</cp:revision>
  <dcterms:created xsi:type="dcterms:W3CDTF">2022-06-22T08:35:34Z</dcterms:created>
  <dcterms:modified xsi:type="dcterms:W3CDTF">2022-11-03T12:45:33Z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0x010100A87B1EF0F7441C4EA4961CD99E9A8958</vt:lpwstr>
  </property>
</Properties>
</file>