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65" r:id="rId7"/>
    <p:sldId id="271" r:id="rId8"/>
    <p:sldId id="266" r:id="rId9"/>
    <p:sldId id="267" r:id="rId10"/>
    <p:sldId id="268" r:id="rId11"/>
    <p:sldId id="269"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09" autoAdjust="0"/>
  </p:normalViewPr>
  <p:slideViewPr>
    <p:cSldViewPr snapToGrid="0">
      <p:cViewPr varScale="1">
        <p:scale>
          <a:sx n="57" d="100"/>
          <a:sy n="57" d="100"/>
        </p:scale>
        <p:origin x="10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53921-2742-47DA-BA6C-408B77332CD8}" type="datetimeFigureOut">
              <a:rPr lang="en-GB" smtClean="0"/>
              <a:t>21/10/2022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6E1E5-8482-4B60-8539-C07FB3ED603E}" type="slidenum">
              <a:rPr lang="en-GB" smtClean="0"/>
              <a:t>‹#›</a:t>
            </a:fld>
            <a:endParaRPr lang="en-GB"/>
          </a:p>
        </p:txBody>
      </p:sp>
    </p:spTree>
    <p:extLst>
      <p:ext uri="{BB962C8B-B14F-4D97-AF65-F5344CB8AC3E}">
        <p14:creationId xmlns:p14="http://schemas.microsoft.com/office/powerpoint/2010/main" val="49104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(clockwise from top left): https://phm.org.uk/blogposts/the-women-of-Peterloo; © Kevin Franklin, www.bl.uk/collection-items/pits-and-perverts; www.wcml.org.uk/our-collections/activists/william-cuffay; https://en.wikipedia.org/wiki/Anne_Lister </a:t>
            </a:r>
          </a:p>
        </p:txBody>
      </p:sp>
      <p:sp>
        <p:nvSpPr>
          <p:cNvPr id="4" name="Slide Number Placeholder 3"/>
          <p:cNvSpPr>
            <a:spLocks noGrp="1"/>
          </p:cNvSpPr>
          <p:nvPr>
            <p:ph type="sldNum" sz="quarter" idx="5"/>
          </p:nvPr>
        </p:nvSpPr>
        <p:spPr/>
        <p:txBody>
          <a:bodyPr/>
          <a:lstStyle/>
          <a:p>
            <a:fld id="{AD76E1E5-8482-4B60-8539-C07FB3ED603E}" type="slidenum">
              <a:rPr lang="en-GB" smtClean="0"/>
              <a:t>3</a:t>
            </a:fld>
            <a:endParaRPr lang="en-GB"/>
          </a:p>
        </p:txBody>
      </p:sp>
    </p:spTree>
    <p:extLst>
      <p:ext uri="{BB962C8B-B14F-4D97-AF65-F5344CB8AC3E}">
        <p14:creationId xmlns:p14="http://schemas.microsoft.com/office/powerpoint/2010/main" val="163226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(clockwise from top left): Theodor Adorno, via www.versobooks.com/blogs?post_author=88111; People’s History Museum, via www.theguardian.com/film/2014/aug/31/pride-film-gay-activists-miners-strike-interview; www.walesonline.co.uk/news/politics/welsh-labour-mp-former-office-11009704; © Kevin Franklin, www.bl.uk/collection-items/pits-and-perverts; </a:t>
            </a:r>
            <a:r>
              <a:rPr lang="en-GB" b="0" i="0" dirty="0">
                <a:solidFill>
                  <a:srgbClr val="707070"/>
                </a:solidFill>
                <a:effectLst/>
                <a:latin typeface="GuardianTextSans"/>
              </a:rPr>
              <a:t>Andy Hall for the </a:t>
            </a:r>
            <a:r>
              <a:rPr lang="en-GB" b="0" i="1" dirty="0">
                <a:solidFill>
                  <a:srgbClr val="707070"/>
                </a:solidFill>
                <a:effectLst/>
                <a:latin typeface="GuardianTextSans"/>
              </a:rPr>
              <a:t>Observer</a:t>
            </a:r>
            <a:r>
              <a:rPr lang="en-GB" b="0" i="0" dirty="0">
                <a:solidFill>
                  <a:srgbClr val="707070"/>
                </a:solidFill>
                <a:effectLst/>
                <a:latin typeface="GuardianTextSans"/>
              </a:rPr>
              <a:t>, via </a:t>
            </a:r>
            <a:r>
              <a:rPr lang="en-GB" dirty="0"/>
              <a:t>www.theguardian.com/film/2014/aug/31/pride-film-gay-activists-miners-strike-interview</a:t>
            </a:r>
          </a:p>
        </p:txBody>
      </p:sp>
      <p:sp>
        <p:nvSpPr>
          <p:cNvPr id="4" name="Slide Number Placeholder 3"/>
          <p:cNvSpPr>
            <a:spLocks noGrp="1"/>
          </p:cNvSpPr>
          <p:nvPr>
            <p:ph type="sldNum" sz="quarter" idx="5"/>
          </p:nvPr>
        </p:nvSpPr>
        <p:spPr/>
        <p:txBody>
          <a:bodyPr/>
          <a:lstStyle/>
          <a:p>
            <a:fld id="{AD76E1E5-8482-4B60-8539-C07FB3ED603E}" type="slidenum">
              <a:rPr lang="en-GB" smtClean="0"/>
              <a:t>4</a:t>
            </a:fld>
            <a:endParaRPr lang="en-GB"/>
          </a:p>
        </p:txBody>
      </p:sp>
    </p:spTree>
    <p:extLst>
      <p:ext uri="{BB962C8B-B14F-4D97-AF65-F5344CB8AC3E}">
        <p14:creationId xmlns:p14="http://schemas.microsoft.com/office/powerpoint/2010/main" val="220584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(clockwise from top left): </a:t>
            </a:r>
            <a:r>
              <a:rPr lang="en-GB" b="0" i="0" dirty="0">
                <a:solidFill>
                  <a:srgbClr val="555555"/>
                </a:solidFill>
                <a:effectLst/>
                <a:latin typeface="-apple-system"/>
              </a:rPr>
              <a:t>Errol Ross Brewster, via </a:t>
            </a:r>
            <a:r>
              <a:rPr lang="en-GB" dirty="0"/>
              <a:t>www.stabroeknews.com/2022/01/17/features/in-the-diaspora/white-debt-time-for-britain-to-pay-up-for-its-legacy-of-slavery; www.tynwald.org.im/education/history/1867/Pages/brown.aspx; www.alamy.com/stock-photo-four-suffragettes-speaking-opposite-the-empire-theatre-liverpool-1908-28224629.html; https://en.wikipedia.org/wiki/Edward_Rushton</a:t>
            </a:r>
          </a:p>
        </p:txBody>
      </p:sp>
      <p:sp>
        <p:nvSpPr>
          <p:cNvPr id="4" name="Slide Number Placeholder 3"/>
          <p:cNvSpPr>
            <a:spLocks noGrp="1"/>
          </p:cNvSpPr>
          <p:nvPr>
            <p:ph type="sldNum" sz="quarter" idx="5"/>
          </p:nvPr>
        </p:nvSpPr>
        <p:spPr/>
        <p:txBody>
          <a:bodyPr/>
          <a:lstStyle/>
          <a:p>
            <a:fld id="{AD76E1E5-8482-4B60-8539-C07FB3ED603E}" type="slidenum">
              <a:rPr lang="en-GB" smtClean="0"/>
              <a:t>5</a:t>
            </a:fld>
            <a:endParaRPr lang="en-GB"/>
          </a:p>
        </p:txBody>
      </p:sp>
    </p:spTree>
    <p:extLst>
      <p:ext uri="{BB962C8B-B14F-4D97-AF65-F5344CB8AC3E}">
        <p14:creationId xmlns:p14="http://schemas.microsoft.com/office/powerpoint/2010/main" val="132255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(clockwise from top left): ©British Library, via www.nationalarchives.gov.uk/education/resources/women-english-civil-wars/women-english-civil-wars-source-7; https://en.wikipedia.org/wiki/Will_Sommers; ©People’s History Museum, via http://teachinghistory100.org/objects/about_the_object/peterloo_handkerchief</a:t>
            </a:r>
          </a:p>
        </p:txBody>
      </p:sp>
      <p:sp>
        <p:nvSpPr>
          <p:cNvPr id="4" name="Slide Number Placeholder 3"/>
          <p:cNvSpPr>
            <a:spLocks noGrp="1"/>
          </p:cNvSpPr>
          <p:nvPr>
            <p:ph type="sldNum" sz="quarter" idx="5"/>
          </p:nvPr>
        </p:nvSpPr>
        <p:spPr/>
        <p:txBody>
          <a:bodyPr/>
          <a:lstStyle/>
          <a:p>
            <a:fld id="{AD76E1E5-8482-4B60-8539-C07FB3ED603E}" type="slidenum">
              <a:rPr lang="en-GB" smtClean="0"/>
              <a:t>6</a:t>
            </a:fld>
            <a:endParaRPr lang="en-GB"/>
          </a:p>
        </p:txBody>
      </p:sp>
    </p:spTree>
    <p:extLst>
      <p:ext uri="{BB962C8B-B14F-4D97-AF65-F5344CB8AC3E}">
        <p14:creationId xmlns:p14="http://schemas.microsoft.com/office/powerpoint/2010/main" val="75665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(clockwise from top left): www.waterstones.com/book/england-arise/juliet-barker//9780349123820; www.amazon.co.uk/Disability-Tudors-All-Kings-Fools-ebook/dp/B09KQ3JBXY; https://twitter.com/nml_muse/status/1291355079572848645; www.amazon.co.uk/Black-British-short-essential-history/dp/1529063396; www.amazon.pl/Queer-City-London-Romans-Present/dp/0099592940; https://blog.royalhistsoc.org/2021/07/23/rhs-publication-research-and-teaching-awards-2021; www.amazon.co.uk/gp/product/B0791JCDSB/ref=dbs_a_def_rwt_hsch_vapi_tkin_p1_i1</a:t>
            </a:r>
          </a:p>
        </p:txBody>
      </p:sp>
      <p:sp>
        <p:nvSpPr>
          <p:cNvPr id="4" name="Slide Number Placeholder 3"/>
          <p:cNvSpPr>
            <a:spLocks noGrp="1"/>
          </p:cNvSpPr>
          <p:nvPr>
            <p:ph type="sldNum" sz="quarter" idx="5"/>
          </p:nvPr>
        </p:nvSpPr>
        <p:spPr/>
        <p:txBody>
          <a:bodyPr/>
          <a:lstStyle/>
          <a:p>
            <a:fld id="{AD76E1E5-8482-4B60-8539-C07FB3ED603E}" type="slidenum">
              <a:rPr lang="en-GB" smtClean="0"/>
              <a:t>7</a:t>
            </a:fld>
            <a:endParaRPr lang="en-GB"/>
          </a:p>
        </p:txBody>
      </p:sp>
    </p:spTree>
    <p:extLst>
      <p:ext uri="{BB962C8B-B14F-4D97-AF65-F5344CB8AC3E}">
        <p14:creationId xmlns:p14="http://schemas.microsoft.com/office/powerpoint/2010/main" val="77599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(clockwise from top left): https://historicengland.org.uk; www.royalholloway.ac.uk/research-and-teaching/departments-and-schools/history/what-will-i-study/citizens-project; www.austinsmithlord.com/projects/peoples-history-museum;  https://reteach.org.uk/subject/history</a:t>
            </a:r>
          </a:p>
        </p:txBody>
      </p:sp>
      <p:sp>
        <p:nvSpPr>
          <p:cNvPr id="4" name="Slide Number Placeholder 3"/>
          <p:cNvSpPr>
            <a:spLocks noGrp="1"/>
          </p:cNvSpPr>
          <p:nvPr>
            <p:ph type="sldNum" sz="quarter" idx="5"/>
          </p:nvPr>
        </p:nvSpPr>
        <p:spPr/>
        <p:txBody>
          <a:bodyPr/>
          <a:lstStyle/>
          <a:p>
            <a:fld id="{AD76E1E5-8482-4B60-8539-C07FB3ED603E}" type="slidenum">
              <a:rPr lang="en-GB" smtClean="0"/>
              <a:t>8</a:t>
            </a:fld>
            <a:endParaRPr lang="en-GB"/>
          </a:p>
        </p:txBody>
      </p:sp>
    </p:spTree>
    <p:extLst>
      <p:ext uri="{BB962C8B-B14F-4D97-AF65-F5344CB8AC3E}">
        <p14:creationId xmlns:p14="http://schemas.microsoft.com/office/powerpoint/2010/main" val="61136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https://spectrumculture.com/2013/04/18/oeuvre-de-palma-mission-impossible</a:t>
            </a:r>
          </a:p>
        </p:txBody>
      </p:sp>
      <p:sp>
        <p:nvSpPr>
          <p:cNvPr id="4" name="Slide Number Placeholder 3"/>
          <p:cNvSpPr>
            <a:spLocks noGrp="1"/>
          </p:cNvSpPr>
          <p:nvPr>
            <p:ph type="sldNum" sz="quarter" idx="5"/>
          </p:nvPr>
        </p:nvSpPr>
        <p:spPr/>
        <p:txBody>
          <a:bodyPr/>
          <a:lstStyle/>
          <a:p>
            <a:fld id="{AD76E1E5-8482-4B60-8539-C07FB3ED603E}" type="slidenum">
              <a:rPr lang="en-GB" smtClean="0"/>
              <a:t>9</a:t>
            </a:fld>
            <a:endParaRPr lang="en-GB"/>
          </a:p>
        </p:txBody>
      </p:sp>
    </p:spTree>
    <p:extLst>
      <p:ext uri="{BB962C8B-B14F-4D97-AF65-F5344CB8AC3E}">
        <p14:creationId xmlns:p14="http://schemas.microsoft.com/office/powerpoint/2010/main" val="3425841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118E-8546-5A75-6624-3CBE30801A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16DCC3-6877-6FD5-3D37-59DF29B99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4CF5AE-4D49-6A06-4A1F-24B4224F1130}"/>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5" name="Footer Placeholder 4">
            <a:extLst>
              <a:ext uri="{FF2B5EF4-FFF2-40B4-BE49-F238E27FC236}">
                <a16:creationId xmlns:a16="http://schemas.microsoft.com/office/drawing/2014/main" id="{C6458264-9FED-1E1D-15EC-CD49563F31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F55D83-7680-EA5C-7D94-549A0898EB45}"/>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21108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1A29-84CE-AC3F-672D-067992DD84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D9EF40-6818-DCC8-D10D-0AD2D34160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B88866-18D1-0C45-65B4-75F46469471C}"/>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5" name="Footer Placeholder 4">
            <a:extLst>
              <a:ext uri="{FF2B5EF4-FFF2-40B4-BE49-F238E27FC236}">
                <a16:creationId xmlns:a16="http://schemas.microsoft.com/office/drawing/2014/main" id="{7704D392-DB83-31D6-4F5D-77567C548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3A11F-2575-A0C7-D1ED-0E2B58D9A49A}"/>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395835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9B9B83-274B-42C5-3BDF-B85C8C4DA6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73FA1B-AB9B-1DAF-340E-1C661003A5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3EE9B1-FF64-F875-FC63-CD72A7F934BB}"/>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5" name="Footer Placeholder 4">
            <a:extLst>
              <a:ext uri="{FF2B5EF4-FFF2-40B4-BE49-F238E27FC236}">
                <a16:creationId xmlns:a16="http://schemas.microsoft.com/office/drawing/2014/main" id="{D9AC6B61-D4FA-C96F-2C09-9845EB9124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22A2E-6EEF-054F-624D-040E4C361BE0}"/>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8435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06DC4-D64C-3A64-4638-581E4FC94C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605F1F-C937-1367-BDCD-E80C068E19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E83FAE-A8F4-F892-4F93-8DEB4FCCB027}"/>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5" name="Footer Placeholder 4">
            <a:extLst>
              <a:ext uri="{FF2B5EF4-FFF2-40B4-BE49-F238E27FC236}">
                <a16:creationId xmlns:a16="http://schemas.microsoft.com/office/drawing/2014/main" id="{F196A2B8-E98D-A41F-2285-E8FBA43AA6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8CE19-9A09-B89A-88E5-F11E8532C00D}"/>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381883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689B-0BF3-BF58-6692-B09D88EB7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9A131C-D7CB-DCBD-5CD1-4406704A82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689C-D1C1-3539-4293-C54CF0BB8E06}"/>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5" name="Footer Placeholder 4">
            <a:extLst>
              <a:ext uri="{FF2B5EF4-FFF2-40B4-BE49-F238E27FC236}">
                <a16:creationId xmlns:a16="http://schemas.microsoft.com/office/drawing/2014/main" id="{414D82F7-2763-F586-C2B6-26FF9E9C74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0238C2-7797-EC48-8EE3-D426B77BF193}"/>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304392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BEDD-17A7-C438-066B-91F00C6586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258C41-6E4A-DBFF-3159-465D41561C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0BBF03E-3235-9759-C9BF-04EB52C36D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1F940C-D94D-23D4-CBAE-04869BEC55CE}"/>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6" name="Footer Placeholder 5">
            <a:extLst>
              <a:ext uri="{FF2B5EF4-FFF2-40B4-BE49-F238E27FC236}">
                <a16:creationId xmlns:a16="http://schemas.microsoft.com/office/drawing/2014/main" id="{15E9377D-41CE-A87E-3E21-1D9AD34FDD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DE36BD-645F-1DB0-4D20-F9F57F1792BD}"/>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192231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20D5-39E1-E99F-87B9-A9D7C7F343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9236FE-D10E-6DE9-3180-032E89C83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E6479E-9A36-258C-7503-4A432AA85B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3CAA8E-BD5B-AF6C-C872-1C1CE2DFBB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69E12-CC94-A7DE-7C59-25FCD88938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86B867-6FF4-A08F-86EF-1D4526177536}"/>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8" name="Footer Placeholder 7">
            <a:extLst>
              <a:ext uri="{FF2B5EF4-FFF2-40B4-BE49-F238E27FC236}">
                <a16:creationId xmlns:a16="http://schemas.microsoft.com/office/drawing/2014/main" id="{7C326D22-70E8-33A7-9840-403A63CCDF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298E98-2C24-AB90-DE34-4547B2022953}"/>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172478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3F1A-38D6-26B1-9BEB-142EC09EED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DA5259-831A-FE42-A51B-C5A05845744B}"/>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4" name="Footer Placeholder 3">
            <a:extLst>
              <a:ext uri="{FF2B5EF4-FFF2-40B4-BE49-F238E27FC236}">
                <a16:creationId xmlns:a16="http://schemas.microsoft.com/office/drawing/2014/main" id="{CA6C2AFD-AEA6-BE62-0CDA-A22317506B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9C495F-B81D-D151-3B91-22796493D255}"/>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1279203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3ADBC-F5F7-682F-D809-4876A875ECB8}"/>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3" name="Footer Placeholder 2">
            <a:extLst>
              <a:ext uri="{FF2B5EF4-FFF2-40B4-BE49-F238E27FC236}">
                <a16:creationId xmlns:a16="http://schemas.microsoft.com/office/drawing/2014/main" id="{E9E6D300-9D35-AA58-DB62-5F34E7EB25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9D5C45-423D-FB41-9A7D-D81D39C2838E}"/>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19703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F7F3-FF99-E8AE-217F-249970E187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013338-26EA-FB33-416B-574DCD109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DF1526-13DE-CE80-674A-E1C0158FA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5648B-8D2B-4C9E-864E-7591309C02D2}"/>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6" name="Footer Placeholder 5">
            <a:extLst>
              <a:ext uri="{FF2B5EF4-FFF2-40B4-BE49-F238E27FC236}">
                <a16:creationId xmlns:a16="http://schemas.microsoft.com/office/drawing/2014/main" id="{5FF54574-5AB5-FD9E-3179-C662B53314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E85E3B-1E76-9B71-4061-F3C51553F944}"/>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1029937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F334-FA8F-EB7D-B687-5BCA6F9D2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A01434-2408-5025-D3EA-EA1DC6C99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1C57F86-E481-CE30-D3B1-C43792665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803FC-6119-057F-33EB-D10FAC5FABA4}"/>
              </a:ext>
            </a:extLst>
          </p:cNvPr>
          <p:cNvSpPr>
            <a:spLocks noGrp="1"/>
          </p:cNvSpPr>
          <p:nvPr>
            <p:ph type="dt" sz="half" idx="10"/>
          </p:nvPr>
        </p:nvSpPr>
        <p:spPr/>
        <p:txBody>
          <a:bodyPr/>
          <a:lstStyle/>
          <a:p>
            <a:fld id="{BFBD5556-718C-49A4-A449-6F58BC574CBF}" type="datetimeFigureOut">
              <a:rPr lang="en-GB" smtClean="0"/>
              <a:t>21/10/2022</a:t>
            </a:fld>
            <a:endParaRPr lang="en-GB"/>
          </a:p>
        </p:txBody>
      </p:sp>
      <p:sp>
        <p:nvSpPr>
          <p:cNvPr id="6" name="Footer Placeholder 5">
            <a:extLst>
              <a:ext uri="{FF2B5EF4-FFF2-40B4-BE49-F238E27FC236}">
                <a16:creationId xmlns:a16="http://schemas.microsoft.com/office/drawing/2014/main" id="{D4DDD915-619D-1D71-BF0D-1DC9DE2854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A42DE0-F172-D3C2-0808-CF7C632FEC99}"/>
              </a:ext>
            </a:extLst>
          </p:cNvPr>
          <p:cNvSpPr>
            <a:spLocks noGrp="1"/>
          </p:cNvSpPr>
          <p:nvPr>
            <p:ph type="sldNum" sz="quarter" idx="12"/>
          </p:nvPr>
        </p:nvSpPr>
        <p:spPr/>
        <p:txBody>
          <a:bodyPr/>
          <a:lstStyle/>
          <a:p>
            <a:fld id="{59A78D50-7FD1-464F-9E0F-A4E598BA3CE0}" type="slidenum">
              <a:rPr lang="en-GB" smtClean="0"/>
              <a:t>‹#›</a:t>
            </a:fld>
            <a:endParaRPr lang="en-GB"/>
          </a:p>
        </p:txBody>
      </p:sp>
    </p:spTree>
    <p:extLst>
      <p:ext uri="{BB962C8B-B14F-4D97-AF65-F5344CB8AC3E}">
        <p14:creationId xmlns:p14="http://schemas.microsoft.com/office/powerpoint/2010/main" val="2711141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5E5F2-80DD-F9B8-221D-D1DAAA0DB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D81A3A-C99C-0F32-A2D2-653055599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4E2BB-B255-09A5-4CB2-0D2A093A8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5556-718C-49A4-A449-6F58BC574CBF}" type="datetimeFigureOut">
              <a:rPr lang="en-GB" smtClean="0"/>
              <a:t>21/10/2022</a:t>
            </a:fld>
            <a:endParaRPr lang="en-GB"/>
          </a:p>
        </p:txBody>
      </p:sp>
      <p:sp>
        <p:nvSpPr>
          <p:cNvPr id="5" name="Footer Placeholder 4">
            <a:extLst>
              <a:ext uri="{FF2B5EF4-FFF2-40B4-BE49-F238E27FC236}">
                <a16:creationId xmlns:a16="http://schemas.microsoft.com/office/drawing/2014/main" id="{576E7606-A98E-C005-C9AB-1127B976D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AAD14AC-D99D-E9D2-A4B1-0C8ADC5FC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78D50-7FD1-464F-9E0F-A4E598BA3CE0}" type="slidenum">
              <a:rPr lang="en-GB" smtClean="0"/>
              <a:t>‹#›</a:t>
            </a:fld>
            <a:endParaRPr lang="en-GB"/>
          </a:p>
        </p:txBody>
      </p:sp>
    </p:spTree>
    <p:extLst>
      <p:ext uri="{BB962C8B-B14F-4D97-AF65-F5344CB8AC3E}">
        <p14:creationId xmlns:p14="http://schemas.microsoft.com/office/powerpoint/2010/main" val="3487364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phm.org.uk/blogposts/the-women-of-peterloo/"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bl.uk/windrush"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www.mappingwomenssuffrage.org.uk/" TargetMode="Externa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FD978A-A872-7F4B-15E4-E5D5B939758F}"/>
              </a:ext>
            </a:extLst>
          </p:cNvPr>
          <p:cNvSpPr>
            <a:spLocks noGrp="1"/>
          </p:cNvSpPr>
          <p:nvPr>
            <p:ph type="ctrTitle"/>
          </p:nvPr>
        </p:nvSpPr>
        <p:spPr>
          <a:xfrm>
            <a:off x="303929" y="31966"/>
            <a:ext cx="6764528" cy="3466213"/>
          </a:xfrm>
        </p:spPr>
        <p:txBody>
          <a:bodyPr anchor="b">
            <a:normAutofit/>
          </a:bodyPr>
          <a:lstStyle/>
          <a:p>
            <a:r>
              <a:rPr lang="en-GB" sz="6100" dirty="0">
                <a:solidFill>
                  <a:srgbClr val="FFFFFF"/>
                </a:solidFill>
              </a:rPr>
              <a:t>Britain: Power and the people 1170–current day</a:t>
            </a:r>
          </a:p>
        </p:txBody>
      </p:sp>
      <p:sp>
        <p:nvSpPr>
          <p:cNvPr id="3" name="Subtitle 2">
            <a:extLst>
              <a:ext uri="{FF2B5EF4-FFF2-40B4-BE49-F238E27FC236}">
                <a16:creationId xmlns:a16="http://schemas.microsoft.com/office/drawing/2014/main" id="{39325C6C-C286-A6E6-A1F3-86FBCBB2EC3D}"/>
              </a:ext>
            </a:extLst>
          </p:cNvPr>
          <p:cNvSpPr>
            <a:spLocks noGrp="1"/>
          </p:cNvSpPr>
          <p:nvPr>
            <p:ph type="subTitle" idx="1"/>
          </p:nvPr>
        </p:nvSpPr>
        <p:spPr>
          <a:xfrm>
            <a:off x="637757" y="4216638"/>
            <a:ext cx="5649289" cy="1922903"/>
          </a:xfrm>
        </p:spPr>
        <p:txBody>
          <a:bodyPr anchor="t">
            <a:normAutofit/>
          </a:bodyPr>
          <a:lstStyle/>
          <a:p>
            <a:r>
              <a:rPr lang="en-GB" dirty="0">
                <a:solidFill>
                  <a:srgbClr val="FFFFFF"/>
                </a:solidFill>
              </a:rPr>
              <a:t>Building greater diversity into our AQA thematic paper</a:t>
            </a:r>
          </a:p>
          <a:p>
            <a:endParaRPr lang="en-GB" dirty="0">
              <a:solidFill>
                <a:srgbClr val="FFFFFF"/>
              </a:solidFill>
            </a:endParaRPr>
          </a:p>
          <a:p>
            <a:endParaRPr lang="en-GB" dirty="0">
              <a:solidFill>
                <a:srgbClr val="FFFFFF"/>
              </a:solidFill>
            </a:endParaRPr>
          </a:p>
        </p:txBody>
      </p:sp>
    </p:spTree>
    <p:extLst>
      <p:ext uri="{BB962C8B-B14F-4D97-AF65-F5344CB8AC3E}">
        <p14:creationId xmlns:p14="http://schemas.microsoft.com/office/powerpoint/2010/main" val="4219123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7BB16C-6115-0BD8-CB68-7F5498D0C990}"/>
              </a:ext>
            </a:extLst>
          </p:cNvPr>
          <p:cNvSpPr>
            <a:spLocks noGrp="1"/>
          </p:cNvSpPr>
          <p:nvPr>
            <p:ph type="title"/>
          </p:nvPr>
        </p:nvSpPr>
        <p:spPr>
          <a:xfrm>
            <a:off x="2311147" y="365760"/>
            <a:ext cx="7569706" cy="1288238"/>
          </a:xfrm>
        </p:spPr>
        <p:txBody>
          <a:bodyPr anchor="ctr">
            <a:normAutofit/>
          </a:bodyPr>
          <a:lstStyle/>
          <a:p>
            <a:pPr algn="ctr"/>
            <a:r>
              <a:rPr lang="en-GB" dirty="0"/>
              <a:t>Overview of content</a:t>
            </a:r>
          </a:p>
        </p:txBody>
      </p:sp>
      <p:sp>
        <p:nvSpPr>
          <p:cNvPr id="3" name="Content Placeholder 2">
            <a:extLst>
              <a:ext uri="{FF2B5EF4-FFF2-40B4-BE49-F238E27FC236}">
                <a16:creationId xmlns:a16="http://schemas.microsoft.com/office/drawing/2014/main" id="{78E0168B-3304-4D4A-8173-1D95BEF86905}"/>
              </a:ext>
            </a:extLst>
          </p:cNvPr>
          <p:cNvSpPr>
            <a:spLocks noGrp="1"/>
          </p:cNvSpPr>
          <p:nvPr>
            <p:ph idx="1"/>
          </p:nvPr>
        </p:nvSpPr>
        <p:spPr>
          <a:xfrm>
            <a:off x="2165569" y="1956815"/>
            <a:ext cx="8379060" cy="4756041"/>
          </a:xfrm>
        </p:spPr>
        <p:txBody>
          <a:bodyPr anchor="t">
            <a:normAutofit/>
          </a:bodyPr>
          <a:lstStyle/>
          <a:p>
            <a:pPr marL="0" indent="0">
              <a:buNone/>
            </a:pPr>
            <a:r>
              <a:rPr lang="en-GB" sz="3600" dirty="0"/>
              <a:t>Part 1: Challenging authority and feudalism</a:t>
            </a:r>
          </a:p>
          <a:p>
            <a:pPr marL="0" indent="0">
              <a:buNone/>
            </a:pPr>
            <a:endParaRPr lang="en-GB" sz="3600" dirty="0"/>
          </a:p>
          <a:p>
            <a:pPr marL="0" indent="0">
              <a:buNone/>
            </a:pPr>
            <a:r>
              <a:rPr lang="en-GB" sz="3600" dirty="0"/>
              <a:t>Part 2: Challenging royal authority</a:t>
            </a:r>
          </a:p>
          <a:p>
            <a:pPr marL="0" indent="0">
              <a:buNone/>
            </a:pPr>
            <a:endParaRPr lang="en-GB" sz="3600" dirty="0"/>
          </a:p>
          <a:p>
            <a:pPr marL="0" indent="0">
              <a:buNone/>
            </a:pPr>
            <a:r>
              <a:rPr lang="en-GB" sz="3600" dirty="0"/>
              <a:t>Part 3: Reform and reformers</a:t>
            </a:r>
          </a:p>
          <a:p>
            <a:pPr marL="0" indent="0">
              <a:buNone/>
            </a:pPr>
            <a:endParaRPr lang="en-GB" sz="3600" dirty="0"/>
          </a:p>
          <a:p>
            <a:pPr marL="0" indent="0">
              <a:buNone/>
            </a:pPr>
            <a:r>
              <a:rPr lang="en-GB" sz="3600" dirty="0"/>
              <a:t>Part 4: Equality and rights</a:t>
            </a:r>
          </a:p>
          <a:p>
            <a:pPr marL="0" indent="0">
              <a:buNone/>
            </a:pPr>
            <a:endParaRPr lang="en-GB" sz="2400" dirty="0"/>
          </a:p>
        </p:txBody>
      </p:sp>
    </p:spTree>
    <p:extLst>
      <p:ext uri="{BB962C8B-B14F-4D97-AF65-F5344CB8AC3E}">
        <p14:creationId xmlns:p14="http://schemas.microsoft.com/office/powerpoint/2010/main" val="28163403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BC95-D8E6-21BC-90AA-CAC32F016252}"/>
              </a:ext>
            </a:extLst>
          </p:cNvPr>
          <p:cNvSpPr>
            <a:spLocks noGrp="1"/>
          </p:cNvSpPr>
          <p:nvPr>
            <p:ph type="title"/>
          </p:nvPr>
        </p:nvSpPr>
        <p:spPr>
          <a:xfrm>
            <a:off x="134257" y="135749"/>
            <a:ext cx="5865233" cy="1269539"/>
          </a:xfrm>
        </p:spPr>
        <p:txBody>
          <a:bodyPr>
            <a:normAutofit/>
          </a:bodyPr>
          <a:lstStyle/>
          <a:p>
            <a:pPr algn="ctr"/>
            <a:r>
              <a:rPr lang="en-GB" sz="3600" dirty="0"/>
              <a:t>Power of individual stories</a:t>
            </a:r>
          </a:p>
        </p:txBody>
      </p:sp>
      <p:sp>
        <p:nvSpPr>
          <p:cNvPr id="3" name="Content Placeholder 2">
            <a:extLst>
              <a:ext uri="{FF2B5EF4-FFF2-40B4-BE49-F238E27FC236}">
                <a16:creationId xmlns:a16="http://schemas.microsoft.com/office/drawing/2014/main" id="{E0CA226E-34B9-EDC3-C0EB-1E34FC373960}"/>
              </a:ext>
            </a:extLst>
          </p:cNvPr>
          <p:cNvSpPr>
            <a:spLocks noGrp="1"/>
          </p:cNvSpPr>
          <p:nvPr>
            <p:ph idx="1"/>
          </p:nvPr>
        </p:nvSpPr>
        <p:spPr>
          <a:xfrm>
            <a:off x="188686" y="1277257"/>
            <a:ext cx="5618125" cy="5306423"/>
          </a:xfrm>
        </p:spPr>
        <p:txBody>
          <a:bodyPr>
            <a:normAutofit lnSpcReduction="10000"/>
          </a:bodyPr>
          <a:lstStyle/>
          <a:p>
            <a:pPr>
              <a:buFont typeface="Wingdings" panose="05000000000000000000" pitchFamily="2" charset="2"/>
              <a:buChar char="§"/>
            </a:pPr>
            <a:r>
              <a:rPr lang="en-GB" sz="1400" dirty="0"/>
              <a:t>Johanna </a:t>
            </a:r>
            <a:r>
              <a:rPr lang="en-GB" sz="1400" dirty="0" err="1"/>
              <a:t>Ferrour</a:t>
            </a:r>
            <a:r>
              <a:rPr lang="en-GB" sz="1400" dirty="0"/>
              <a:t>: ‘chief perpetrator and leader of rebellious evildoers from Kent’.</a:t>
            </a:r>
          </a:p>
          <a:p>
            <a:r>
              <a:rPr lang="en-GB" sz="1400" dirty="0"/>
              <a:t>Margaret Cheney: ‘There can be no doubt that many women were ardent supporters of the Pilgrimage.... Lady Bulmer’s execution... was an object-lesson to husbands... to teach them to distrust their wives.’</a:t>
            </a:r>
          </a:p>
          <a:p>
            <a:r>
              <a:rPr lang="en-GB" sz="1400" dirty="0"/>
              <a:t>John </a:t>
            </a:r>
            <a:r>
              <a:rPr lang="en-GB" sz="1400" dirty="0" err="1"/>
              <a:t>Blanke</a:t>
            </a:r>
            <a:r>
              <a:rPr lang="en-GB" sz="1400" dirty="0"/>
              <a:t> (‘Meanwhile, Elsewhere… Mughals’) – routine representation</a:t>
            </a:r>
          </a:p>
          <a:p>
            <a:r>
              <a:rPr lang="en-GB" sz="1400" dirty="0"/>
              <a:t>Lady Ann Cunningham: ‘She </a:t>
            </a:r>
            <a:r>
              <a:rPr lang="en-GB" sz="1400" dirty="0" err="1"/>
              <a:t>goeth</a:t>
            </a:r>
            <a:r>
              <a:rPr lang="en-GB" sz="1400" dirty="0"/>
              <a:t> in armour and with a </a:t>
            </a:r>
            <a:r>
              <a:rPr lang="en-GB" sz="1400" dirty="0" err="1"/>
              <a:t>pistoll</a:t>
            </a:r>
            <a:r>
              <a:rPr lang="en-GB" sz="1400" dirty="0"/>
              <a:t> by her side </a:t>
            </a:r>
            <a:r>
              <a:rPr lang="en-GB" sz="1400" dirty="0" err="1"/>
              <a:t>readie</a:t>
            </a:r>
            <a:r>
              <a:rPr lang="en-GB" sz="1400" dirty="0"/>
              <a:t> charged, and wishes him there, saying </a:t>
            </a:r>
            <a:r>
              <a:rPr lang="en-GB" sz="1400" dirty="0" err="1"/>
              <a:t>shee</a:t>
            </a:r>
            <a:r>
              <a:rPr lang="en-GB" sz="1400" dirty="0"/>
              <a:t> would </a:t>
            </a:r>
            <a:r>
              <a:rPr lang="en-GB" sz="1400" dirty="0" err="1"/>
              <a:t>burie</a:t>
            </a:r>
            <a:r>
              <a:rPr lang="en-GB" sz="1400" dirty="0"/>
              <a:t> the bullets in his bowels’.</a:t>
            </a:r>
          </a:p>
          <a:p>
            <a:r>
              <a:rPr lang="en-GB" sz="1400" dirty="0"/>
              <a:t>Women at Peterloo – Helen </a:t>
            </a:r>
            <a:r>
              <a:rPr lang="en-GB" sz="1400" dirty="0" err="1"/>
              <a:t>Antrobus</a:t>
            </a:r>
            <a:r>
              <a:rPr lang="en-GB" sz="1400" dirty="0"/>
              <a:t> (PHM): </a:t>
            </a:r>
            <a:r>
              <a:rPr lang="en-GB" sz="1400" dirty="0">
                <a:hlinkClick r:id="rId3"/>
              </a:rPr>
              <a:t>https://phm.org.uk/blogposts/the-women-of-peterloo</a:t>
            </a:r>
            <a:endParaRPr lang="en-GB" sz="1400" dirty="0"/>
          </a:p>
          <a:p>
            <a:r>
              <a:rPr lang="en-GB" sz="1400" dirty="0"/>
              <a:t>William </a:t>
            </a:r>
            <a:r>
              <a:rPr lang="en-GB" sz="1400" dirty="0" err="1"/>
              <a:t>Cuffay</a:t>
            </a:r>
            <a:r>
              <a:rPr lang="en-GB" sz="1400" dirty="0"/>
              <a:t> – Chartism </a:t>
            </a:r>
          </a:p>
          <a:p>
            <a:r>
              <a:rPr lang="en-GB" sz="1400" dirty="0"/>
              <a:t>Anne Lister – Victorian entrepreneur </a:t>
            </a:r>
          </a:p>
          <a:p>
            <a:r>
              <a:rPr lang="en-GB" sz="1400" dirty="0"/>
              <a:t>Sarah Chapman and the 1888 Match Girls’ Strike (PHM): https://phm.org.uk/blogposts/the-match-girls-strike</a:t>
            </a:r>
          </a:p>
          <a:p>
            <a:r>
              <a:rPr lang="en-GB" sz="1400" dirty="0"/>
              <a:t>Windrush: </a:t>
            </a:r>
            <a:r>
              <a:rPr lang="en-GB" sz="1400" dirty="0">
                <a:hlinkClick r:id="rId4"/>
              </a:rPr>
              <a:t>www.bl.uk/windrush</a:t>
            </a:r>
            <a:r>
              <a:rPr lang="en-GB" sz="1400" dirty="0"/>
              <a:t>  (</a:t>
            </a:r>
            <a:r>
              <a:rPr lang="en-GB" sz="1400" dirty="0" err="1"/>
              <a:t>Floella</a:t>
            </a:r>
            <a:r>
              <a:rPr lang="en-GB" sz="1400" dirty="0"/>
              <a:t> Benjamin – </a:t>
            </a:r>
            <a:r>
              <a:rPr lang="en-GB" sz="1400" i="1" dirty="0"/>
              <a:t>Coming to England</a:t>
            </a:r>
            <a:r>
              <a:rPr lang="en-GB" sz="1400" dirty="0"/>
              <a:t>)</a:t>
            </a:r>
          </a:p>
          <a:p>
            <a:r>
              <a:rPr lang="en-GB" sz="1400" i="1" dirty="0"/>
              <a:t>Made in Dagenham </a:t>
            </a:r>
            <a:r>
              <a:rPr lang="en-GB" sz="1400" dirty="0"/>
              <a:t>– Shirley Williams</a:t>
            </a:r>
          </a:p>
          <a:p>
            <a:r>
              <a:rPr lang="en-GB" sz="1400" dirty="0"/>
              <a:t>LSGM and the Miners’  Strike (</a:t>
            </a:r>
            <a:r>
              <a:rPr lang="en-GB" sz="1400" i="1" dirty="0"/>
              <a:t>Pride</a:t>
            </a:r>
            <a:r>
              <a:rPr lang="en-GB" sz="1400" dirty="0"/>
              <a:t>)</a:t>
            </a:r>
          </a:p>
          <a:p>
            <a:r>
              <a:rPr lang="en-GB" sz="1400" dirty="0"/>
              <a:t>David Lammy on Grenfell and the Hostile Environment Policy</a:t>
            </a:r>
          </a:p>
          <a:p>
            <a:pPr marL="0" indent="0">
              <a:buNone/>
            </a:pPr>
            <a:endParaRPr lang="en-GB" sz="800" dirty="0"/>
          </a:p>
          <a:p>
            <a:pPr marL="0" indent="0">
              <a:buNone/>
            </a:pPr>
            <a:endParaRPr lang="en-GB" sz="800" dirty="0"/>
          </a:p>
          <a:p>
            <a:pPr marL="0" indent="0">
              <a:buNone/>
            </a:pPr>
            <a:endParaRPr lang="en-GB" sz="800" dirty="0"/>
          </a:p>
          <a:p>
            <a:pPr marL="0" indent="0">
              <a:buNone/>
            </a:pPr>
            <a:endParaRPr lang="en-GB" sz="800" dirty="0"/>
          </a:p>
          <a:p>
            <a:pPr marL="0" indent="0">
              <a:buNone/>
            </a:pPr>
            <a:endParaRPr lang="en-GB" sz="800" dirty="0"/>
          </a:p>
          <a:p>
            <a:pPr marL="0" indent="0">
              <a:buNone/>
            </a:pPr>
            <a:endParaRPr lang="en-GB" sz="800" dirty="0"/>
          </a:p>
          <a:p>
            <a:pPr marL="0" indent="0">
              <a:buNone/>
            </a:pPr>
            <a:endParaRPr lang="en-GB" sz="800" dirty="0"/>
          </a:p>
        </p:txBody>
      </p:sp>
      <p:sp>
        <p:nvSpPr>
          <p:cNvPr id="50" name="Rectangle 39">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41">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43">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45">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3E5C31E-EB23-C429-9B70-925BFBDDEBDF}"/>
              </a:ext>
            </a:extLst>
          </p:cNvPr>
          <p:cNvPicPr>
            <a:picLocks noChangeAspect="1"/>
          </p:cNvPicPr>
          <p:nvPr/>
        </p:nvPicPr>
        <p:blipFill>
          <a:blip r:embed="rId5"/>
          <a:stretch>
            <a:fillRect/>
          </a:stretch>
        </p:blipFill>
        <p:spPr>
          <a:xfrm>
            <a:off x="6688653" y="321734"/>
            <a:ext cx="1828826" cy="2739814"/>
          </a:xfrm>
          <a:prstGeom prst="rect">
            <a:avLst/>
          </a:prstGeom>
        </p:spPr>
      </p:pic>
      <p:sp>
        <p:nvSpPr>
          <p:cNvPr id="54" name="Rectangle 47">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A3D0868-CD8A-8983-5ACD-032835937CE3}"/>
              </a:ext>
            </a:extLst>
          </p:cNvPr>
          <p:cNvPicPr>
            <a:picLocks noChangeAspect="1"/>
          </p:cNvPicPr>
          <p:nvPr/>
        </p:nvPicPr>
        <p:blipFill>
          <a:blip r:embed="rId6"/>
          <a:stretch>
            <a:fillRect/>
          </a:stretch>
        </p:blipFill>
        <p:spPr>
          <a:xfrm>
            <a:off x="9695176" y="321734"/>
            <a:ext cx="1979515" cy="2739814"/>
          </a:xfrm>
          <a:prstGeom prst="rect">
            <a:avLst/>
          </a:prstGeom>
        </p:spPr>
      </p:pic>
      <p:pic>
        <p:nvPicPr>
          <p:cNvPr id="6" name="Picture 5">
            <a:extLst>
              <a:ext uri="{FF2B5EF4-FFF2-40B4-BE49-F238E27FC236}">
                <a16:creationId xmlns:a16="http://schemas.microsoft.com/office/drawing/2014/main" id="{2AE37ABA-1E6B-5DD9-BD40-2468EBB99D1B}"/>
              </a:ext>
            </a:extLst>
          </p:cNvPr>
          <p:cNvPicPr>
            <a:picLocks noChangeAspect="1"/>
          </p:cNvPicPr>
          <p:nvPr/>
        </p:nvPicPr>
        <p:blipFill>
          <a:blip r:embed="rId7"/>
          <a:stretch>
            <a:fillRect/>
          </a:stretch>
        </p:blipFill>
        <p:spPr>
          <a:xfrm>
            <a:off x="6528300" y="3796452"/>
            <a:ext cx="2149532" cy="2559898"/>
          </a:xfrm>
          <a:prstGeom prst="rect">
            <a:avLst/>
          </a:prstGeom>
        </p:spPr>
      </p:pic>
      <p:pic>
        <p:nvPicPr>
          <p:cNvPr id="5" name="Picture 4">
            <a:extLst>
              <a:ext uri="{FF2B5EF4-FFF2-40B4-BE49-F238E27FC236}">
                <a16:creationId xmlns:a16="http://schemas.microsoft.com/office/drawing/2014/main" id="{3426D920-3B8D-0DC2-6340-18A51BA6B66C}"/>
              </a:ext>
            </a:extLst>
          </p:cNvPr>
          <p:cNvPicPr>
            <a:picLocks noChangeAspect="1"/>
          </p:cNvPicPr>
          <p:nvPr/>
        </p:nvPicPr>
        <p:blipFill>
          <a:blip r:embed="rId8"/>
          <a:stretch>
            <a:fillRect/>
          </a:stretch>
        </p:blipFill>
        <p:spPr>
          <a:xfrm>
            <a:off x="9543408" y="3847791"/>
            <a:ext cx="2364317" cy="2508559"/>
          </a:xfrm>
          <a:prstGeom prst="rect">
            <a:avLst/>
          </a:prstGeom>
        </p:spPr>
      </p:pic>
    </p:spTree>
    <p:extLst>
      <p:ext uri="{BB962C8B-B14F-4D97-AF65-F5344CB8AC3E}">
        <p14:creationId xmlns:p14="http://schemas.microsoft.com/office/powerpoint/2010/main" val="91114267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40079"/>
          </a:xfrm>
          <a:solidFill>
            <a:schemeClr val="tx1"/>
          </a:solidFill>
        </p:spPr>
        <p:txBody>
          <a:bodyPr>
            <a:normAutofit/>
          </a:bodyPr>
          <a:lstStyle/>
          <a:p>
            <a:r>
              <a:rPr lang="en-GB" sz="3600" dirty="0">
                <a:solidFill>
                  <a:schemeClr val="bg1"/>
                </a:solidFill>
                <a:latin typeface="+mn-lt"/>
              </a:rPr>
              <a:t>Meanwhile, elsewhere… in the LGBTQ+ community (1984–5)</a:t>
            </a:r>
          </a:p>
        </p:txBody>
      </p:sp>
      <p:pic>
        <p:nvPicPr>
          <p:cNvPr id="4" name="Content Placeholder 3"/>
          <p:cNvPicPr>
            <a:picLocks noGrp="1" noChangeAspect="1"/>
          </p:cNvPicPr>
          <p:nvPr>
            <p:ph idx="1"/>
          </p:nvPr>
        </p:nvPicPr>
        <p:blipFill>
          <a:blip r:embed="rId3"/>
          <a:stretch>
            <a:fillRect/>
          </a:stretch>
        </p:blipFill>
        <p:spPr>
          <a:xfrm>
            <a:off x="6357633" y="726485"/>
            <a:ext cx="2466975" cy="1847850"/>
          </a:xfrm>
          <a:prstGeom prst="rect">
            <a:avLst/>
          </a:prstGeom>
        </p:spPr>
        <p:style>
          <a:lnRef idx="2">
            <a:schemeClr val="dk1"/>
          </a:lnRef>
          <a:fillRef idx="1">
            <a:schemeClr val="lt1"/>
          </a:fillRef>
          <a:effectRef idx="0">
            <a:schemeClr val="dk1"/>
          </a:effectRef>
          <a:fontRef idx="minor">
            <a:schemeClr val="dk1"/>
          </a:fontRef>
        </p:style>
      </p:pic>
      <p:sp>
        <p:nvSpPr>
          <p:cNvPr id="7" name="Rectangle 6"/>
          <p:cNvSpPr/>
          <p:nvPr/>
        </p:nvSpPr>
        <p:spPr>
          <a:xfrm>
            <a:off x="4623" y="723083"/>
            <a:ext cx="6113417" cy="6134917"/>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30" dirty="0">
                <a:solidFill>
                  <a:schemeClr val="tx1"/>
                </a:solidFill>
              </a:rPr>
              <a:t>In the midst of pit closures and the economic uncertainty of the early to mid 1980s, an unlikely alliance formed between a mining community in South Wales and a gay and lesbian group from London. The group became known as LGSM (Lesbians and Gays Support Miners) and raised over £11,000 for the people of </a:t>
            </a:r>
            <a:r>
              <a:rPr lang="en-GB" sz="1230" dirty="0" err="1">
                <a:solidFill>
                  <a:schemeClr val="tx1"/>
                </a:solidFill>
              </a:rPr>
              <a:t>Dulais</a:t>
            </a:r>
            <a:r>
              <a:rPr lang="en-GB" sz="1230" dirty="0">
                <a:solidFill>
                  <a:schemeClr val="tx1"/>
                </a:solidFill>
              </a:rPr>
              <a:t> Valley. Although, on the surface, they appeared to have little in common, in an era of homophobia and anti-union sentiment, they were drawn together through hatred of Margaret Thatcher, the police and the tabloids. </a:t>
            </a:r>
          </a:p>
          <a:p>
            <a:endParaRPr lang="en-GB" sz="1230" dirty="0">
              <a:solidFill>
                <a:schemeClr val="tx1"/>
              </a:solidFill>
            </a:endParaRPr>
          </a:p>
          <a:p>
            <a:r>
              <a:rPr lang="en-GB" sz="1230" dirty="0">
                <a:solidFill>
                  <a:schemeClr val="tx1"/>
                </a:solidFill>
              </a:rPr>
              <a:t>In 1984, the LSGM drove a few old minibuses and a clapped-out VW campervan to South Wales to present their donations to the miners. They were unsure of the kind of reception they would receive. Fortunately for all involved, a sense of solidarity prevailed. </a:t>
            </a:r>
            <a:r>
              <a:rPr lang="en-US" sz="1230" dirty="0">
                <a:solidFill>
                  <a:schemeClr val="tx1"/>
                </a:solidFill>
              </a:rPr>
              <a:t>Mark Ashton, who died of AIDS in 1987, was one of the founders of LGSM and argued: ‘One community should give solidarity to another. It is really illogical to say, “I'm gay and I'm into defending the gay community but I don't care about anything else…”.’</a:t>
            </a:r>
          </a:p>
          <a:p>
            <a:endParaRPr lang="en-US" sz="1230" dirty="0">
              <a:solidFill>
                <a:schemeClr val="tx1"/>
              </a:solidFill>
            </a:endParaRPr>
          </a:p>
          <a:p>
            <a:r>
              <a:rPr lang="en-US" sz="1230" dirty="0">
                <a:solidFill>
                  <a:schemeClr val="tx1"/>
                </a:solidFill>
              </a:rPr>
              <a:t>A key negotiator between LSGM and the miners of </a:t>
            </a:r>
            <a:r>
              <a:rPr lang="en-US" sz="1230" dirty="0" err="1">
                <a:solidFill>
                  <a:schemeClr val="tx1"/>
                </a:solidFill>
              </a:rPr>
              <a:t>Dulais</a:t>
            </a:r>
            <a:r>
              <a:rPr lang="en-US" sz="1230" dirty="0">
                <a:solidFill>
                  <a:schemeClr val="tx1"/>
                </a:solidFill>
              </a:rPr>
              <a:t> was Dai Donovan, an open-minded and warm representative of miners in South Wales. He spoke out at 1984 benefit concert ‘Pits and Perverts’ (a phrase used by the </a:t>
            </a:r>
            <a:r>
              <a:rPr lang="en-US" sz="1230" i="1" dirty="0">
                <a:solidFill>
                  <a:schemeClr val="tx1"/>
                </a:solidFill>
              </a:rPr>
              <a:t>Sun n</a:t>
            </a:r>
            <a:r>
              <a:rPr lang="en-US" sz="1230" dirty="0">
                <a:solidFill>
                  <a:schemeClr val="tx1"/>
                </a:solidFill>
              </a:rPr>
              <a:t>ewspaper, which LGSM reclaimed!). This concert raised nearly £6,000 to support those on strike. Up to this day, Donovan continues to speak out against homophobia, reminding people that it is wrong to persecute others simply because of who they love. In 2019 he said, ‘To effect real change, you have to go out of your comfort zone, join with others, to argue and to defend what you believe in. Together you are stronger.’</a:t>
            </a:r>
          </a:p>
          <a:p>
            <a:endParaRPr lang="en-US" sz="1230" dirty="0">
              <a:solidFill>
                <a:schemeClr val="tx1"/>
              </a:solidFill>
            </a:endParaRPr>
          </a:p>
          <a:p>
            <a:r>
              <a:rPr lang="en-US" sz="1230" dirty="0">
                <a:solidFill>
                  <a:schemeClr val="tx1"/>
                </a:solidFill>
              </a:rPr>
              <a:t>This bit of history was kept relatively hidden until it became the subject of a film in 2014, </a:t>
            </a:r>
            <a:r>
              <a:rPr lang="en-US" sz="1230" i="1" dirty="0">
                <a:solidFill>
                  <a:schemeClr val="tx1"/>
                </a:solidFill>
              </a:rPr>
              <a:t>Pride</a:t>
            </a:r>
            <a:r>
              <a:rPr lang="en-US" sz="1230" dirty="0">
                <a:solidFill>
                  <a:schemeClr val="tx1"/>
                </a:solidFill>
              </a:rPr>
              <a:t>. The writer, Stephen Beresford, describes the narrative as ‘a legend in the gay community. But it was like Chinese whispers – I wasn't sure whether to believe it.’ Much of the archive material was kept in the People’s History Museum in Manchester. </a:t>
            </a:r>
          </a:p>
          <a:p>
            <a:endParaRPr lang="en-US" sz="1230" dirty="0">
              <a:solidFill>
                <a:schemeClr val="tx1"/>
              </a:solidFill>
            </a:endParaRPr>
          </a:p>
          <a:p>
            <a:r>
              <a:rPr lang="en-US" sz="1230" dirty="0">
                <a:solidFill>
                  <a:schemeClr val="tx1"/>
                </a:solidFill>
              </a:rPr>
              <a:t>To show their support to the LGSM, the Welsh miners attended the Pride March in London in 1985. This was revolutionary at the time, but testament to the fact that, regardless of sexuality or background, we are all people and should stand together for things that we believe are worthwhile causes. </a:t>
            </a:r>
          </a:p>
        </p:txBody>
      </p:sp>
      <p:pic>
        <p:nvPicPr>
          <p:cNvPr id="8" name="Picture 7"/>
          <p:cNvPicPr>
            <a:picLocks noChangeAspect="1"/>
          </p:cNvPicPr>
          <p:nvPr/>
        </p:nvPicPr>
        <p:blipFill>
          <a:blip r:embed="rId4"/>
          <a:stretch>
            <a:fillRect/>
          </a:stretch>
        </p:blipFill>
        <p:spPr>
          <a:xfrm>
            <a:off x="9303794" y="723083"/>
            <a:ext cx="2717009" cy="1854654"/>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5"/>
          <a:stretch>
            <a:fillRect/>
          </a:stretch>
        </p:blipFill>
        <p:spPr>
          <a:xfrm rot="1024243">
            <a:off x="11167608" y="447835"/>
            <a:ext cx="948055" cy="630888"/>
          </a:xfrm>
          <a:prstGeom prst="rect">
            <a:avLst/>
          </a:prstGeom>
        </p:spPr>
        <p:style>
          <a:lnRef idx="2">
            <a:schemeClr val="dk1"/>
          </a:lnRef>
          <a:fillRef idx="1">
            <a:schemeClr val="lt1"/>
          </a:fillRef>
          <a:effectRef idx="0">
            <a:schemeClr val="dk1"/>
          </a:effectRef>
          <a:fontRef idx="minor">
            <a:schemeClr val="dk1"/>
          </a:fontRef>
        </p:style>
      </p:pic>
      <p:sp>
        <p:nvSpPr>
          <p:cNvPr id="9" name="Rectangle 8"/>
          <p:cNvSpPr/>
          <p:nvPr/>
        </p:nvSpPr>
        <p:spPr>
          <a:xfrm>
            <a:off x="6379464" y="4022266"/>
            <a:ext cx="5641339" cy="2786744"/>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r>
              <a:rPr lang="en-GB" sz="1200" b="1" dirty="0"/>
              <a:t>Key people</a:t>
            </a:r>
          </a:p>
          <a:p>
            <a:endParaRPr lang="en-GB" sz="1200" dirty="0"/>
          </a:p>
          <a:p>
            <a:r>
              <a:rPr lang="en-GB" sz="1200" b="1" dirty="0"/>
              <a:t>Jonathan Blake </a:t>
            </a:r>
            <a:r>
              <a:rPr lang="en-GB" sz="1200" dirty="0"/>
              <a:t>was a key activist in LGSM. He was one of the first people to be diagnosed with HIV in the UK and recently celebrated his 70th birthday. </a:t>
            </a:r>
            <a:r>
              <a:rPr lang="en-US" sz="1200" dirty="0"/>
              <a:t>‘With the South Wales miners at the 1985 </a:t>
            </a:r>
            <a:r>
              <a:rPr lang="en-US" sz="1200" dirty="0" err="1"/>
              <a:t>Labour</a:t>
            </a:r>
            <a:r>
              <a:rPr lang="en-US" sz="1200" dirty="0"/>
              <a:t> party conference, we put gay rights on the agenda. The [resulting equality resolution] became the trajectory that would lead to civil partnerships and marriages. The NUM didn’t want anything to do with poofs. But Dai [Donovan] put pressure on them – he was as good as his word.’</a:t>
            </a:r>
          </a:p>
          <a:p>
            <a:endParaRPr lang="en-US" sz="1200" dirty="0"/>
          </a:p>
          <a:p>
            <a:r>
              <a:rPr lang="en-US" sz="1200" b="1" dirty="0"/>
              <a:t>Sian James</a:t>
            </a:r>
            <a:r>
              <a:rPr lang="en-US" sz="1200" dirty="0"/>
              <a:t> worked closely with the LGSM in the 1980s. She had been married at 16 and had two children by the age of 20. She helped to feed families during the strike and felt afterwards that people believed she had a voice worth listening to. She went to college and got her qualifications, and went on to become a </a:t>
            </a:r>
            <a:r>
              <a:rPr lang="en-US" sz="1200" dirty="0" err="1"/>
              <a:t>Labour</a:t>
            </a:r>
            <a:r>
              <a:rPr lang="en-US" sz="1200" dirty="0"/>
              <a:t> MP for Swansea East. She says, ‘It doesn't matter what </a:t>
            </a:r>
            <a:r>
              <a:rPr lang="en-US" sz="1200" dirty="0" err="1"/>
              <a:t>colour</a:t>
            </a:r>
            <a:r>
              <a:rPr lang="en-US" sz="1200" dirty="0"/>
              <a:t>, sexuality or creed you are, there will always be a common thread.’ </a:t>
            </a:r>
            <a:endParaRPr lang="en-GB" sz="1200" dirty="0"/>
          </a:p>
        </p:txBody>
      </p:sp>
      <p:pic>
        <p:nvPicPr>
          <p:cNvPr id="10" name="Picture 9"/>
          <p:cNvPicPr>
            <a:picLocks noChangeAspect="1"/>
          </p:cNvPicPr>
          <p:nvPr/>
        </p:nvPicPr>
        <p:blipFill>
          <a:blip r:embed="rId6"/>
          <a:stretch>
            <a:fillRect/>
          </a:stretch>
        </p:blipFill>
        <p:spPr>
          <a:xfrm>
            <a:off x="6357633" y="2840014"/>
            <a:ext cx="990747" cy="919979"/>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7"/>
          <a:stretch>
            <a:fillRect/>
          </a:stretch>
        </p:blipFill>
        <p:spPr>
          <a:xfrm>
            <a:off x="10379883" y="2764462"/>
            <a:ext cx="1630480" cy="1071079"/>
          </a:xfrm>
          <a:prstGeom prst="rect">
            <a:avLst/>
          </a:prstGeom>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8"/>
          <a:stretch>
            <a:fillRect/>
          </a:stretch>
        </p:blipFill>
        <p:spPr>
          <a:xfrm rot="778536">
            <a:off x="8070669" y="1865262"/>
            <a:ext cx="1604086" cy="21305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0156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B13476-CE21-4746-B044-FD491AC84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949458-F04A-959B-FE20-58B96B851CFC}"/>
              </a:ext>
            </a:extLst>
          </p:cNvPr>
          <p:cNvSpPr>
            <a:spLocks noGrp="1"/>
          </p:cNvSpPr>
          <p:nvPr>
            <p:ph type="title"/>
          </p:nvPr>
        </p:nvSpPr>
        <p:spPr>
          <a:xfrm>
            <a:off x="629328" y="429768"/>
            <a:ext cx="4095072" cy="1642533"/>
          </a:xfrm>
        </p:spPr>
        <p:txBody>
          <a:bodyPr anchor="b">
            <a:normAutofit/>
          </a:bodyPr>
          <a:lstStyle/>
          <a:p>
            <a:pPr algn="ctr"/>
            <a:r>
              <a:rPr lang="en-GB" sz="5400" dirty="0"/>
              <a:t>Local dimensions</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328" y="2423160"/>
            <a:ext cx="3877056" cy="18288"/>
          </a:xfrm>
          <a:custGeom>
            <a:avLst/>
            <a:gdLst>
              <a:gd name="connsiteX0" fmla="*/ 0 w 3877056"/>
              <a:gd name="connsiteY0" fmla="*/ 0 h 18288"/>
              <a:gd name="connsiteX1" fmla="*/ 723717 w 3877056"/>
              <a:gd name="connsiteY1" fmla="*/ 0 h 18288"/>
              <a:gd name="connsiteX2" fmla="*/ 1447434 w 3877056"/>
              <a:gd name="connsiteY2" fmla="*/ 0 h 18288"/>
              <a:gd name="connsiteX3" fmla="*/ 1977299 w 3877056"/>
              <a:gd name="connsiteY3" fmla="*/ 0 h 18288"/>
              <a:gd name="connsiteX4" fmla="*/ 2623475 w 3877056"/>
              <a:gd name="connsiteY4" fmla="*/ 0 h 18288"/>
              <a:gd name="connsiteX5" fmla="*/ 3192109 w 3877056"/>
              <a:gd name="connsiteY5" fmla="*/ 0 h 18288"/>
              <a:gd name="connsiteX6" fmla="*/ 3877056 w 3877056"/>
              <a:gd name="connsiteY6" fmla="*/ 0 h 18288"/>
              <a:gd name="connsiteX7" fmla="*/ 3877056 w 3877056"/>
              <a:gd name="connsiteY7" fmla="*/ 18288 h 18288"/>
              <a:gd name="connsiteX8" fmla="*/ 3230880 w 3877056"/>
              <a:gd name="connsiteY8" fmla="*/ 18288 h 18288"/>
              <a:gd name="connsiteX9" fmla="*/ 2662245 w 3877056"/>
              <a:gd name="connsiteY9" fmla="*/ 18288 h 18288"/>
              <a:gd name="connsiteX10" fmla="*/ 2016069 w 3877056"/>
              <a:gd name="connsiteY10" fmla="*/ 18288 h 18288"/>
              <a:gd name="connsiteX11" fmla="*/ 1408664 w 3877056"/>
              <a:gd name="connsiteY11" fmla="*/ 18288 h 18288"/>
              <a:gd name="connsiteX12" fmla="*/ 840029 w 3877056"/>
              <a:gd name="connsiteY12" fmla="*/ 18288 h 18288"/>
              <a:gd name="connsiteX13" fmla="*/ 0 w 3877056"/>
              <a:gd name="connsiteY13" fmla="*/ 18288 h 18288"/>
              <a:gd name="connsiteX14" fmla="*/ 0 w 3877056"/>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18288" fill="none" extrusionOk="0">
                <a:moveTo>
                  <a:pt x="0" y="0"/>
                </a:moveTo>
                <a:cubicBezTo>
                  <a:pt x="155902" y="14477"/>
                  <a:pt x="567164" y="18992"/>
                  <a:pt x="723717" y="0"/>
                </a:cubicBezTo>
                <a:cubicBezTo>
                  <a:pt x="880270" y="-18992"/>
                  <a:pt x="1230427" y="-33316"/>
                  <a:pt x="1447434" y="0"/>
                </a:cubicBezTo>
                <a:cubicBezTo>
                  <a:pt x="1664441" y="33316"/>
                  <a:pt x="1866557" y="5702"/>
                  <a:pt x="1977299" y="0"/>
                </a:cubicBezTo>
                <a:cubicBezTo>
                  <a:pt x="2088041" y="-5702"/>
                  <a:pt x="2302485" y="24099"/>
                  <a:pt x="2623475" y="0"/>
                </a:cubicBezTo>
                <a:cubicBezTo>
                  <a:pt x="2944465" y="-24099"/>
                  <a:pt x="2993399" y="-19795"/>
                  <a:pt x="3192109" y="0"/>
                </a:cubicBezTo>
                <a:cubicBezTo>
                  <a:pt x="3390819" y="19795"/>
                  <a:pt x="3581349" y="-26551"/>
                  <a:pt x="3877056" y="0"/>
                </a:cubicBezTo>
                <a:cubicBezTo>
                  <a:pt x="3877095" y="7328"/>
                  <a:pt x="3877675" y="9982"/>
                  <a:pt x="3877056" y="18288"/>
                </a:cubicBezTo>
                <a:cubicBezTo>
                  <a:pt x="3576596" y="42394"/>
                  <a:pt x="3502355" y="16962"/>
                  <a:pt x="3230880" y="18288"/>
                </a:cubicBezTo>
                <a:cubicBezTo>
                  <a:pt x="2959405" y="19614"/>
                  <a:pt x="2924948" y="18543"/>
                  <a:pt x="2662245" y="18288"/>
                </a:cubicBezTo>
                <a:cubicBezTo>
                  <a:pt x="2399543" y="18033"/>
                  <a:pt x="2231855" y="26028"/>
                  <a:pt x="2016069" y="18288"/>
                </a:cubicBezTo>
                <a:cubicBezTo>
                  <a:pt x="1800283" y="10548"/>
                  <a:pt x="1665927" y="755"/>
                  <a:pt x="1408664" y="18288"/>
                </a:cubicBezTo>
                <a:cubicBezTo>
                  <a:pt x="1151402" y="35821"/>
                  <a:pt x="1016899" y="28407"/>
                  <a:pt x="840029" y="18288"/>
                </a:cubicBezTo>
                <a:cubicBezTo>
                  <a:pt x="663160" y="8169"/>
                  <a:pt x="304031" y="-14425"/>
                  <a:pt x="0" y="18288"/>
                </a:cubicBezTo>
                <a:cubicBezTo>
                  <a:pt x="-593" y="9736"/>
                  <a:pt x="244" y="6610"/>
                  <a:pt x="0" y="0"/>
                </a:cubicBezTo>
                <a:close/>
              </a:path>
              <a:path w="3877056" h="18288" stroke="0" extrusionOk="0">
                <a:moveTo>
                  <a:pt x="0" y="0"/>
                </a:moveTo>
                <a:cubicBezTo>
                  <a:pt x="205869" y="28368"/>
                  <a:pt x="460328" y="6409"/>
                  <a:pt x="646176" y="0"/>
                </a:cubicBezTo>
                <a:cubicBezTo>
                  <a:pt x="832024" y="-6409"/>
                  <a:pt x="1043494" y="26447"/>
                  <a:pt x="1331123" y="0"/>
                </a:cubicBezTo>
                <a:cubicBezTo>
                  <a:pt x="1618752" y="-26447"/>
                  <a:pt x="1675797" y="-26969"/>
                  <a:pt x="1938528" y="0"/>
                </a:cubicBezTo>
                <a:cubicBezTo>
                  <a:pt x="2201259" y="26969"/>
                  <a:pt x="2439942" y="23453"/>
                  <a:pt x="2662245" y="0"/>
                </a:cubicBezTo>
                <a:cubicBezTo>
                  <a:pt x="2884548" y="-23453"/>
                  <a:pt x="3094562" y="-7899"/>
                  <a:pt x="3308421" y="0"/>
                </a:cubicBezTo>
                <a:cubicBezTo>
                  <a:pt x="3522280" y="7899"/>
                  <a:pt x="3615459" y="3066"/>
                  <a:pt x="3877056" y="0"/>
                </a:cubicBezTo>
                <a:cubicBezTo>
                  <a:pt x="3877383" y="8595"/>
                  <a:pt x="3876984" y="13110"/>
                  <a:pt x="3877056" y="18288"/>
                </a:cubicBezTo>
                <a:cubicBezTo>
                  <a:pt x="3624575" y="4903"/>
                  <a:pt x="3478089" y="20597"/>
                  <a:pt x="3230880" y="18288"/>
                </a:cubicBezTo>
                <a:cubicBezTo>
                  <a:pt x="2983671" y="15979"/>
                  <a:pt x="2743376" y="19903"/>
                  <a:pt x="2507163" y="18288"/>
                </a:cubicBezTo>
                <a:cubicBezTo>
                  <a:pt x="2270950" y="16673"/>
                  <a:pt x="1992617" y="19013"/>
                  <a:pt x="1822216" y="18288"/>
                </a:cubicBezTo>
                <a:cubicBezTo>
                  <a:pt x="1651815" y="17563"/>
                  <a:pt x="1370782" y="42338"/>
                  <a:pt x="1253581" y="18288"/>
                </a:cubicBezTo>
                <a:cubicBezTo>
                  <a:pt x="1136380" y="-5762"/>
                  <a:pt x="854528" y="8046"/>
                  <a:pt x="723717" y="18288"/>
                </a:cubicBezTo>
                <a:cubicBezTo>
                  <a:pt x="592906" y="28530"/>
                  <a:pt x="166343" y="24405"/>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4F3D56-6FD8-BF9D-AAA0-E109E9BA3FD1}"/>
              </a:ext>
            </a:extLst>
          </p:cNvPr>
          <p:cNvSpPr>
            <a:spLocks noGrp="1"/>
          </p:cNvSpPr>
          <p:nvPr>
            <p:ph idx="1"/>
          </p:nvPr>
        </p:nvSpPr>
        <p:spPr>
          <a:xfrm>
            <a:off x="275771" y="2706624"/>
            <a:ext cx="4452669" cy="4009717"/>
          </a:xfrm>
        </p:spPr>
        <p:txBody>
          <a:bodyPr>
            <a:normAutofit lnSpcReduction="10000"/>
          </a:bodyPr>
          <a:lstStyle/>
          <a:p>
            <a:r>
              <a:rPr lang="en-GB" sz="1600" dirty="0"/>
              <a:t>Widows from Liverpool petitioning the government during the ECW</a:t>
            </a:r>
          </a:p>
          <a:p>
            <a:r>
              <a:rPr lang="en-GB" sz="1600" dirty="0"/>
              <a:t>Jack Gladstone, leader of the Demerara Rising 1823</a:t>
            </a:r>
          </a:p>
          <a:p>
            <a:r>
              <a:rPr lang="en-GB" sz="1600" dirty="0"/>
              <a:t>James Brown (not the singer!) – founder of democracy in the Isle of Man</a:t>
            </a:r>
          </a:p>
          <a:p>
            <a:r>
              <a:rPr lang="en-GB" sz="1600" dirty="0"/>
              <a:t>Edward Rushton – blind abolitionists</a:t>
            </a:r>
          </a:p>
          <a:p>
            <a:r>
              <a:rPr lang="en-GB" sz="1600" dirty="0"/>
              <a:t>Kate Sheppard and Florence Barry: </a:t>
            </a:r>
            <a:r>
              <a:rPr lang="en-GB" sz="1600" dirty="0">
                <a:hlinkClick r:id="rId3"/>
              </a:rPr>
              <a:t>www.mappingwomenssuffrage.org.uk</a:t>
            </a:r>
            <a:endParaRPr lang="en-GB" sz="1600" dirty="0"/>
          </a:p>
          <a:p>
            <a:r>
              <a:rPr lang="en-GB" sz="1600" dirty="0"/>
              <a:t>Currently working on an oral history project with drama department about events in Toxteth in 1981 </a:t>
            </a:r>
          </a:p>
          <a:p>
            <a:r>
              <a:rPr lang="en-GB" sz="1600" dirty="0"/>
              <a:t>Anthony Walker</a:t>
            </a:r>
          </a:p>
          <a:p>
            <a:r>
              <a:rPr lang="en-GB" sz="1600" dirty="0"/>
              <a:t>Photographs showing familiar places in different times</a:t>
            </a:r>
          </a:p>
          <a:p>
            <a:endParaRPr lang="en-GB" sz="1200" dirty="0"/>
          </a:p>
        </p:txBody>
      </p:sp>
      <p:pic>
        <p:nvPicPr>
          <p:cNvPr id="5" name="Picture 4">
            <a:extLst>
              <a:ext uri="{FF2B5EF4-FFF2-40B4-BE49-F238E27FC236}">
                <a16:creationId xmlns:a16="http://schemas.microsoft.com/office/drawing/2014/main" id="{C0FF089D-4442-152E-9A2B-F38A67200DDF}"/>
              </a:ext>
            </a:extLst>
          </p:cNvPr>
          <p:cNvPicPr>
            <a:picLocks noChangeAspect="1"/>
          </p:cNvPicPr>
          <p:nvPr/>
        </p:nvPicPr>
        <p:blipFill rotWithShape="1">
          <a:blip r:embed="rId4"/>
          <a:srcRect t="4773" r="-1" b="7080"/>
          <a:stretch/>
        </p:blipFill>
        <p:spPr>
          <a:xfrm>
            <a:off x="5027601" y="10"/>
            <a:ext cx="3044866" cy="3597029"/>
          </a:xfrm>
          <a:custGeom>
            <a:avLst/>
            <a:gdLst/>
            <a:ahLst/>
            <a:cxnLst/>
            <a:rect l="l" t="t" r="r" b="b"/>
            <a:pathLst>
              <a:path w="3044866"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8778" y="1230836"/>
                  <a:pt x="3024968" y="1520375"/>
                  <a:pt x="3040069" y="1809660"/>
                </a:cubicBezTo>
                <a:cubicBezTo>
                  <a:pt x="3049835" y="1950657"/>
                  <a:pt x="3044683" y="2092164"/>
                  <a:pt x="3024686" y="2232285"/>
                </a:cubicBez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pic>
      <p:pic>
        <p:nvPicPr>
          <p:cNvPr id="6" name="Picture 5">
            <a:extLst>
              <a:ext uri="{FF2B5EF4-FFF2-40B4-BE49-F238E27FC236}">
                <a16:creationId xmlns:a16="http://schemas.microsoft.com/office/drawing/2014/main" id="{9F4B4ED1-8A5D-8222-6570-0BD496BD9EF4}"/>
              </a:ext>
            </a:extLst>
          </p:cNvPr>
          <p:cNvPicPr>
            <a:picLocks noChangeAspect="1"/>
          </p:cNvPicPr>
          <p:nvPr/>
        </p:nvPicPr>
        <p:blipFill rotWithShape="1">
          <a:blip r:embed="rId5"/>
          <a:srcRect t="1897" r="-2" b="26645"/>
          <a:stretch/>
        </p:blipFill>
        <p:spPr>
          <a:xfrm>
            <a:off x="5021993" y="3792430"/>
            <a:ext cx="3045969" cy="3065570"/>
          </a:xfrm>
          <a:custGeom>
            <a:avLst/>
            <a:gdLst/>
            <a:ahLst/>
            <a:cxnLst/>
            <a:rect l="l" t="t" r="r" b="b"/>
            <a:pathLst>
              <a:path w="3045969" h="3065570">
                <a:moveTo>
                  <a:pt x="2750933" y="0"/>
                </a:moveTo>
                <a:lnTo>
                  <a:pt x="3043770" y="11038"/>
                </a:lnTo>
                <a:lnTo>
                  <a:pt x="3045607" y="37526"/>
                </a:lnTo>
                <a:cubicBezTo>
                  <a:pt x="3047625" y="113720"/>
                  <a:pt x="3040851" y="189914"/>
                  <a:pt x="3034394" y="266109"/>
                </a:cubicBez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cubicBezTo>
                  <a:pt x="3052317" y="2587500"/>
                  <a:pt x="3032560" y="2779256"/>
                  <a:pt x="3029596" y="2971138"/>
                </a:cubicBezTo>
                <a:cubicBezTo>
                  <a:pt x="3029314" y="2988346"/>
                  <a:pt x="3030372" y="3005585"/>
                  <a:pt x="3031678" y="3022824"/>
                </a:cubicBezTo>
                <a:lnTo>
                  <a:pt x="3034625" y="3065570"/>
                </a:lnTo>
                <a:lnTo>
                  <a:pt x="24938" y="3065570"/>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pic>
      <p:pic>
        <p:nvPicPr>
          <p:cNvPr id="7" name="Picture 6">
            <a:extLst>
              <a:ext uri="{FF2B5EF4-FFF2-40B4-BE49-F238E27FC236}">
                <a16:creationId xmlns:a16="http://schemas.microsoft.com/office/drawing/2014/main" id="{92CE8711-B32D-A5C1-B12A-92585A56AD27}"/>
              </a:ext>
            </a:extLst>
          </p:cNvPr>
          <p:cNvPicPr>
            <a:picLocks noChangeAspect="1"/>
          </p:cNvPicPr>
          <p:nvPr/>
        </p:nvPicPr>
        <p:blipFill rotWithShape="1">
          <a:blip r:embed="rId6"/>
          <a:srcRect r="-1" b="10457"/>
          <a:stretch/>
        </p:blipFill>
        <p:spPr>
          <a:xfrm>
            <a:off x="8263902" y="10"/>
            <a:ext cx="3928092" cy="4143496"/>
          </a:xfrm>
          <a:custGeom>
            <a:avLst/>
            <a:gdLst/>
            <a:ahLst/>
            <a:cxnLst/>
            <a:rect l="l" t="t" r="r" b="b"/>
            <a:pathLst>
              <a:path w="3928092" h="4143506">
                <a:moveTo>
                  <a:pt x="23605" y="0"/>
                </a:moveTo>
                <a:lnTo>
                  <a:pt x="3928092" y="0"/>
                </a:lnTo>
                <a:lnTo>
                  <a:pt x="3928092"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pic>
      <p:pic>
        <p:nvPicPr>
          <p:cNvPr id="4" name="Picture 3">
            <a:extLst>
              <a:ext uri="{FF2B5EF4-FFF2-40B4-BE49-F238E27FC236}">
                <a16:creationId xmlns:a16="http://schemas.microsoft.com/office/drawing/2014/main" id="{129A5417-0CA0-DADD-6750-BC5312C008D0}"/>
              </a:ext>
            </a:extLst>
          </p:cNvPr>
          <p:cNvPicPr>
            <a:picLocks noChangeAspect="1"/>
          </p:cNvPicPr>
          <p:nvPr/>
        </p:nvPicPr>
        <p:blipFill rotWithShape="1">
          <a:blip r:embed="rId7"/>
          <a:srcRect l="2986" r="-3" b="-3"/>
          <a:stretch/>
        </p:blipFill>
        <p:spPr>
          <a:xfrm>
            <a:off x="8281031" y="4328340"/>
            <a:ext cx="3910971" cy="2529660"/>
          </a:xfrm>
          <a:custGeom>
            <a:avLst/>
            <a:gdLst/>
            <a:ahLst/>
            <a:cxnLst/>
            <a:rect l="l" t="t" r="r" b="b"/>
            <a:pathLst>
              <a:path w="3910971"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71" y="11103"/>
                </a:lnTo>
                <a:lnTo>
                  <a:pt x="3910971"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Tree>
    <p:extLst>
      <p:ext uri="{BB962C8B-B14F-4D97-AF65-F5344CB8AC3E}">
        <p14:creationId xmlns:p14="http://schemas.microsoft.com/office/powerpoint/2010/main" val="1545763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0EE42E-DB42-56F6-FF38-D771D6F9175B}"/>
              </a:ext>
            </a:extLst>
          </p:cNvPr>
          <p:cNvSpPr>
            <a:spLocks noGrp="1"/>
          </p:cNvSpPr>
          <p:nvPr>
            <p:ph type="title"/>
          </p:nvPr>
        </p:nvSpPr>
        <p:spPr>
          <a:xfrm>
            <a:off x="619760" y="764373"/>
            <a:ext cx="5154508" cy="1293028"/>
          </a:xfrm>
        </p:spPr>
        <p:txBody>
          <a:bodyPr>
            <a:normAutofit/>
          </a:bodyPr>
          <a:lstStyle/>
          <a:p>
            <a:r>
              <a:rPr lang="en-GB" sz="4000" dirty="0"/>
              <a:t>Use of primary evidence</a:t>
            </a:r>
          </a:p>
        </p:txBody>
      </p:sp>
      <p:sp>
        <p:nvSpPr>
          <p:cNvPr id="3" name="Content Placeholder 2">
            <a:extLst>
              <a:ext uri="{FF2B5EF4-FFF2-40B4-BE49-F238E27FC236}">
                <a16:creationId xmlns:a16="http://schemas.microsoft.com/office/drawing/2014/main" id="{B7DC5475-EBE3-9D25-A72A-FD72580B5E2E}"/>
              </a:ext>
            </a:extLst>
          </p:cNvPr>
          <p:cNvSpPr>
            <a:spLocks noGrp="1"/>
          </p:cNvSpPr>
          <p:nvPr>
            <p:ph idx="1"/>
          </p:nvPr>
        </p:nvSpPr>
        <p:spPr>
          <a:xfrm>
            <a:off x="619760" y="2194560"/>
            <a:ext cx="5154507" cy="4024125"/>
          </a:xfrm>
        </p:spPr>
        <p:txBody>
          <a:bodyPr>
            <a:normAutofit/>
          </a:bodyPr>
          <a:lstStyle/>
          <a:p>
            <a:r>
              <a:rPr lang="en-GB" sz="2000" dirty="0"/>
              <a:t>Material culture and objects to uncover narratives from the past – discussions about historical silences and how to populate them (subversive cross stitch!)</a:t>
            </a:r>
          </a:p>
          <a:p>
            <a:r>
              <a:rPr lang="en-GB" sz="2000" dirty="0"/>
              <a:t>Visibility of women </a:t>
            </a:r>
          </a:p>
          <a:p>
            <a:r>
              <a:rPr lang="en-GB" sz="2000" dirty="0"/>
              <a:t>Visibility of working class</a:t>
            </a:r>
          </a:p>
          <a:p>
            <a:r>
              <a:rPr lang="en-GB" sz="2000" dirty="0"/>
              <a:t>Visibility of people of colour</a:t>
            </a:r>
          </a:p>
          <a:p>
            <a:r>
              <a:rPr lang="en-GB" sz="2000" dirty="0"/>
              <a:t>Visibility of queer history </a:t>
            </a:r>
          </a:p>
          <a:p>
            <a:r>
              <a:rPr lang="en-GB" sz="2000" dirty="0"/>
              <a:t>Visibility of disability</a:t>
            </a:r>
          </a:p>
        </p:txBody>
      </p:sp>
      <p:pic>
        <p:nvPicPr>
          <p:cNvPr id="5" name="Picture 4" descr="Text&#10;&#10;Description automatically generated with medium confidence">
            <a:extLst>
              <a:ext uri="{FF2B5EF4-FFF2-40B4-BE49-F238E27FC236}">
                <a16:creationId xmlns:a16="http://schemas.microsoft.com/office/drawing/2014/main" id="{170DD0FE-4F9D-5910-BE95-A5B9C411B574}"/>
              </a:ext>
            </a:extLst>
          </p:cNvPr>
          <p:cNvPicPr>
            <a:picLocks noChangeAspect="1"/>
          </p:cNvPicPr>
          <p:nvPr/>
        </p:nvPicPr>
        <p:blipFill rotWithShape="1">
          <a:blip r:embed="rId3"/>
          <a:srcRect l="23468" r="14802"/>
          <a:stretch/>
        </p:blipFill>
        <p:spPr>
          <a:xfrm>
            <a:off x="6417733" y="10"/>
            <a:ext cx="3270176" cy="3933487"/>
          </a:xfrm>
          <a:prstGeom prst="rect">
            <a:avLst/>
          </a:prstGeom>
        </p:spPr>
      </p:pic>
      <p:pic>
        <p:nvPicPr>
          <p:cNvPr id="7" name="Picture 6">
            <a:extLst>
              <a:ext uri="{FF2B5EF4-FFF2-40B4-BE49-F238E27FC236}">
                <a16:creationId xmlns:a16="http://schemas.microsoft.com/office/drawing/2014/main" id="{58DD547B-0801-B3D1-76BD-8B97563A3300}"/>
              </a:ext>
            </a:extLst>
          </p:cNvPr>
          <p:cNvPicPr>
            <a:picLocks noChangeAspect="1"/>
          </p:cNvPicPr>
          <p:nvPr/>
        </p:nvPicPr>
        <p:blipFill rotWithShape="1">
          <a:blip r:embed="rId4"/>
          <a:srcRect r="4" b="4108"/>
          <a:stretch/>
        </p:blipFill>
        <p:spPr>
          <a:xfrm>
            <a:off x="9782174" y="10"/>
            <a:ext cx="2409826" cy="3933486"/>
          </a:xfrm>
          <a:prstGeom prst="rect">
            <a:avLst/>
          </a:prstGeom>
        </p:spPr>
      </p:pic>
      <p:pic>
        <p:nvPicPr>
          <p:cNvPr id="6" name="Picture 5">
            <a:extLst>
              <a:ext uri="{FF2B5EF4-FFF2-40B4-BE49-F238E27FC236}">
                <a16:creationId xmlns:a16="http://schemas.microsoft.com/office/drawing/2014/main" id="{B10F19E0-2AAA-9DEF-D820-096759317EDA}"/>
              </a:ext>
            </a:extLst>
          </p:cNvPr>
          <p:cNvPicPr>
            <a:picLocks noChangeAspect="1"/>
          </p:cNvPicPr>
          <p:nvPr/>
        </p:nvPicPr>
        <p:blipFill rotWithShape="1">
          <a:blip r:embed="rId5"/>
          <a:srcRect t="13994" r="-2" b="12139"/>
          <a:stretch/>
        </p:blipFill>
        <p:spPr>
          <a:xfrm>
            <a:off x="6417734" y="4019724"/>
            <a:ext cx="5774266" cy="2838276"/>
          </a:xfrm>
          <a:prstGeom prst="rect">
            <a:avLst/>
          </a:prstGeom>
        </p:spPr>
      </p:pic>
    </p:spTree>
    <p:extLst>
      <p:ext uri="{BB962C8B-B14F-4D97-AF65-F5344CB8AC3E}">
        <p14:creationId xmlns:p14="http://schemas.microsoft.com/office/powerpoint/2010/main" val="49401986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6BAE54B-E51B-2653-5E5C-4333E0C88C15}"/>
              </a:ext>
            </a:extLst>
          </p:cNvPr>
          <p:cNvPicPr>
            <a:picLocks noGrp="1" noChangeAspect="1"/>
          </p:cNvPicPr>
          <p:nvPr>
            <p:ph idx="1"/>
          </p:nvPr>
        </p:nvPicPr>
        <p:blipFill>
          <a:blip r:embed="rId3"/>
          <a:stretch>
            <a:fillRect/>
          </a:stretch>
        </p:blipFill>
        <p:spPr>
          <a:xfrm>
            <a:off x="4813300" y="642938"/>
            <a:ext cx="1455738" cy="2268538"/>
          </a:xfrm>
          <a:prstGeom prst="rect">
            <a:avLst/>
          </a:prstGeom>
        </p:spPr>
      </p:pic>
      <p:pic>
        <p:nvPicPr>
          <p:cNvPr id="5" name="Picture 4">
            <a:extLst>
              <a:ext uri="{FF2B5EF4-FFF2-40B4-BE49-F238E27FC236}">
                <a16:creationId xmlns:a16="http://schemas.microsoft.com/office/drawing/2014/main" id="{B70A0F09-B6A5-F3D9-074E-BA7D5FE72ADE}"/>
              </a:ext>
            </a:extLst>
          </p:cNvPr>
          <p:cNvPicPr>
            <a:picLocks noChangeAspect="1"/>
          </p:cNvPicPr>
          <p:nvPr/>
        </p:nvPicPr>
        <p:blipFill>
          <a:blip r:embed="rId4"/>
          <a:stretch>
            <a:fillRect/>
          </a:stretch>
        </p:blipFill>
        <p:spPr>
          <a:xfrm>
            <a:off x="6335713" y="642938"/>
            <a:ext cx="1543050" cy="2268538"/>
          </a:xfrm>
          <a:prstGeom prst="rect">
            <a:avLst/>
          </a:prstGeom>
        </p:spPr>
      </p:pic>
      <p:pic>
        <p:nvPicPr>
          <p:cNvPr id="9" name="Picture 8" descr="A person with curly hair&#10;&#10;Description automatically generated with low confidence">
            <a:extLst>
              <a:ext uri="{FF2B5EF4-FFF2-40B4-BE49-F238E27FC236}">
                <a16:creationId xmlns:a16="http://schemas.microsoft.com/office/drawing/2014/main" id="{29911972-6E61-329D-71CA-3E683DD6D2BA}"/>
              </a:ext>
            </a:extLst>
          </p:cNvPr>
          <p:cNvPicPr>
            <a:picLocks noChangeAspect="1"/>
          </p:cNvPicPr>
          <p:nvPr/>
        </p:nvPicPr>
        <p:blipFill>
          <a:blip r:embed="rId5"/>
          <a:stretch>
            <a:fillRect/>
          </a:stretch>
        </p:blipFill>
        <p:spPr>
          <a:xfrm>
            <a:off x="7947025" y="642938"/>
            <a:ext cx="1887538" cy="2268538"/>
          </a:xfrm>
          <a:prstGeom prst="rect">
            <a:avLst/>
          </a:prstGeom>
        </p:spPr>
      </p:pic>
      <p:pic>
        <p:nvPicPr>
          <p:cNvPr id="6" name="Picture 5" descr="Text&#10;&#10;Description automatically generated">
            <a:extLst>
              <a:ext uri="{FF2B5EF4-FFF2-40B4-BE49-F238E27FC236}">
                <a16:creationId xmlns:a16="http://schemas.microsoft.com/office/drawing/2014/main" id="{8AD86E56-9882-200A-4266-8165934AAF46}"/>
              </a:ext>
            </a:extLst>
          </p:cNvPr>
          <p:cNvPicPr>
            <a:picLocks noChangeAspect="1"/>
          </p:cNvPicPr>
          <p:nvPr/>
        </p:nvPicPr>
        <p:blipFill>
          <a:blip r:embed="rId6"/>
          <a:stretch>
            <a:fillRect/>
          </a:stretch>
        </p:blipFill>
        <p:spPr>
          <a:xfrm>
            <a:off x="9902825" y="642938"/>
            <a:ext cx="1617663" cy="2268538"/>
          </a:xfrm>
          <a:prstGeom prst="rect">
            <a:avLst/>
          </a:prstGeom>
        </p:spPr>
      </p:pic>
      <p:pic>
        <p:nvPicPr>
          <p:cNvPr id="7" name="Picture 6">
            <a:extLst>
              <a:ext uri="{FF2B5EF4-FFF2-40B4-BE49-F238E27FC236}">
                <a16:creationId xmlns:a16="http://schemas.microsoft.com/office/drawing/2014/main" id="{4E95BFCD-BCE3-EF8F-D039-146AF17E7D28}"/>
              </a:ext>
            </a:extLst>
          </p:cNvPr>
          <p:cNvPicPr>
            <a:picLocks noChangeAspect="1"/>
          </p:cNvPicPr>
          <p:nvPr/>
        </p:nvPicPr>
        <p:blipFill>
          <a:blip r:embed="rId7"/>
          <a:stretch>
            <a:fillRect/>
          </a:stretch>
        </p:blipFill>
        <p:spPr>
          <a:xfrm>
            <a:off x="4813300" y="2979738"/>
            <a:ext cx="2081213" cy="3230563"/>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A4499D16-006D-5D65-7125-282B575D65FB}"/>
              </a:ext>
            </a:extLst>
          </p:cNvPr>
          <p:cNvPicPr>
            <a:picLocks noChangeAspect="1"/>
          </p:cNvPicPr>
          <p:nvPr/>
        </p:nvPicPr>
        <p:blipFill>
          <a:blip r:embed="rId8"/>
          <a:stretch>
            <a:fillRect/>
          </a:stretch>
        </p:blipFill>
        <p:spPr>
          <a:xfrm>
            <a:off x="6961188" y="2979738"/>
            <a:ext cx="2406650" cy="3230563"/>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B529BA2C-9C5F-97D2-3641-2188B826B60A}"/>
              </a:ext>
            </a:extLst>
          </p:cNvPr>
          <p:cNvPicPr>
            <a:picLocks noChangeAspect="1"/>
          </p:cNvPicPr>
          <p:nvPr/>
        </p:nvPicPr>
        <p:blipFill>
          <a:blip r:embed="rId9"/>
          <a:stretch>
            <a:fillRect/>
          </a:stretch>
        </p:blipFill>
        <p:spPr>
          <a:xfrm>
            <a:off x="9436100" y="2979738"/>
            <a:ext cx="2084388" cy="3230563"/>
          </a:xfrm>
          <a:prstGeom prst="rect">
            <a:avLst/>
          </a:prstGeom>
        </p:spPr>
      </p:pic>
      <p:sp>
        <p:nvSpPr>
          <p:cNvPr id="2" name="Title 1">
            <a:extLst>
              <a:ext uri="{FF2B5EF4-FFF2-40B4-BE49-F238E27FC236}">
                <a16:creationId xmlns:a16="http://schemas.microsoft.com/office/drawing/2014/main" id="{806B588A-F4F1-9F0D-BB0C-47AF8F0DEC0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200" kern="1200" dirty="0">
                <a:solidFill>
                  <a:srgbClr val="FFFFFF"/>
                </a:solidFill>
                <a:latin typeface="+mj-lt"/>
                <a:ea typeface="+mj-ea"/>
                <a:cs typeface="+mj-cs"/>
              </a:rPr>
              <a:t>Selecting interpretations</a:t>
            </a:r>
          </a:p>
        </p:txBody>
      </p:sp>
    </p:spTree>
    <p:extLst>
      <p:ext uri="{BB962C8B-B14F-4D97-AF65-F5344CB8AC3E}">
        <p14:creationId xmlns:p14="http://schemas.microsoft.com/office/powerpoint/2010/main" val="1521221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A034DC13-4CA6-4DDF-96D6-2C1F3CD50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3">
            <a:extLst>
              <a:ext uri="{FF2B5EF4-FFF2-40B4-BE49-F238E27FC236}">
                <a16:creationId xmlns:a16="http://schemas.microsoft.com/office/drawing/2014/main" id="{AB83855D-F0F4-42E8-9047-A13022476C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0414264F-D724-4E21-BE52-4728290DE8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5">
              <a:extLst>
                <a:ext uri="{FF2B5EF4-FFF2-40B4-BE49-F238E27FC236}">
                  <a16:creationId xmlns:a16="http://schemas.microsoft.com/office/drawing/2014/main" id="{46C077DA-0626-4B9E-9211-446361F614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DD1DA1AE-C234-4948-AA7F-F7EBB9FE7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23A78588-E013-48A0-A140-E6C9A4F387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76C9A9D1-F5E1-4455-80F2-5E0DF42568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D61E693-EEA1-BB9E-493C-05D737A8E6C4}"/>
              </a:ext>
            </a:extLst>
          </p:cNvPr>
          <p:cNvSpPr>
            <a:spLocks noGrp="1"/>
          </p:cNvSpPr>
          <p:nvPr>
            <p:ph type="title"/>
          </p:nvPr>
        </p:nvSpPr>
        <p:spPr>
          <a:xfrm>
            <a:off x="1047280" y="759805"/>
            <a:ext cx="10306520" cy="1325563"/>
          </a:xfrm>
        </p:spPr>
        <p:txBody>
          <a:bodyPr>
            <a:normAutofit/>
          </a:bodyPr>
          <a:lstStyle/>
          <a:p>
            <a:pPr algn="ctr"/>
            <a:r>
              <a:rPr lang="en-GB" sz="4000" dirty="0">
                <a:solidFill>
                  <a:srgbClr val="FFFFFF"/>
                </a:solidFill>
              </a:rPr>
              <a:t>Useful resources to build in more diverse voices</a:t>
            </a:r>
          </a:p>
        </p:txBody>
      </p:sp>
      <p:sp>
        <p:nvSpPr>
          <p:cNvPr id="3" name="Content Placeholder 2">
            <a:extLst>
              <a:ext uri="{FF2B5EF4-FFF2-40B4-BE49-F238E27FC236}">
                <a16:creationId xmlns:a16="http://schemas.microsoft.com/office/drawing/2014/main" id="{5D5F2B68-3858-3F36-230B-A63DE22A4F60}"/>
              </a:ext>
            </a:extLst>
          </p:cNvPr>
          <p:cNvSpPr>
            <a:spLocks noGrp="1"/>
          </p:cNvSpPr>
          <p:nvPr>
            <p:ph idx="1"/>
          </p:nvPr>
        </p:nvSpPr>
        <p:spPr>
          <a:xfrm>
            <a:off x="1424904" y="2543175"/>
            <a:ext cx="4003439" cy="4002768"/>
          </a:xfrm>
        </p:spPr>
        <p:txBody>
          <a:bodyPr anchor="ctr">
            <a:noAutofit/>
          </a:bodyPr>
          <a:lstStyle/>
          <a:p>
            <a:r>
              <a:rPr lang="en-GB" sz="2400" dirty="0"/>
              <a:t>Meanwhile, Elsewhere…</a:t>
            </a:r>
          </a:p>
          <a:p>
            <a:r>
              <a:rPr lang="en-GB" sz="2400" dirty="0"/>
              <a:t>RETEACH</a:t>
            </a:r>
          </a:p>
          <a:p>
            <a:r>
              <a:rPr lang="en-GB" sz="2400" dirty="0"/>
              <a:t>People’s History Museum Manchester (blogs, objects and drama sessions)</a:t>
            </a:r>
          </a:p>
          <a:p>
            <a:r>
              <a:rPr lang="en-GB" sz="2400" dirty="0"/>
              <a:t>Citizens Project</a:t>
            </a:r>
          </a:p>
          <a:p>
            <a:r>
              <a:rPr lang="en-GB" sz="2400" dirty="0"/>
              <a:t>Historic England – oral histories pack</a:t>
            </a:r>
          </a:p>
          <a:p>
            <a:r>
              <a:rPr lang="en-GB" sz="2400" dirty="0"/>
              <a:t>Walking tours with local historians</a:t>
            </a:r>
          </a:p>
          <a:p>
            <a:r>
              <a:rPr lang="en-GB" sz="2400" dirty="0"/>
              <a:t>Podcasts</a:t>
            </a:r>
          </a:p>
        </p:txBody>
      </p:sp>
      <p:pic>
        <p:nvPicPr>
          <p:cNvPr id="5" name="Picture 4">
            <a:extLst>
              <a:ext uri="{FF2B5EF4-FFF2-40B4-BE49-F238E27FC236}">
                <a16:creationId xmlns:a16="http://schemas.microsoft.com/office/drawing/2014/main" id="{E83E7FE4-2719-B100-69AA-CD1AADB7DEAD}"/>
              </a:ext>
            </a:extLst>
          </p:cNvPr>
          <p:cNvPicPr>
            <a:picLocks noChangeAspect="1"/>
          </p:cNvPicPr>
          <p:nvPr/>
        </p:nvPicPr>
        <p:blipFill>
          <a:blip r:embed="rId3"/>
          <a:stretch>
            <a:fillRect/>
          </a:stretch>
        </p:blipFill>
        <p:spPr>
          <a:xfrm>
            <a:off x="5276639" y="3001477"/>
            <a:ext cx="2650372" cy="603382"/>
          </a:xfrm>
          <a:prstGeom prst="rect">
            <a:avLst/>
          </a:prstGeom>
        </p:spPr>
      </p:pic>
      <p:pic>
        <p:nvPicPr>
          <p:cNvPr id="7" name="Picture 6">
            <a:extLst>
              <a:ext uri="{FF2B5EF4-FFF2-40B4-BE49-F238E27FC236}">
                <a16:creationId xmlns:a16="http://schemas.microsoft.com/office/drawing/2014/main" id="{F5630F62-6A0E-C877-509B-C49C2EBEEBC2}"/>
              </a:ext>
            </a:extLst>
          </p:cNvPr>
          <p:cNvPicPr>
            <a:picLocks noChangeAspect="1"/>
          </p:cNvPicPr>
          <p:nvPr/>
        </p:nvPicPr>
        <p:blipFill>
          <a:blip r:embed="rId4"/>
          <a:stretch>
            <a:fillRect/>
          </a:stretch>
        </p:blipFill>
        <p:spPr>
          <a:xfrm>
            <a:off x="8087032" y="2906459"/>
            <a:ext cx="2657430" cy="785003"/>
          </a:xfrm>
          <a:prstGeom prst="rect">
            <a:avLst/>
          </a:prstGeom>
        </p:spPr>
      </p:pic>
      <p:pic>
        <p:nvPicPr>
          <p:cNvPr id="4" name="Picture 3">
            <a:extLst>
              <a:ext uri="{FF2B5EF4-FFF2-40B4-BE49-F238E27FC236}">
                <a16:creationId xmlns:a16="http://schemas.microsoft.com/office/drawing/2014/main" id="{4DFFFFA3-64BE-0ADD-A9C5-8B175A8FEDAE}"/>
              </a:ext>
            </a:extLst>
          </p:cNvPr>
          <p:cNvPicPr>
            <a:picLocks noChangeAspect="1"/>
          </p:cNvPicPr>
          <p:nvPr/>
        </p:nvPicPr>
        <p:blipFill>
          <a:blip r:embed="rId5"/>
          <a:stretch>
            <a:fillRect/>
          </a:stretch>
        </p:blipFill>
        <p:spPr>
          <a:xfrm>
            <a:off x="5276639" y="4700991"/>
            <a:ext cx="2674069" cy="777794"/>
          </a:xfrm>
          <a:prstGeom prst="rect">
            <a:avLst/>
          </a:prstGeom>
        </p:spPr>
      </p:pic>
      <p:pic>
        <p:nvPicPr>
          <p:cNvPr id="6" name="Picture 5">
            <a:extLst>
              <a:ext uri="{FF2B5EF4-FFF2-40B4-BE49-F238E27FC236}">
                <a16:creationId xmlns:a16="http://schemas.microsoft.com/office/drawing/2014/main" id="{99168239-E846-4BA0-2B40-99BCA8FA998F}"/>
              </a:ext>
            </a:extLst>
          </p:cNvPr>
          <p:cNvPicPr>
            <a:picLocks noChangeAspect="1"/>
          </p:cNvPicPr>
          <p:nvPr/>
        </p:nvPicPr>
        <p:blipFill>
          <a:blip r:embed="rId6"/>
          <a:stretch>
            <a:fillRect/>
          </a:stretch>
        </p:blipFill>
        <p:spPr>
          <a:xfrm>
            <a:off x="8193369" y="4272754"/>
            <a:ext cx="2448341" cy="1634268"/>
          </a:xfrm>
          <a:prstGeom prst="rect">
            <a:avLst/>
          </a:prstGeom>
        </p:spPr>
      </p:pic>
    </p:spTree>
    <p:extLst>
      <p:ext uri="{BB962C8B-B14F-4D97-AF65-F5344CB8AC3E}">
        <p14:creationId xmlns:p14="http://schemas.microsoft.com/office/powerpoint/2010/main" val="2285300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DD44-E3BD-8F8C-B27B-E0DB72627A70}"/>
              </a:ext>
            </a:extLst>
          </p:cNvPr>
          <p:cNvSpPr>
            <a:spLocks noGrp="1"/>
          </p:cNvSpPr>
          <p:nvPr>
            <p:ph type="title"/>
          </p:nvPr>
        </p:nvSpPr>
        <p:spPr>
          <a:xfrm>
            <a:off x="4965430" y="629268"/>
            <a:ext cx="6586491" cy="1286160"/>
          </a:xfrm>
        </p:spPr>
        <p:txBody>
          <a:bodyPr anchor="b">
            <a:normAutofit/>
          </a:bodyPr>
          <a:lstStyle/>
          <a:p>
            <a:pPr algn="ctr"/>
            <a:r>
              <a:rPr lang="en-GB" dirty="0"/>
              <a:t>Barriers</a:t>
            </a:r>
          </a:p>
        </p:txBody>
      </p:sp>
      <p:sp>
        <p:nvSpPr>
          <p:cNvPr id="3" name="Content Placeholder 2">
            <a:extLst>
              <a:ext uri="{FF2B5EF4-FFF2-40B4-BE49-F238E27FC236}">
                <a16:creationId xmlns:a16="http://schemas.microsoft.com/office/drawing/2014/main" id="{9F8D260F-73AE-A0DD-14E4-0A676E0B64B0}"/>
              </a:ext>
            </a:extLst>
          </p:cNvPr>
          <p:cNvSpPr>
            <a:spLocks noGrp="1"/>
          </p:cNvSpPr>
          <p:nvPr>
            <p:ph idx="1"/>
          </p:nvPr>
        </p:nvSpPr>
        <p:spPr>
          <a:xfrm>
            <a:off x="4965431" y="2438400"/>
            <a:ext cx="6586489" cy="3785419"/>
          </a:xfrm>
        </p:spPr>
        <p:txBody>
          <a:bodyPr>
            <a:normAutofit/>
          </a:bodyPr>
          <a:lstStyle/>
          <a:p>
            <a:r>
              <a:rPr lang="en-GB" sz="2400" dirty="0"/>
              <a:t>Specifications are Anglo-centric and dominated by White male voices</a:t>
            </a:r>
          </a:p>
          <a:p>
            <a:r>
              <a:rPr lang="en-GB" sz="2400" dirty="0"/>
              <a:t>Absence of truly global focus </a:t>
            </a:r>
          </a:p>
          <a:p>
            <a:r>
              <a:rPr lang="en-GB" sz="2400" dirty="0"/>
              <a:t>Ofqual decision to cut 25% of GCSE due to COVID is telling – getting through the specification is a mission</a:t>
            </a:r>
          </a:p>
          <a:p>
            <a:r>
              <a:rPr lang="en-GB" sz="2400" dirty="0"/>
              <a:t>Where to look? How to find the best stories?</a:t>
            </a:r>
          </a:p>
          <a:p>
            <a:r>
              <a:rPr lang="en-GB" sz="2400" dirty="0"/>
              <a:t>Teachers are notoriously time-poor</a:t>
            </a:r>
          </a:p>
          <a:p>
            <a:r>
              <a:rPr lang="en-GB" sz="2400" dirty="0"/>
              <a:t>Results – ‘Is this on the spec, Miss?’</a:t>
            </a:r>
          </a:p>
          <a:p>
            <a:pPr marL="0" indent="0">
              <a:buNone/>
            </a:pPr>
            <a:endParaRPr lang="en-GB" sz="2000" dirty="0"/>
          </a:p>
          <a:p>
            <a:endParaRPr lang="en-GB" sz="2000" dirty="0"/>
          </a:p>
        </p:txBody>
      </p:sp>
      <p:pic>
        <p:nvPicPr>
          <p:cNvPr id="5" name="Picture 4">
            <a:extLst>
              <a:ext uri="{FF2B5EF4-FFF2-40B4-BE49-F238E27FC236}">
                <a16:creationId xmlns:a16="http://schemas.microsoft.com/office/drawing/2014/main" id="{60804BA4-B582-9674-BBAF-9EE54038FE14}"/>
              </a:ext>
            </a:extLst>
          </p:cNvPr>
          <p:cNvPicPr>
            <a:picLocks noChangeAspect="1"/>
          </p:cNvPicPr>
          <p:nvPr/>
        </p:nvPicPr>
        <p:blipFill rotWithShape="1">
          <a:blip r:embed="rId3"/>
          <a:srcRect t="21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4A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350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B1EF0F7441C4EA4961CD99E9A8958" ma:contentTypeVersion="9" ma:contentTypeDescription="Create a new document." ma:contentTypeScope="" ma:versionID="d63f035c75950a4e2f55a01c7b4720ad">
  <xsd:schema xmlns:xsd="http://www.w3.org/2001/XMLSchema" xmlns:xs="http://www.w3.org/2001/XMLSchema" xmlns:p="http://schemas.microsoft.com/office/2006/metadata/properties" xmlns:ns2="bf20b019-7b30-4e2c-961d-1293d10f409e" targetNamespace="http://schemas.microsoft.com/office/2006/metadata/properties" ma:root="true" ma:fieldsID="c7096ccdcca9c3ba087e6a305d83b316" ns2:_="">
    <xsd:import namespace="bf20b019-7b30-4e2c-961d-1293d10f40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20b019-7b30-4e2c-961d-1293d10f40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5A01BD-4A97-46F8-827F-13D3EFC70C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20b019-7b30-4e2c-961d-1293d10f40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A6ECF7-5CA0-4933-891C-074509B6829C}">
  <ds:schemaRefs>
    <ds:schemaRef ds:uri="http://schemas.microsoft.com/sharepoint/v3/contenttype/forms"/>
  </ds:schemaRefs>
</ds:datastoreItem>
</file>

<file path=customXml/itemProps3.xml><?xml version="1.0" encoding="utf-8"?>
<ds:datastoreItem xmlns:ds="http://schemas.openxmlformats.org/officeDocument/2006/customXml" ds:itemID="{EE4CF2E5-C590-4B5A-8B05-AB789878E57F}">
  <ds:schemaRefs>
    <ds:schemaRef ds:uri="http://schemas.microsoft.com/office/2006/documentManagement/types"/>
    <ds:schemaRef ds:uri="http://schemas.openxmlformats.org/package/2006/metadata/core-properties"/>
    <ds:schemaRef ds:uri="bf20b019-7b30-4e2c-961d-1293d10f409e"/>
    <ds:schemaRef ds:uri="http://purl.org/dc/elements/1.1/"/>
    <ds:schemaRef ds:uri="http://schemas.microsoft.com/office/2006/metadata/properties"/>
    <ds:schemaRef ds:uri="http://www.w3.org/XML/1998/namespace"/>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TotalTime>
  <Words>1619</Words>
  <Application>Microsoft Office PowerPoint</Application>
  <PresentationFormat>Widescreen</PresentationFormat>
  <Paragraphs>89</Paragraphs>
  <Slides>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-apple-system</vt:lpstr>
      <vt:lpstr>Arial</vt:lpstr>
      <vt:lpstr>Calibri</vt:lpstr>
      <vt:lpstr>Calibri Light</vt:lpstr>
      <vt:lpstr>GuardianTextSans</vt:lpstr>
      <vt:lpstr>Wingdings</vt:lpstr>
      <vt:lpstr>Office Theme</vt:lpstr>
      <vt:lpstr>Britain: Power and the people 1170–current day</vt:lpstr>
      <vt:lpstr>Overview of content</vt:lpstr>
      <vt:lpstr>Power of individual stories</vt:lpstr>
      <vt:lpstr>Meanwhile, elsewhere… in the LGBTQ+ community (1984–5)</vt:lpstr>
      <vt:lpstr>Local dimensions</vt:lpstr>
      <vt:lpstr>Use of primary evidence</vt:lpstr>
      <vt:lpstr>Selecting interpretations</vt:lpstr>
      <vt:lpstr>Useful resources to build in more diverse voices</vt:lpstr>
      <vt:lpstr>Barriers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Britain; Power and the People 1170-current day</dc:title>
  <dc:creator>Rachel Powell</dc:creator>
  <cp:lastModifiedBy>Melanie Jones</cp:lastModifiedBy>
  <cp:revision>7</cp:revision>
  <dcterms:created xsi:type="dcterms:W3CDTF">2022-06-14T11:04:36Z</dcterms:created>
  <dcterms:modified xsi:type="dcterms:W3CDTF">2022-10-21T16:34:10Z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0x010100A87B1EF0F7441C4EA4961CD99E9A8958</vt:lpwstr>
  </property>
</Properties>
</file>