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Image: https://cattleraisersmuseum.org/wp-content/uploads/2020/03/Life-on-the-Trail.pdf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02c900a3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02c900a3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Images: https://conservancy.umn.edu/bitstream/handle/11299/166100/Bonnin,%20Gertrude%20.%20Zitkala-Sa.pdf;sequence=1; www.kshs.org/p/abbie-bright-papers/13986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02c900a3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02c900a3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Image: Twitter/National Gallery of Art, DC, via www.artfixdaily.com/artwire/release/1265-national-gallery-of-art-adds-its-first-ever-painting-by-a-native-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383450" y="132225"/>
            <a:ext cx="10022700" cy="224700"/>
          </a:xfrm>
          <a:prstGeom prst="rect">
            <a:avLst/>
          </a:prstGeom>
          <a:solidFill>
            <a:srgbClr val="FF6F04"/>
          </a:solidFill>
          <a:ln w="9525" cap="flat" cmpd="sng">
            <a:solidFill>
              <a:srgbClr val="E86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-383450" y="356925"/>
            <a:ext cx="10022700" cy="22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284075" y="836575"/>
            <a:ext cx="4707000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A lack of emotion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Silences within the narrative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Women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Non-White perspectives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Language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84075" y="2692866"/>
            <a:ext cx="4535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Content demands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People named/language used in the specification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50" y="735425"/>
            <a:ext cx="3359675" cy="41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625" y="1076550"/>
            <a:ext cx="1332025" cy="1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56009" y="2835450"/>
            <a:ext cx="8814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Enquiry questions that include women’s names: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 dirty="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Why did Buffalo Calf Road Woman decide to fight at Wounded Knee?</a:t>
            </a:r>
            <a:endParaRPr sz="1700" i="1" dirty="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Enquiry questions that encourage you to analyse a cross-section of groups: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 dirty="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What was the impact of… on… ?</a:t>
            </a:r>
            <a:endParaRPr sz="1700" i="1" dirty="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64550" y="1785638"/>
            <a:ext cx="5871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Focus on the point of analysis, not the event itself 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In the same way, focus on the analysis and not the name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383450" y="132225"/>
            <a:ext cx="10022700" cy="224700"/>
          </a:xfrm>
          <a:prstGeom prst="rect">
            <a:avLst/>
          </a:prstGeom>
          <a:solidFill>
            <a:srgbClr val="FF6F04"/>
          </a:solidFill>
          <a:ln w="9525" cap="flat" cmpd="sng">
            <a:solidFill>
              <a:srgbClr val="E86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-383450" y="356925"/>
            <a:ext cx="10022700" cy="22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844750" y="1129513"/>
            <a:ext cx="464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latin typeface="Montserrat"/>
                <a:ea typeface="Montserrat"/>
                <a:cs typeface="Montserrat"/>
                <a:sym typeface="Montserrat"/>
              </a:rPr>
              <a:t>Within a new, restructured scheme…</a:t>
            </a:r>
            <a:endParaRPr sz="1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325" y="1128050"/>
            <a:ext cx="1332025" cy="182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97250" y="1698250"/>
            <a:ext cx="3756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➔"/>
            </a:pPr>
            <a:r>
              <a:rPr lang="en-GB" sz="1700" dirty="0">
                <a:latin typeface="Montserrat"/>
                <a:ea typeface="Montserrat"/>
                <a:cs typeface="Montserrat"/>
                <a:sym typeface="Montserrat"/>
              </a:rPr>
              <a:t>Wider range of sources and illustrations that link to the present day  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-383450" y="132225"/>
            <a:ext cx="10022700" cy="224700"/>
          </a:xfrm>
          <a:prstGeom prst="rect">
            <a:avLst/>
          </a:prstGeom>
          <a:solidFill>
            <a:srgbClr val="FF6F04"/>
          </a:solidFill>
          <a:ln w="9525" cap="flat" cmpd="sng">
            <a:solidFill>
              <a:srgbClr val="E86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-383450" y="356925"/>
            <a:ext cx="10022700" cy="22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844750" y="1129513"/>
            <a:ext cx="464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latin typeface="Montserrat"/>
                <a:ea typeface="Montserrat"/>
                <a:cs typeface="Montserrat"/>
                <a:sym typeface="Montserrat"/>
              </a:rPr>
              <a:t>Within a new, restructured scheme…</a:t>
            </a:r>
            <a:endParaRPr sz="1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01782" y="2790175"/>
            <a:ext cx="3406268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Jaune Quick-to-See-Smith:</a:t>
            </a:r>
            <a:r>
              <a:rPr lang="en-GB" i="1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See Red: Target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(1992)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550" y="1747125"/>
            <a:ext cx="4948876" cy="302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B1EF0F7441C4EA4961CD99E9A8958" ma:contentTypeVersion="9" ma:contentTypeDescription="Create a new document." ma:contentTypeScope="" ma:versionID="d63f035c75950a4e2f55a01c7b4720ad">
  <xsd:schema xmlns:xsd="http://www.w3.org/2001/XMLSchema" xmlns:xs="http://www.w3.org/2001/XMLSchema" xmlns:p="http://schemas.microsoft.com/office/2006/metadata/properties" xmlns:ns2="bf20b019-7b30-4e2c-961d-1293d10f409e" targetNamespace="http://schemas.microsoft.com/office/2006/metadata/properties" ma:root="true" ma:fieldsID="c7096ccdcca9c3ba087e6a305d83b316" ns2:_="">
    <xsd:import namespace="bf20b019-7b30-4e2c-961d-1293d10f4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0b019-7b30-4e2c-961d-1293d10f4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AF533A-FE7F-430E-8909-FB5ECB6CC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20b019-7b30-4e2c-961d-1293d10f40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36808A-C366-4FCB-87F6-40974223B7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42B5F1-4090-4CD6-BD89-842AF007EF81}">
  <ds:schemaRefs>
    <ds:schemaRef ds:uri="http://purl.org/dc/terms/"/>
    <ds:schemaRef ds:uri="http://schemas.microsoft.com/office/2006/metadata/properties"/>
    <ds:schemaRef ds:uri="bf20b019-7b30-4e2c-961d-1293d10f409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(16:9)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Montserrat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Melanie Jones</cp:lastModifiedBy>
  <cp:revision>2</cp:revision>
  <dcterms:modified xsi:type="dcterms:W3CDTF">2022-10-21T16:37:37Z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0x010100A87B1EF0F7441C4EA4961CD99E9A8958</vt:lpwstr>
  </property>
</Properties>
</file>