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Open Sans" panose="020B060603050402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oi8y26zI9S+iE8o16YWDf6Yt+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2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8"/>
          <p:cNvSpPr>
            <a:spLocks noGrp="1"/>
          </p:cNvSpPr>
          <p:nvPr>
            <p:ph type="pic" idx="2"/>
          </p:nvPr>
        </p:nvSpPr>
        <p:spPr>
          <a:xfrm>
            <a:off x="5183188" y="987425"/>
            <a:ext cx="6172200" cy="4873625"/>
          </a:xfrm>
          <a:prstGeom prst="rect">
            <a:avLst/>
          </a:prstGeom>
          <a:noFill/>
          <a:ln>
            <a:noFill/>
          </a:ln>
        </p:spPr>
      </p:sp>
      <p:sp>
        <p:nvSpPr>
          <p:cNvPr id="64" name="Google Shape;64;p1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alamy.com/1938-daily-sketch-front-page-neville-chamberlain-munich-crisis-image257327670.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gettyimages.co.uk/photos/downing-st-nevill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title"/>
          </p:nvPr>
        </p:nvSpPr>
        <p:spPr>
          <a:xfrm>
            <a:off x="838200" y="18225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GB" sz="3800" b="1">
                <a:latin typeface="Arial"/>
                <a:ea typeface="Arial"/>
                <a:cs typeface="Arial"/>
                <a:sym typeface="Arial"/>
              </a:rPr>
              <a:t>Woodhouse Grove School History Source Paper</a:t>
            </a:r>
            <a:endParaRPr sz="3600">
              <a:latin typeface="Arial"/>
              <a:ea typeface="Arial"/>
              <a:cs typeface="Arial"/>
              <a:sym typeface="Arial"/>
            </a:endParaRPr>
          </a:p>
        </p:txBody>
      </p:sp>
      <p:sp>
        <p:nvSpPr>
          <p:cNvPr id="85" name="Google Shape;85;p1"/>
          <p:cNvSpPr txBox="1">
            <a:spLocks noGrp="1"/>
          </p:cNvSpPr>
          <p:nvPr>
            <p:ph type="body" idx="1"/>
          </p:nvPr>
        </p:nvSpPr>
        <p:spPr>
          <a:xfrm>
            <a:off x="672300" y="1381501"/>
            <a:ext cx="10681500" cy="4779900"/>
          </a:xfrm>
          <a:prstGeom prst="rect">
            <a:avLst/>
          </a:prstGeom>
          <a:noFill/>
          <a:ln>
            <a:noFill/>
          </a:ln>
        </p:spPr>
        <p:txBody>
          <a:bodyPr spcFirstLastPara="1" wrap="square" lIns="91425" tIns="45700" rIns="91425" bIns="45700" anchor="t" anchorCtr="0">
            <a:normAutofit fontScale="25000" lnSpcReduction="20000"/>
          </a:bodyPr>
          <a:lstStyle/>
          <a:p>
            <a:pPr marL="0" lvl="0" indent="0" algn="ctr" rtl="0">
              <a:lnSpc>
                <a:spcPct val="90000"/>
              </a:lnSpc>
              <a:spcBef>
                <a:spcPts val="0"/>
              </a:spcBef>
              <a:spcAft>
                <a:spcPts val="0"/>
              </a:spcAft>
              <a:buClr>
                <a:srgbClr val="333333"/>
              </a:buClr>
              <a:buSzPct val="100000"/>
              <a:buNone/>
            </a:pPr>
            <a:r>
              <a:rPr lang="en-GB" sz="9600" b="1" i="0" dirty="0">
                <a:solidFill>
                  <a:srgbClr val="333333"/>
                </a:solidFill>
                <a:latin typeface="Arial"/>
                <a:ea typeface="Arial"/>
                <a:cs typeface="Arial"/>
                <a:sym typeface="Arial"/>
              </a:rPr>
              <a:t>Using Mass</a:t>
            </a:r>
            <a:r>
              <a:rPr lang="en-GB" sz="9600" b="1" dirty="0">
                <a:solidFill>
                  <a:srgbClr val="333333"/>
                </a:solidFill>
                <a:latin typeface="Arial"/>
                <a:ea typeface="Arial"/>
                <a:cs typeface="Arial"/>
                <a:sym typeface="Arial"/>
              </a:rPr>
              <a:t>-O</a:t>
            </a:r>
            <a:r>
              <a:rPr lang="en-GB" sz="9600" b="1" i="0" dirty="0">
                <a:solidFill>
                  <a:srgbClr val="333333"/>
                </a:solidFill>
                <a:latin typeface="Arial"/>
                <a:ea typeface="Arial"/>
                <a:cs typeface="Arial"/>
                <a:sym typeface="Arial"/>
              </a:rPr>
              <a:t>bservation </a:t>
            </a:r>
            <a:r>
              <a:rPr lang="en-GB" sz="9600" b="1" dirty="0">
                <a:solidFill>
                  <a:srgbClr val="333333"/>
                </a:solidFill>
                <a:latin typeface="Arial"/>
                <a:ea typeface="Arial"/>
                <a:cs typeface="Arial"/>
                <a:sym typeface="Arial"/>
              </a:rPr>
              <a:t>S</a:t>
            </a:r>
            <a:r>
              <a:rPr lang="en-GB" sz="9600" b="1" i="0" dirty="0">
                <a:solidFill>
                  <a:srgbClr val="333333"/>
                </a:solidFill>
                <a:latin typeface="Arial"/>
                <a:ea typeface="Arial"/>
                <a:cs typeface="Arial"/>
                <a:sym typeface="Arial"/>
              </a:rPr>
              <a:t>ources for Rethinking the </a:t>
            </a:r>
            <a:r>
              <a:rPr lang="en-GB" sz="9600" b="1" dirty="0">
                <a:solidFill>
                  <a:srgbClr val="333333"/>
                </a:solidFill>
                <a:latin typeface="Arial"/>
                <a:ea typeface="Arial"/>
                <a:cs typeface="Arial"/>
                <a:sym typeface="Arial"/>
              </a:rPr>
              <a:t>S</a:t>
            </a:r>
            <a:r>
              <a:rPr lang="en-GB" sz="9600" b="1" i="0" dirty="0">
                <a:solidFill>
                  <a:srgbClr val="333333"/>
                </a:solidFill>
                <a:latin typeface="Arial"/>
                <a:ea typeface="Arial"/>
                <a:cs typeface="Arial"/>
                <a:sym typeface="Arial"/>
              </a:rPr>
              <a:t>tudy of </a:t>
            </a:r>
            <a:r>
              <a:rPr lang="en-GB" sz="9600" b="1" dirty="0">
                <a:solidFill>
                  <a:srgbClr val="333333"/>
                </a:solidFill>
                <a:latin typeface="Arial"/>
                <a:ea typeface="Arial"/>
                <a:cs typeface="Arial"/>
                <a:sym typeface="Arial"/>
              </a:rPr>
              <a:t>A</a:t>
            </a:r>
            <a:r>
              <a:rPr lang="en-GB" sz="9600" b="1" i="0" dirty="0">
                <a:solidFill>
                  <a:srgbClr val="333333"/>
                </a:solidFill>
                <a:latin typeface="Arial"/>
                <a:ea typeface="Arial"/>
                <a:cs typeface="Arial"/>
                <a:sym typeface="Arial"/>
              </a:rPr>
              <a:t>ppeasement and the Munich </a:t>
            </a:r>
            <a:r>
              <a:rPr lang="en-GB" sz="9600" b="1" dirty="0">
                <a:solidFill>
                  <a:srgbClr val="333333"/>
                </a:solidFill>
                <a:latin typeface="Arial"/>
                <a:ea typeface="Arial"/>
                <a:cs typeface="Arial"/>
                <a:sym typeface="Arial"/>
              </a:rPr>
              <a:t>C</a:t>
            </a:r>
            <a:r>
              <a:rPr lang="en-GB" sz="9600" b="1" i="0" dirty="0">
                <a:solidFill>
                  <a:srgbClr val="333333"/>
                </a:solidFill>
                <a:latin typeface="Arial"/>
                <a:ea typeface="Arial"/>
                <a:cs typeface="Arial"/>
                <a:sym typeface="Arial"/>
              </a:rPr>
              <a:t>risis</a:t>
            </a:r>
            <a:r>
              <a:rPr lang="en-GB" sz="9600" b="1" dirty="0">
                <a:solidFill>
                  <a:srgbClr val="333333"/>
                </a:solidFill>
                <a:latin typeface="Arial"/>
                <a:ea typeface="Arial"/>
                <a:cs typeface="Arial"/>
                <a:sym typeface="Arial"/>
              </a:rPr>
              <a:t>:</a:t>
            </a:r>
            <a:endParaRPr sz="9600" b="1" dirty="0">
              <a:solidFill>
                <a:srgbClr val="333333"/>
              </a:solidFill>
              <a:latin typeface="Arial"/>
              <a:ea typeface="Arial"/>
              <a:cs typeface="Arial"/>
              <a:sym typeface="Arial"/>
            </a:endParaRPr>
          </a:p>
          <a:p>
            <a:pPr marL="0" lvl="0" indent="0" algn="ctr" rtl="0">
              <a:lnSpc>
                <a:spcPct val="90000"/>
              </a:lnSpc>
              <a:spcBef>
                <a:spcPts val="0"/>
              </a:spcBef>
              <a:spcAft>
                <a:spcPts val="0"/>
              </a:spcAft>
              <a:buClr>
                <a:srgbClr val="333333"/>
              </a:buClr>
              <a:buSzPct val="100000"/>
              <a:buNone/>
            </a:pPr>
            <a:endParaRPr sz="9600" b="1" dirty="0">
              <a:solidFill>
                <a:srgbClr val="333333"/>
              </a:solidFill>
              <a:latin typeface="Arial"/>
              <a:ea typeface="Arial"/>
              <a:cs typeface="Arial"/>
              <a:sym typeface="Arial"/>
            </a:endParaRPr>
          </a:p>
          <a:p>
            <a:pPr marL="0" lvl="0" indent="0" algn="ctr" rtl="0">
              <a:lnSpc>
                <a:spcPct val="90000"/>
              </a:lnSpc>
              <a:spcBef>
                <a:spcPts val="0"/>
              </a:spcBef>
              <a:spcAft>
                <a:spcPts val="0"/>
              </a:spcAft>
              <a:buClr>
                <a:srgbClr val="333333"/>
              </a:buClr>
              <a:buSzPct val="109090"/>
              <a:buNone/>
            </a:pPr>
            <a:r>
              <a:rPr lang="en-GB" sz="8800" dirty="0">
                <a:solidFill>
                  <a:srgbClr val="333333"/>
                </a:solidFill>
                <a:latin typeface="Arial"/>
                <a:ea typeface="Arial"/>
                <a:cs typeface="Arial"/>
                <a:sym typeface="Arial"/>
              </a:rPr>
              <a:t>Context and Sources </a:t>
            </a:r>
            <a:br>
              <a:rPr lang="en-GB" b="0" i="0" dirty="0">
                <a:solidFill>
                  <a:srgbClr val="333333"/>
                </a:solidFill>
                <a:latin typeface="Open Sans"/>
                <a:ea typeface="Open Sans"/>
                <a:cs typeface="Open Sans"/>
                <a:sym typeface="Open Sans"/>
              </a:rPr>
            </a:br>
            <a:endParaRPr b="0" i="0" dirty="0">
              <a:solidFill>
                <a:srgbClr val="333333"/>
              </a:solidFill>
              <a:latin typeface="Open Sans"/>
              <a:ea typeface="Open Sans"/>
              <a:cs typeface="Open Sans"/>
              <a:sym typeface="Open Sans"/>
            </a:endParaRPr>
          </a:p>
          <a:p>
            <a:pPr marL="0" lvl="0" indent="0" algn="l" rtl="0">
              <a:lnSpc>
                <a:spcPct val="90000"/>
              </a:lnSpc>
              <a:spcBef>
                <a:spcPts val="1000"/>
              </a:spcBef>
              <a:spcAft>
                <a:spcPts val="0"/>
              </a:spcAft>
              <a:buClr>
                <a:srgbClr val="333333"/>
              </a:buClr>
              <a:buSzPct val="100000"/>
              <a:buNone/>
            </a:pPr>
            <a:r>
              <a:rPr lang="en-GB" sz="8000" b="0" i="0" dirty="0">
                <a:solidFill>
                  <a:srgbClr val="333333"/>
                </a:solidFill>
              </a:rPr>
              <a:t>Mass</a:t>
            </a:r>
            <a:r>
              <a:rPr lang="en-GB" sz="8000" dirty="0">
                <a:solidFill>
                  <a:srgbClr val="333333"/>
                </a:solidFill>
              </a:rPr>
              <a:t>-</a:t>
            </a:r>
            <a:r>
              <a:rPr lang="en-GB" sz="8000" b="0" i="0" dirty="0">
                <a:solidFill>
                  <a:srgbClr val="333333"/>
                </a:solidFill>
              </a:rPr>
              <a:t>Observation</a:t>
            </a:r>
            <a:r>
              <a:rPr lang="en-GB" sz="8000" dirty="0">
                <a:solidFill>
                  <a:srgbClr val="333333"/>
                </a:solidFill>
              </a:rPr>
              <a:t>’</a:t>
            </a:r>
            <a:r>
              <a:rPr lang="en-GB" sz="8000" b="0" i="0" dirty="0">
                <a:solidFill>
                  <a:srgbClr val="333333"/>
                </a:solidFill>
              </a:rPr>
              <a:t>s aspiration</a:t>
            </a:r>
            <a:r>
              <a:rPr lang="en-GB" sz="8000" dirty="0">
                <a:solidFill>
                  <a:srgbClr val="333333"/>
                </a:solidFill>
              </a:rPr>
              <a:t> </a:t>
            </a:r>
            <a:r>
              <a:rPr lang="en-GB" sz="8000" b="0" i="0" dirty="0">
                <a:solidFill>
                  <a:srgbClr val="333333"/>
                </a:solidFill>
              </a:rPr>
              <a:t>to inform the public and provide a voice for the people was highlighted by one of its most significant publications, </a:t>
            </a:r>
            <a:r>
              <a:rPr lang="en-GB" sz="8000" b="0" i="1" dirty="0">
                <a:solidFill>
                  <a:srgbClr val="333333"/>
                </a:solidFill>
              </a:rPr>
              <a:t>Britain by Mass – Observation</a:t>
            </a:r>
            <a:r>
              <a:rPr lang="en-GB" sz="8000" b="0" i="0" dirty="0">
                <a:solidFill>
                  <a:srgbClr val="333333"/>
                </a:solidFill>
              </a:rPr>
              <a:t>, published as a Penguin Special in January 1939. The first part of this book is an extended analysis of public opinion in Britain in the late 1930s. </a:t>
            </a:r>
            <a:r>
              <a:rPr lang="en-GB" sz="8000" dirty="0">
                <a:solidFill>
                  <a:srgbClr val="333333"/>
                </a:solidFill>
              </a:rPr>
              <a:t>The author’s, Charles Madge and Tom </a:t>
            </a:r>
            <a:r>
              <a:rPr lang="en-GB" sz="8000" dirty="0" err="1">
                <a:solidFill>
                  <a:srgbClr val="333333"/>
                </a:solidFill>
              </a:rPr>
              <a:t>Harrisson</a:t>
            </a:r>
            <a:r>
              <a:rPr lang="en-GB" sz="8000" dirty="0">
                <a:solidFill>
                  <a:srgbClr val="333333"/>
                </a:solidFill>
              </a:rPr>
              <a:t>, stress:</a:t>
            </a:r>
            <a:endParaRPr dirty="0"/>
          </a:p>
          <a:p>
            <a:pPr marL="228600" lvl="0" indent="-228600" algn="l" rtl="0">
              <a:lnSpc>
                <a:spcPct val="90000"/>
              </a:lnSpc>
              <a:spcBef>
                <a:spcPts val="1000"/>
              </a:spcBef>
              <a:spcAft>
                <a:spcPts val="0"/>
              </a:spcAft>
              <a:buClr>
                <a:srgbClr val="333333"/>
              </a:buClr>
              <a:buSzPct val="100000"/>
              <a:buChar char="•"/>
            </a:pPr>
            <a:r>
              <a:rPr lang="en-GB" sz="8000" b="0" i="0" dirty="0">
                <a:solidFill>
                  <a:srgbClr val="333333"/>
                </a:solidFill>
              </a:rPr>
              <a:t>The need for factual information about national and international affairs</a:t>
            </a:r>
            <a:endParaRPr dirty="0"/>
          </a:p>
          <a:p>
            <a:pPr marL="228600" lvl="0" indent="-228600" algn="l" rtl="0">
              <a:lnSpc>
                <a:spcPct val="90000"/>
              </a:lnSpc>
              <a:spcBef>
                <a:spcPts val="1000"/>
              </a:spcBef>
              <a:spcAft>
                <a:spcPts val="0"/>
              </a:spcAft>
              <a:buClr>
                <a:srgbClr val="333333"/>
              </a:buClr>
              <a:buSzPct val="100000"/>
              <a:buChar char="•"/>
            </a:pPr>
            <a:r>
              <a:rPr lang="en-GB" sz="8000" b="0" i="0" dirty="0">
                <a:solidFill>
                  <a:srgbClr val="333333"/>
                </a:solidFill>
              </a:rPr>
              <a:t>The voicelessness of the bulk of the population in these affairs</a:t>
            </a:r>
            <a:endParaRPr dirty="0"/>
          </a:p>
          <a:p>
            <a:pPr marL="228600" lvl="0" indent="-228600" algn="l" rtl="0">
              <a:lnSpc>
                <a:spcPct val="90000"/>
              </a:lnSpc>
              <a:spcBef>
                <a:spcPts val="1000"/>
              </a:spcBef>
              <a:spcAft>
                <a:spcPts val="0"/>
              </a:spcAft>
              <a:buClr>
                <a:srgbClr val="333333"/>
              </a:buClr>
              <a:buSzPct val="100000"/>
              <a:buChar char="•"/>
            </a:pPr>
            <a:r>
              <a:rPr lang="en-GB" sz="8000" b="0" i="0" dirty="0">
                <a:solidFill>
                  <a:srgbClr val="333333"/>
                </a:solidFill>
              </a:rPr>
              <a:t>The contrast in this regard between those with privileged access to the means of mass communication, a communications power elite and the mass of the population </a:t>
            </a:r>
            <a:endParaRPr dirty="0"/>
          </a:p>
          <a:p>
            <a:pPr marL="228600" lvl="0" indent="-228600" algn="l" rtl="0">
              <a:lnSpc>
                <a:spcPct val="90000"/>
              </a:lnSpc>
              <a:spcBef>
                <a:spcPts val="1000"/>
              </a:spcBef>
              <a:spcAft>
                <a:spcPts val="0"/>
              </a:spcAft>
              <a:buClr>
                <a:srgbClr val="333333"/>
              </a:buClr>
              <a:buSzPct val="100000"/>
              <a:buChar char="•"/>
            </a:pPr>
            <a:r>
              <a:rPr lang="en-GB" sz="8000" b="0" i="0" dirty="0">
                <a:solidFill>
                  <a:srgbClr val="333333"/>
                </a:solidFill>
              </a:rPr>
              <a:t>The desire among the voiceless for social and political knowledge: “Fact is urgent… We are cogs in a vast and complicated machine which may turn out to be an infernal machine that is going to blow us all to smithereens</a:t>
            </a:r>
            <a:r>
              <a:rPr lang="en-GB" sz="8000" dirty="0">
                <a:solidFill>
                  <a:srgbClr val="333333"/>
                </a:solidFill>
              </a:rPr>
              <a:t>”. </a:t>
            </a:r>
            <a:r>
              <a:rPr lang="en-GB" sz="8000" b="0" i="0" dirty="0">
                <a:solidFill>
                  <a:srgbClr val="333333"/>
                </a:solidFill>
              </a:rPr>
              <a:t>Madge and </a:t>
            </a:r>
            <a:r>
              <a:rPr lang="en-GB" sz="8000" b="0" i="0" dirty="0" err="1">
                <a:solidFill>
                  <a:srgbClr val="333333"/>
                </a:solidFill>
              </a:rPr>
              <a:t>Harrisson</a:t>
            </a:r>
            <a:r>
              <a:rPr lang="en-GB" sz="8000" b="0" i="0" dirty="0">
                <a:solidFill>
                  <a:srgbClr val="333333"/>
                </a:solidFill>
              </a:rPr>
              <a:t>, </a:t>
            </a:r>
            <a:r>
              <a:rPr lang="en-GB" sz="8000" i="1" dirty="0">
                <a:solidFill>
                  <a:srgbClr val="333333"/>
                </a:solidFill>
              </a:rPr>
              <a:t>Britain by Mass – Observation </a:t>
            </a:r>
            <a:r>
              <a:rPr lang="en-GB" sz="8000" dirty="0">
                <a:solidFill>
                  <a:srgbClr val="333333"/>
                </a:solidFill>
              </a:rPr>
              <a:t>(London, 1939), </a:t>
            </a:r>
            <a:r>
              <a:rPr lang="en-GB" sz="8000" b="0" i="0" dirty="0">
                <a:solidFill>
                  <a:srgbClr val="333333"/>
                </a:solidFill>
              </a:rPr>
              <a:t>p.8. </a:t>
            </a:r>
            <a:endParaRPr dirty="0"/>
          </a:p>
          <a:p>
            <a:pPr marL="228600" lvl="0" indent="-228600" algn="l" rtl="0">
              <a:lnSpc>
                <a:spcPct val="90000"/>
              </a:lnSpc>
              <a:spcBef>
                <a:spcPts val="1000"/>
              </a:spcBef>
              <a:spcAft>
                <a:spcPts val="0"/>
              </a:spcAft>
              <a:buClr>
                <a:srgbClr val="333333"/>
              </a:buClr>
              <a:buSzPct val="100000"/>
              <a:buChar char="•"/>
            </a:pPr>
            <a:r>
              <a:rPr lang="en-GB" sz="8000" b="0" i="0" dirty="0">
                <a:solidFill>
                  <a:srgbClr val="333333"/>
                </a:solidFill>
              </a:rPr>
              <a:t>The intention of their surveys was to “to give both ear and voice to what the millions are feeling and doing under the shadow of these terrific events</a:t>
            </a:r>
            <a:r>
              <a:rPr lang="en-GB" sz="8000" dirty="0">
                <a:solidFill>
                  <a:srgbClr val="333333"/>
                </a:solidFill>
              </a:rPr>
              <a:t>”</a:t>
            </a:r>
            <a:r>
              <a:rPr lang="en-GB" sz="8000" b="0" i="0" dirty="0">
                <a:solidFill>
                  <a:srgbClr val="333333"/>
                </a:solidFill>
              </a:rPr>
              <a:t> of international politics, and the danger of war. </a:t>
            </a:r>
            <a:r>
              <a:rPr lang="en-GB" sz="8000" dirty="0">
                <a:solidFill>
                  <a:srgbClr val="333333"/>
                </a:solidFill>
              </a:rPr>
              <a:t>Madge and </a:t>
            </a:r>
            <a:r>
              <a:rPr lang="en-GB" sz="8000" dirty="0" err="1">
                <a:solidFill>
                  <a:srgbClr val="333333"/>
                </a:solidFill>
              </a:rPr>
              <a:t>Harrisson</a:t>
            </a:r>
            <a:r>
              <a:rPr lang="en-GB" sz="8000" dirty="0">
                <a:solidFill>
                  <a:srgbClr val="333333"/>
                </a:solidFill>
              </a:rPr>
              <a:t>, </a:t>
            </a:r>
            <a:r>
              <a:rPr lang="en-GB" sz="8000" i="1" dirty="0">
                <a:solidFill>
                  <a:srgbClr val="333333"/>
                </a:solidFill>
              </a:rPr>
              <a:t>Britain by Mass – Observation </a:t>
            </a:r>
            <a:r>
              <a:rPr lang="en-GB" sz="8000" dirty="0">
                <a:solidFill>
                  <a:srgbClr val="333333"/>
                </a:solidFill>
              </a:rPr>
              <a:t>(London, 1939), p.8. </a:t>
            </a:r>
            <a:endParaRPr dirty="0"/>
          </a:p>
          <a:p>
            <a:pPr marL="0" lvl="0" indent="0" algn="l" rtl="0">
              <a:lnSpc>
                <a:spcPct val="90000"/>
              </a:lnSpc>
              <a:spcBef>
                <a:spcPts val="1000"/>
              </a:spcBef>
              <a:spcAft>
                <a:spcPts val="0"/>
              </a:spcAft>
              <a:buClr>
                <a:srgbClr val="333333"/>
              </a:buClr>
              <a:buSzPct val="100000"/>
              <a:buNone/>
            </a:pPr>
            <a:br>
              <a:rPr lang="en-GB" sz="8000" b="0" i="0" dirty="0">
                <a:solidFill>
                  <a:srgbClr val="333333"/>
                </a:solidFill>
              </a:rPr>
            </a:br>
            <a:endParaRPr dirty="0"/>
          </a:p>
        </p:txBody>
      </p:sp>
      <p:pic>
        <p:nvPicPr>
          <p:cNvPr id="3" name="Picture 2" descr="A purple text on a black background&#10;&#10;Description automatically generated">
            <a:extLst>
              <a:ext uri="{FF2B5EF4-FFF2-40B4-BE49-F238E27FC236}">
                <a16:creationId xmlns:a16="http://schemas.microsoft.com/office/drawing/2014/main" id="{6E2D2C48-35A0-8292-FAEF-C971B6558EF1}"/>
              </a:ext>
            </a:extLst>
          </p:cNvPr>
          <p:cNvPicPr>
            <a:picLocks noChangeAspect="1"/>
          </p:cNvPicPr>
          <p:nvPr/>
        </p:nvPicPr>
        <p:blipFill>
          <a:blip r:embed="rId3"/>
          <a:stretch>
            <a:fillRect/>
          </a:stretch>
        </p:blipFill>
        <p:spPr>
          <a:xfrm>
            <a:off x="10352150" y="6217673"/>
            <a:ext cx="1695656" cy="5143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p:nvPr/>
        </p:nvSpPr>
        <p:spPr>
          <a:xfrm>
            <a:off x="640790" y="6055951"/>
            <a:ext cx="107487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none" strike="noStrike" cap="none">
                <a:solidFill>
                  <a:schemeClr val="dk1"/>
                </a:solidFill>
              </a:rPr>
              <a:t>NB. This introductory text about Mass-Observation has been extracted from the published work of Professor Julie V. </a:t>
            </a:r>
            <a:r>
              <a:rPr lang="en-GB" sz="1800" b="1" u="none" strike="noStrike" cap="none">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Gottlieb</a:t>
            </a:r>
            <a:r>
              <a:rPr lang="en-GB" sz="1800" b="1" u="none" strike="noStrike" cap="none">
                <a:solidFill>
                  <a:schemeClr val="dk1"/>
                </a:solidFill>
              </a:rPr>
              <a:t>. </a:t>
            </a:r>
            <a:endParaRPr b="1"/>
          </a:p>
        </p:txBody>
      </p:sp>
      <p:sp>
        <p:nvSpPr>
          <p:cNvPr id="91" name="Google Shape;91;p2"/>
          <p:cNvSpPr txBox="1"/>
          <p:nvPr/>
        </p:nvSpPr>
        <p:spPr>
          <a:xfrm>
            <a:off x="133550" y="237700"/>
            <a:ext cx="11394000" cy="5172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rgbClr val="333333"/>
              </a:buClr>
              <a:buSzPts val="2800"/>
              <a:buFont typeface="Arial"/>
              <a:buNone/>
            </a:pPr>
            <a:r>
              <a:rPr lang="en-GB" sz="2400" b="1">
                <a:solidFill>
                  <a:srgbClr val="333333"/>
                </a:solidFill>
              </a:rPr>
              <a:t>How did Mass – Observation work? What methods did it develop?</a:t>
            </a:r>
            <a:endParaRPr sz="100">
              <a:latin typeface="Calibri"/>
              <a:ea typeface="Calibri"/>
              <a:cs typeface="Calibri"/>
              <a:sym typeface="Calibri"/>
            </a:endParaRPr>
          </a:p>
        </p:txBody>
      </p:sp>
      <p:sp>
        <p:nvSpPr>
          <p:cNvPr id="92" name="Google Shape;92;p2"/>
          <p:cNvSpPr txBox="1"/>
          <p:nvPr/>
        </p:nvSpPr>
        <p:spPr>
          <a:xfrm>
            <a:off x="133550" y="754900"/>
            <a:ext cx="11478900" cy="4993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GB" sz="2000">
                <a:solidFill>
                  <a:srgbClr val="333333"/>
                </a:solidFill>
              </a:rPr>
              <a:t>With Mass-Observation, the first step was to recruit a body of volunteers - Mass-Observers - from all walks of life who would send in regularly produced personal observations and accounts. These observers would also respond to focused surveys of specific topics or events. The main idea was that these studies would be of the people and by the people.</a:t>
            </a:r>
            <a:endParaRPr sz="2000">
              <a:solidFill>
                <a:schemeClr val="dk1"/>
              </a:solidFill>
            </a:endParaRPr>
          </a:p>
          <a:p>
            <a:pPr marL="0" lvl="0" indent="0" algn="l" rtl="0">
              <a:lnSpc>
                <a:spcPct val="90000"/>
              </a:lnSpc>
              <a:spcBef>
                <a:spcPts val="1000"/>
              </a:spcBef>
              <a:spcAft>
                <a:spcPts val="0"/>
              </a:spcAft>
              <a:buClr>
                <a:srgbClr val="333333"/>
              </a:buClr>
              <a:buSzPts val="2600"/>
              <a:buFont typeface="Arial"/>
              <a:buNone/>
            </a:pPr>
            <a:r>
              <a:rPr lang="en-GB" sz="2000">
                <a:solidFill>
                  <a:srgbClr val="333333"/>
                </a:solidFill>
              </a:rPr>
              <a:t>From the outset Mass-Observation collected more material than it could analyse. By the end of the first year of the monthly day surveys had amassed over 2 million words from nearly 600 individuals, most of them recruited via </a:t>
            </a:r>
            <a:r>
              <a:rPr lang="en-GB" sz="2000" i="1">
                <a:solidFill>
                  <a:srgbClr val="333333"/>
                </a:solidFill>
              </a:rPr>
              <a:t>The New Statesman</a:t>
            </a:r>
            <a:r>
              <a:rPr lang="en-GB" sz="2000">
                <a:solidFill>
                  <a:srgbClr val="333333"/>
                </a:solidFill>
              </a:rPr>
              <a:t>, and 3 researchers. During the Munich Crisis, volunteers monitored public reactions and exposed the gulf between press representations of public opinion (supportive of Chamberlain), and the more critical “private opinion” of ordinary people. Their findings were published in January 1939 in the bestselling Penguin Special, written by Mass–Observation, alongside essays on popular culture, derived from the work in Bolton and London. </a:t>
            </a:r>
            <a:endParaRPr sz="2000">
              <a:solidFill>
                <a:schemeClr val="dk1"/>
              </a:solidFill>
            </a:endParaRPr>
          </a:p>
          <a:p>
            <a:pPr marL="0" lvl="0" indent="0" algn="l" rtl="0">
              <a:lnSpc>
                <a:spcPct val="90000"/>
              </a:lnSpc>
              <a:spcBef>
                <a:spcPts val="1000"/>
              </a:spcBef>
              <a:spcAft>
                <a:spcPts val="0"/>
              </a:spcAft>
              <a:buClr>
                <a:srgbClr val="333333"/>
              </a:buClr>
              <a:buSzPts val="2600"/>
              <a:buFont typeface="Arial"/>
              <a:buNone/>
            </a:pPr>
            <a:r>
              <a:rPr lang="en-GB" sz="2000">
                <a:solidFill>
                  <a:srgbClr val="333333"/>
                </a:solidFill>
              </a:rPr>
              <a:t>Mass observation was a brave and energetic endeavour, and it was relevant at the time in providing the wider public with new outlets anew means of expression, even if what M–O surveys often tended to reveal was the degree of public ignorance, and the depth of prejudices and the depth of prejudices– racial, gender, political, and class. In the longer term, it gives real insight into what people thought.</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p:nvPr/>
        </p:nvSpPr>
        <p:spPr>
          <a:xfrm>
            <a:off x="143435" y="403412"/>
            <a:ext cx="11878200" cy="5633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u="sng">
                <a:solidFill>
                  <a:schemeClr val="dk1"/>
                </a:solidFill>
              </a:rPr>
              <a:t>Source A:</a:t>
            </a:r>
            <a:endParaRPr sz="2000" u="sng"/>
          </a:p>
          <a:p>
            <a:pPr marL="0" marR="0" lvl="0" indent="0" algn="l" rtl="0">
              <a:spcBef>
                <a:spcPts val="0"/>
              </a:spcBef>
              <a:spcAft>
                <a:spcPts val="0"/>
              </a:spcAft>
              <a:buNone/>
            </a:pPr>
            <a:endParaRPr sz="2000" b="1">
              <a:solidFill>
                <a:schemeClr val="dk1"/>
              </a:solidFill>
            </a:endParaRPr>
          </a:p>
          <a:p>
            <a:pPr marL="0" marR="0" lvl="0" indent="0" algn="l" rtl="0">
              <a:spcBef>
                <a:spcPts val="0"/>
              </a:spcBef>
              <a:spcAft>
                <a:spcPts val="0"/>
              </a:spcAft>
              <a:buNone/>
            </a:pPr>
            <a:r>
              <a:rPr lang="en-GB" sz="2000">
                <a:solidFill>
                  <a:schemeClr val="dk1"/>
                </a:solidFill>
              </a:rPr>
              <a:t>Front cover of the </a:t>
            </a:r>
            <a:r>
              <a:rPr lang="en-GB" sz="2000" i="1">
                <a:solidFill>
                  <a:schemeClr val="dk1"/>
                </a:solidFill>
              </a:rPr>
              <a:t>Daily Sketch newspaper, </a:t>
            </a:r>
            <a:r>
              <a:rPr lang="en-GB" sz="2000">
                <a:solidFill>
                  <a:schemeClr val="dk1"/>
                </a:solidFill>
              </a:rPr>
              <a:t>29</a:t>
            </a:r>
            <a:r>
              <a:rPr lang="en-GB" sz="2000" baseline="30000">
                <a:solidFill>
                  <a:schemeClr val="dk1"/>
                </a:solidFill>
              </a:rPr>
              <a:t>th</a:t>
            </a:r>
            <a:r>
              <a:rPr lang="en-GB" sz="2000">
                <a:solidFill>
                  <a:schemeClr val="dk1"/>
                </a:solidFill>
              </a:rPr>
              <a:t> Sept 1938.</a:t>
            </a:r>
            <a:endParaRPr sz="2000"/>
          </a:p>
          <a:p>
            <a:pPr marL="0" marR="0" lvl="0" indent="0" algn="l" rtl="0">
              <a:spcBef>
                <a:spcPts val="0"/>
              </a:spcBef>
              <a:spcAft>
                <a:spcPts val="0"/>
              </a:spcAft>
              <a:buNone/>
            </a:pPr>
            <a:endParaRPr sz="2000" i="1">
              <a:solidFill>
                <a:schemeClr val="dk1"/>
              </a:solidFill>
            </a:endParaRPr>
          </a:p>
          <a:p>
            <a:pPr marL="0" marR="0" lvl="0" indent="0" algn="l" rtl="0">
              <a:spcBef>
                <a:spcPts val="0"/>
              </a:spcBef>
              <a:spcAft>
                <a:spcPts val="0"/>
              </a:spcAft>
              <a:buNone/>
            </a:pPr>
            <a:r>
              <a:rPr lang="en-GB" sz="2000" i="1">
                <a:solidFill>
                  <a:schemeClr val="dk1"/>
                </a:solidFill>
              </a:rPr>
              <a:t>The image can be viewed from this link. </a:t>
            </a:r>
            <a:r>
              <a:rPr lang="en-GB" sz="2000" i="1" u="sng">
                <a:solidFill>
                  <a:schemeClr val="dk1"/>
                </a:solidFill>
                <a:hlinkClick r:id="rId3">
                  <a:extLst>
                    <a:ext uri="{A12FA001-AC4F-418D-AE19-62706E023703}">
                      <ahyp:hlinkClr xmlns:ahyp="http://schemas.microsoft.com/office/drawing/2018/hyperlinkcolor" val="tx"/>
                    </a:ext>
                  </a:extLst>
                </a:hlinkClick>
              </a:rPr>
              <a:t>https://www.alamy.com/1938-daily-sketch-front-page-neville-chamberlain-munich-crisis-image257327670.html</a:t>
            </a:r>
            <a:endParaRPr sz="2000" i="1">
              <a:solidFill>
                <a:schemeClr val="dk1"/>
              </a:solidFill>
            </a:endParaRPr>
          </a:p>
          <a:p>
            <a:pPr marL="0" marR="0" lvl="0" indent="0" algn="l" rtl="0">
              <a:spcBef>
                <a:spcPts val="0"/>
              </a:spcBef>
              <a:spcAft>
                <a:spcPts val="0"/>
              </a:spcAft>
              <a:buNone/>
            </a:pPr>
            <a:endParaRPr sz="2000" i="1">
              <a:solidFill>
                <a:schemeClr val="dk1"/>
              </a:solidFill>
            </a:endParaRPr>
          </a:p>
          <a:p>
            <a:pPr marL="0" marR="0" lvl="0" indent="0" algn="l" rtl="0">
              <a:spcBef>
                <a:spcPts val="0"/>
              </a:spcBef>
              <a:spcAft>
                <a:spcPts val="0"/>
              </a:spcAft>
              <a:buNone/>
            </a:pPr>
            <a:endParaRPr sz="2000" b="1">
              <a:solidFill>
                <a:schemeClr val="dk1"/>
              </a:solidFill>
            </a:endParaRPr>
          </a:p>
          <a:p>
            <a:pPr marL="0" marR="0" lvl="0" indent="0" algn="l" rtl="0">
              <a:spcBef>
                <a:spcPts val="0"/>
              </a:spcBef>
              <a:spcAft>
                <a:spcPts val="0"/>
              </a:spcAft>
              <a:buNone/>
            </a:pPr>
            <a:endParaRPr sz="2000" b="1" u="sng">
              <a:solidFill>
                <a:schemeClr val="dk1"/>
              </a:solidFill>
            </a:endParaRPr>
          </a:p>
          <a:p>
            <a:pPr marL="0" marR="0" lvl="0" indent="0" algn="l" rtl="0">
              <a:spcBef>
                <a:spcPts val="0"/>
              </a:spcBef>
              <a:spcAft>
                <a:spcPts val="0"/>
              </a:spcAft>
              <a:buNone/>
            </a:pPr>
            <a:r>
              <a:rPr lang="en-GB" sz="2000" b="1" u="sng">
                <a:solidFill>
                  <a:schemeClr val="dk1"/>
                </a:solidFill>
              </a:rPr>
              <a:t>Source B: </a:t>
            </a:r>
            <a:endParaRPr sz="2000" u="sng"/>
          </a:p>
          <a:p>
            <a:pPr marL="0" marR="0" lvl="0" indent="0" algn="l" rtl="0">
              <a:spcBef>
                <a:spcPts val="0"/>
              </a:spcBef>
              <a:spcAft>
                <a:spcPts val="0"/>
              </a:spcAft>
              <a:buNone/>
            </a:pPr>
            <a:endParaRPr sz="2000" b="1">
              <a:solidFill>
                <a:schemeClr val="dk1"/>
              </a:solidFill>
            </a:endParaRPr>
          </a:p>
          <a:p>
            <a:pPr marL="0" marR="0" lvl="0" indent="0" algn="l" rtl="0">
              <a:spcBef>
                <a:spcPts val="0"/>
              </a:spcBef>
              <a:spcAft>
                <a:spcPts val="0"/>
              </a:spcAft>
              <a:buNone/>
            </a:pPr>
            <a:r>
              <a:rPr lang="en-GB" sz="2000">
                <a:solidFill>
                  <a:schemeClr val="dk1"/>
                </a:solidFill>
              </a:rPr>
              <a:t>Photograph of crowds applauding Chamberlain at the window of 10 Downing Street following his return from Munich, 30</a:t>
            </a:r>
            <a:r>
              <a:rPr lang="en-GB" sz="2000" baseline="30000">
                <a:solidFill>
                  <a:schemeClr val="dk1"/>
                </a:solidFill>
              </a:rPr>
              <a:t>th</a:t>
            </a:r>
            <a:r>
              <a:rPr lang="en-GB" sz="2000">
                <a:solidFill>
                  <a:schemeClr val="dk1"/>
                </a:solidFill>
              </a:rPr>
              <a:t> September 1938</a:t>
            </a:r>
            <a:endParaRPr sz="2000"/>
          </a:p>
          <a:p>
            <a:pPr marL="0" marR="0" lvl="0" indent="0" algn="l" rtl="0">
              <a:spcBef>
                <a:spcPts val="0"/>
              </a:spcBef>
              <a:spcAft>
                <a:spcPts val="0"/>
              </a:spcAft>
              <a:buNone/>
            </a:pPr>
            <a:endParaRPr sz="2000" i="1">
              <a:solidFill>
                <a:schemeClr val="dk1"/>
              </a:solidFill>
            </a:endParaRPr>
          </a:p>
          <a:p>
            <a:pPr marL="0" marR="0" lvl="0" indent="0" algn="l" rtl="0">
              <a:spcBef>
                <a:spcPts val="0"/>
              </a:spcBef>
              <a:spcAft>
                <a:spcPts val="0"/>
              </a:spcAft>
              <a:buNone/>
            </a:pPr>
            <a:r>
              <a:rPr lang="en-GB" sz="2000" i="1">
                <a:solidFill>
                  <a:schemeClr val="dk1"/>
                </a:solidFill>
              </a:rPr>
              <a:t>The image can be viewed from this link. </a:t>
            </a:r>
            <a:r>
              <a:rPr lang="en-GB" sz="2000" i="1" u="sng">
                <a:solidFill>
                  <a:schemeClr val="dk1"/>
                </a:solidFill>
                <a:hlinkClick r:id="rId4">
                  <a:extLst>
                    <a:ext uri="{A12FA001-AC4F-418D-AE19-62706E023703}">
                      <ahyp:hlinkClr xmlns:ahyp="http://schemas.microsoft.com/office/drawing/2018/hyperlinkcolor" val="tx"/>
                    </a:ext>
                  </a:extLst>
                </a:hlinkClick>
              </a:rPr>
              <a:t>https://www.gettyimages.co.uk/photos/downing-st-neville</a:t>
            </a:r>
            <a:r>
              <a:rPr lang="en-GB" sz="2000" i="1">
                <a:solidFill>
                  <a:schemeClr val="dk1"/>
                </a:solidFill>
              </a:rPr>
              <a:t> </a:t>
            </a:r>
            <a:endParaRPr sz="2000"/>
          </a:p>
          <a:p>
            <a:pPr marL="0" marR="0" lvl="0" indent="0" algn="l" rtl="0">
              <a:spcBef>
                <a:spcPts val="0"/>
              </a:spcBef>
              <a:spcAft>
                <a:spcPts val="0"/>
              </a:spcAft>
              <a:buNone/>
            </a:pPr>
            <a:endParaRPr sz="2000" i="1">
              <a:solidFill>
                <a:schemeClr val="dk1"/>
              </a:solidFill>
              <a:latin typeface="Calibri"/>
              <a:ea typeface="Calibri"/>
              <a:cs typeface="Calibri"/>
              <a:sym typeface="Calibri"/>
            </a:endParaRPr>
          </a:p>
          <a:p>
            <a:pPr marL="0" marR="0" lvl="0" indent="0" algn="l" rtl="0">
              <a:spcBef>
                <a:spcPts val="0"/>
              </a:spcBef>
              <a:spcAft>
                <a:spcPts val="0"/>
              </a:spcAft>
              <a:buNone/>
            </a:pPr>
            <a:endParaRPr sz="2000" i="1">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p:nvPr/>
        </p:nvSpPr>
        <p:spPr>
          <a:xfrm>
            <a:off x="394450" y="351873"/>
            <a:ext cx="11797500" cy="304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a:solidFill>
                  <a:schemeClr val="dk1"/>
                </a:solidFill>
              </a:rPr>
              <a:t>Source C: </a:t>
            </a:r>
            <a:r>
              <a:rPr lang="en-GB" sz="1600">
                <a:solidFill>
                  <a:schemeClr val="dk1"/>
                </a:solidFill>
              </a:rPr>
              <a:t>From the Worktown Collection, Box, 50 (</a:t>
            </a:r>
            <a:r>
              <a:rPr lang="en-GB" sz="1600" i="1">
                <a:solidFill>
                  <a:schemeClr val="dk1"/>
                </a:solidFill>
              </a:rPr>
              <a:t>Mass-Observation Archive</a:t>
            </a:r>
            <a:r>
              <a:rPr lang="en-GB" sz="1600">
                <a:solidFill>
                  <a:schemeClr val="dk1"/>
                </a:solidFill>
              </a:rPr>
              <a:t>) </a:t>
            </a:r>
            <a:endParaRPr sz="1600"/>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b="1">
                <a:solidFill>
                  <a:schemeClr val="dk1"/>
                </a:solidFill>
              </a:rPr>
              <a:t>Ambivalence about Chamberlain but continuing gratitude that he has kept the country out of War </a:t>
            </a:r>
            <a:r>
              <a:rPr lang="en-GB" sz="1600" i="1">
                <a:solidFill>
                  <a:schemeClr val="dk1"/>
                </a:solidFill>
              </a:rPr>
              <a:t>(Heading devised by Professor Julie V. Gottlieb but not acknowledged in the original test paper)  </a:t>
            </a:r>
            <a:endParaRPr sz="1600"/>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 “Weaver, F., 40: Lots of discussion about world affairs in the mill at the moment. Hitler is the main topic. They don’t believe in Chamberlain at the mill – they think he’s a bit of a fascist. But he’s kept us out of war, hasn’t he, we don’t want war. Sometimes I like him, sometimes I don’t. I alter my views a lot. I don’t want war, that’s all I’m bothered about. I’m not saying I’m afraid of it; I’ve put my name down to drive an ambulance, but they won’t let me because I’ve no driving license”.</a:t>
            </a:r>
            <a:endParaRPr sz="1600">
              <a:solidFill>
                <a:schemeClr val="dk1"/>
              </a:solidFill>
            </a:endParaRPr>
          </a:p>
          <a:p>
            <a:pPr marL="0" marR="0" lvl="0" indent="0" algn="l" rtl="0">
              <a:spcBef>
                <a:spcPts val="0"/>
              </a:spcBef>
              <a:spcAft>
                <a:spcPts val="0"/>
              </a:spcAft>
              <a:buNone/>
            </a:pPr>
            <a:endParaRPr sz="1600">
              <a:solidFill>
                <a:schemeClr val="dk1"/>
              </a:solidFill>
              <a:highlight>
                <a:schemeClr val="lt1"/>
              </a:highlight>
            </a:endParaRPr>
          </a:p>
          <a:p>
            <a:pPr marL="0" marR="0" lvl="0" indent="0" algn="l" rtl="0">
              <a:spcBef>
                <a:spcPts val="0"/>
              </a:spcBef>
              <a:spcAft>
                <a:spcPts val="0"/>
              </a:spcAft>
              <a:buNone/>
            </a:pPr>
            <a:r>
              <a:rPr lang="en-GB" sz="1600">
                <a:solidFill>
                  <a:schemeClr val="dk1"/>
                </a:solidFill>
                <a:highlight>
                  <a:schemeClr val="lt1"/>
                </a:highlight>
              </a:rPr>
              <a:t> (Re: Czech occupation, 4/4/39, Worktown Collection, Box 50, W 50/A Churchill and Chamberlain, Mass-Observation Archive, University of Sussex)</a:t>
            </a:r>
            <a:endParaRPr sz="1600">
              <a:solidFill>
                <a:schemeClr val="dk1"/>
              </a:solidFill>
              <a:highlight>
                <a:schemeClr val="lt1"/>
              </a:highlight>
            </a:endParaRPr>
          </a:p>
        </p:txBody>
      </p:sp>
      <p:sp>
        <p:nvSpPr>
          <p:cNvPr id="103" name="Google Shape;103;p4"/>
          <p:cNvSpPr txBox="1"/>
          <p:nvPr/>
        </p:nvSpPr>
        <p:spPr>
          <a:xfrm>
            <a:off x="394459" y="3634859"/>
            <a:ext cx="11582400" cy="2966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a:solidFill>
                  <a:schemeClr val="dk1"/>
                </a:solidFill>
              </a:rPr>
              <a:t>Source D:</a:t>
            </a:r>
            <a:r>
              <a:rPr lang="en-GB" sz="1600" u="sng">
                <a:solidFill>
                  <a:schemeClr val="dk1"/>
                </a:solidFill>
              </a:rPr>
              <a:t> </a:t>
            </a:r>
            <a:r>
              <a:rPr lang="en-GB" sz="1600">
                <a:solidFill>
                  <a:schemeClr val="dk1"/>
                </a:solidFill>
              </a:rPr>
              <a:t>(</a:t>
            </a:r>
            <a:r>
              <a:rPr lang="en-GB" sz="1600" i="1">
                <a:solidFill>
                  <a:schemeClr val="dk1"/>
                </a:solidFill>
              </a:rPr>
              <a:t>Mass-Observation Archive</a:t>
            </a:r>
            <a:r>
              <a:rPr lang="en-GB" sz="1600">
                <a:solidFill>
                  <a:schemeClr val="dk1"/>
                </a:solidFill>
              </a:rPr>
              <a:t>) </a:t>
            </a:r>
            <a:endParaRPr sz="1600"/>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b="1">
                <a:solidFill>
                  <a:schemeClr val="dk1"/>
                </a:solidFill>
              </a:rPr>
              <a:t>Gendering of Chamberlain as soft and too old. Swift turns in public opinion and growing hostility to Chamberlain, from hero to traitor</a:t>
            </a:r>
            <a:r>
              <a:rPr lang="en-GB" sz="1600">
                <a:solidFill>
                  <a:schemeClr val="dk1"/>
                </a:solidFill>
              </a:rPr>
              <a:t> </a:t>
            </a:r>
            <a:r>
              <a:rPr lang="en-GB" sz="1600" i="1">
                <a:solidFill>
                  <a:schemeClr val="dk1"/>
                </a:solidFill>
              </a:rPr>
              <a:t>(Heading devised by Professor Julie V. Gottlieb but not acknowledged in the original test paper) </a:t>
            </a:r>
            <a:endParaRPr sz="1600">
              <a:solidFill>
                <a:schemeClr val="dk1"/>
              </a:solidFill>
            </a:endParaRPr>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“F, 28, C: “I was on the bus coming home from Manchester last night, and there were two men talking behind me about the traitors in the government – Chamberlain included. I think he should be shot out”.</a:t>
            </a:r>
            <a:endParaRPr sz="1600"/>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F, 27, C: “You know what I think of Chamberlain. I think he should’ve been shot, a long time ago”.</a:t>
            </a:r>
            <a:endParaRPr sz="1600">
              <a:solidFill>
                <a:schemeClr val="dk1"/>
              </a:solidFill>
            </a:endParaRPr>
          </a:p>
          <a:p>
            <a:pPr marL="0" lvl="0" indent="0" algn="l" rtl="0">
              <a:lnSpc>
                <a:spcPct val="115000"/>
              </a:lnSpc>
              <a:spcBef>
                <a:spcPts val="1000"/>
              </a:spcBef>
              <a:spcAft>
                <a:spcPts val="0"/>
              </a:spcAft>
              <a:buClr>
                <a:schemeClr val="dk1"/>
              </a:buClr>
              <a:buSzPts val="3200"/>
              <a:buFont typeface="Arial"/>
              <a:buNone/>
            </a:pPr>
            <a:r>
              <a:rPr lang="en-GB" sz="1600">
                <a:solidFill>
                  <a:schemeClr val="dk1"/>
                </a:solidFill>
              </a:rPr>
              <a:t>(</a:t>
            </a:r>
            <a:r>
              <a:rPr lang="en-GB" sz="1600">
                <a:solidFill>
                  <a:schemeClr val="dk1"/>
                </a:solidFill>
                <a:highlight>
                  <a:srgbClr val="FAFDFE"/>
                </a:highlight>
              </a:rPr>
              <a:t>Re: Chamberlain, Bolton”,  3/7/40, Worktown Collection, Box 50, W 50/A Churchill and Chamberlain, Mass-Observation Archive, University of Sussex)</a:t>
            </a:r>
            <a:endParaRPr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p:nvPr/>
        </p:nvSpPr>
        <p:spPr>
          <a:xfrm>
            <a:off x="340793" y="506506"/>
            <a:ext cx="11851200" cy="5941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1" u="sng">
                <a:solidFill>
                  <a:schemeClr val="dk1"/>
                </a:solidFill>
              </a:rPr>
              <a:t>Source E: </a:t>
            </a:r>
            <a:r>
              <a:rPr lang="en-GB" sz="1600">
                <a:solidFill>
                  <a:schemeClr val="dk1"/>
                </a:solidFill>
              </a:rPr>
              <a:t>(</a:t>
            </a:r>
            <a:r>
              <a:rPr lang="en-GB" sz="1600" i="1">
                <a:solidFill>
                  <a:schemeClr val="dk1"/>
                </a:solidFill>
              </a:rPr>
              <a:t>Mass-Observation Archive</a:t>
            </a:r>
            <a:r>
              <a:rPr lang="en-GB" sz="1600">
                <a:solidFill>
                  <a:schemeClr val="dk1"/>
                </a:solidFill>
              </a:rPr>
              <a:t>) </a:t>
            </a:r>
            <a:endParaRPr sz="1600"/>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F, 35 C: `I don’t think any of them should be in the government. I never did like Chamberlain, even when he was Prime Minister. I don’t like the look of him`</a:t>
            </a:r>
            <a:endParaRPr sz="1600"/>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 M, 40, D “I’ve nowt against him, but Churchill’s more than man for times, like these, or Duff Cooper, not Chamberlain. He’s too soft, and he’s too old. No, Chamberlain isn’t the man, and it’s time he gave way“. </a:t>
            </a:r>
            <a:endParaRPr sz="1600"/>
          </a:p>
          <a:p>
            <a:pPr marL="0" marR="0" lvl="0" indent="0" algn="l" rtl="0">
              <a:spcBef>
                <a:spcPts val="0"/>
              </a:spcBef>
              <a:spcAft>
                <a:spcPts val="0"/>
              </a:spcAft>
              <a:buNone/>
            </a:pPr>
            <a:endParaRPr sz="1600">
              <a:solidFill>
                <a:schemeClr val="dk1"/>
              </a:solidFill>
            </a:endParaRPr>
          </a:p>
          <a:p>
            <a:pPr marL="0" marR="0" lvl="0" indent="0" algn="l" rtl="0">
              <a:spcBef>
                <a:spcPts val="0"/>
              </a:spcBef>
              <a:spcAft>
                <a:spcPts val="0"/>
              </a:spcAft>
              <a:buNone/>
            </a:pPr>
            <a:r>
              <a:rPr lang="en-GB" sz="1600">
                <a:solidFill>
                  <a:schemeClr val="dk1"/>
                </a:solidFill>
              </a:rPr>
              <a:t>(“Re-: Chamberlain, Bolton“, 3/7/40, work time collection, Box 50, W 50/a Churchill and Chamberlain)</a:t>
            </a:r>
            <a:endParaRPr sz="1600"/>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u="sng">
                <a:solidFill>
                  <a:schemeClr val="dk1"/>
                </a:solidFill>
                <a:latin typeface="Calibri"/>
                <a:ea typeface="Calibri"/>
                <a:cs typeface="Calibri"/>
                <a:sym typeface="Calibri"/>
              </a:rPr>
              <a:t>Source F</a:t>
            </a:r>
            <a:r>
              <a:rPr lang="en-GB" u="sng"/>
              <a:t>: </a:t>
            </a:r>
            <a:r>
              <a:rPr lang="en-GB" sz="1600" i="0">
                <a:solidFill>
                  <a:srgbClr val="333333"/>
                </a:solidFill>
              </a:rPr>
              <a:t>From the </a:t>
            </a:r>
            <a:r>
              <a:rPr lang="en-GB" sz="1500" i="1">
                <a:solidFill>
                  <a:srgbClr val="333333"/>
                </a:solidFill>
              </a:rPr>
              <a:t>Manchester Guardian</a:t>
            </a:r>
            <a:r>
              <a:rPr lang="en-GB" sz="1600" i="0">
                <a:solidFill>
                  <a:srgbClr val="333333"/>
                </a:solidFill>
              </a:rPr>
              <a:t>, Tuesday, October 4, 1938</a:t>
            </a:r>
            <a:r>
              <a:rPr lang="en-GB" sz="1600">
                <a:solidFill>
                  <a:srgbClr val="333333"/>
                </a:solidFill>
              </a:rPr>
              <a:t>.</a:t>
            </a:r>
            <a:endParaRPr sz="1600" i="0">
              <a:solidFill>
                <a:srgbClr val="333333"/>
              </a:solidFill>
            </a:endParaRPr>
          </a:p>
          <a:p>
            <a:pPr marL="0" marR="0" lvl="0" indent="0" algn="l" rtl="0">
              <a:spcBef>
                <a:spcPts val="0"/>
              </a:spcBef>
              <a:spcAft>
                <a:spcPts val="0"/>
              </a:spcAft>
              <a:buNone/>
            </a:pPr>
            <a:br>
              <a:rPr lang="en-GB" sz="2000" b="1" i="0">
                <a:solidFill>
                  <a:srgbClr val="333333"/>
                </a:solidFill>
                <a:latin typeface="Open Sans"/>
                <a:ea typeface="Open Sans"/>
                <a:cs typeface="Open Sans"/>
                <a:sym typeface="Open Sans"/>
              </a:rPr>
            </a:br>
            <a:r>
              <a:rPr lang="en-GB" sz="1600" b="0" i="0">
                <a:solidFill>
                  <a:srgbClr val="333333"/>
                </a:solidFill>
                <a:latin typeface="Arial"/>
                <a:ea typeface="Arial"/>
                <a:cs typeface="Arial"/>
                <a:sym typeface="Arial"/>
              </a:rPr>
              <a:t>THE MUNICH AGREEMENT- AND AFTER </a:t>
            </a:r>
            <a:endParaRPr sz="1600" b="0" i="0">
              <a:solidFill>
                <a:srgbClr val="333333"/>
              </a:solidFill>
              <a:latin typeface="Open Sans"/>
              <a:ea typeface="Open Sans"/>
              <a:cs typeface="Open Sans"/>
              <a:sym typeface="Open Sans"/>
            </a:endParaRPr>
          </a:p>
          <a:p>
            <a:pPr marL="0" marR="0" lvl="0" indent="0" algn="l" rtl="0">
              <a:spcBef>
                <a:spcPts val="0"/>
              </a:spcBef>
              <a:spcAft>
                <a:spcPts val="0"/>
              </a:spcAft>
              <a:buNone/>
            </a:pPr>
            <a:br>
              <a:rPr lang="en-GB" sz="1800" b="0" i="0">
                <a:solidFill>
                  <a:srgbClr val="333333"/>
                </a:solidFill>
                <a:latin typeface="Open Sans"/>
                <a:ea typeface="Open Sans"/>
                <a:cs typeface="Open Sans"/>
                <a:sym typeface="Open Sans"/>
              </a:rPr>
            </a:br>
            <a:r>
              <a:rPr lang="en-GB" sz="1600" i="0">
                <a:solidFill>
                  <a:srgbClr val="333333"/>
                </a:solidFill>
              </a:rPr>
              <a:t>“The Funeral of British Honour“</a:t>
            </a:r>
            <a:endParaRPr sz="1600">
              <a:solidFill>
                <a:srgbClr val="333333"/>
              </a:solidFill>
            </a:endParaRPr>
          </a:p>
          <a:p>
            <a:pPr marL="0" marR="0" lvl="0" indent="0" algn="l" rtl="0">
              <a:spcBef>
                <a:spcPts val="0"/>
              </a:spcBef>
              <a:spcAft>
                <a:spcPts val="0"/>
              </a:spcAft>
              <a:buNone/>
            </a:pPr>
            <a:endParaRPr sz="1600" i="0">
              <a:solidFill>
                <a:srgbClr val="333333"/>
              </a:solidFill>
            </a:endParaRPr>
          </a:p>
          <a:p>
            <a:pPr marL="0" marR="0" lvl="0" indent="0" algn="l" rtl="0">
              <a:spcBef>
                <a:spcPts val="0"/>
              </a:spcBef>
              <a:spcAft>
                <a:spcPts val="0"/>
              </a:spcAft>
              <a:buNone/>
            </a:pPr>
            <a:r>
              <a:rPr lang="en-GB" sz="1600" i="0">
                <a:solidFill>
                  <a:srgbClr val="333333"/>
                </a:solidFill>
              </a:rPr>
              <a:t>To The editor of The Manchester Guardian </a:t>
            </a:r>
            <a:endParaRPr sz="1600" i="0">
              <a:solidFill>
                <a:srgbClr val="333333"/>
              </a:solidFill>
            </a:endParaRPr>
          </a:p>
          <a:p>
            <a:pPr marL="0" marR="0" lvl="0" indent="0" algn="l" rtl="0">
              <a:spcBef>
                <a:spcPts val="0"/>
              </a:spcBef>
              <a:spcAft>
                <a:spcPts val="0"/>
              </a:spcAft>
              <a:buNone/>
            </a:pPr>
            <a:r>
              <a:rPr lang="en-GB" sz="1600" i="0">
                <a:solidFill>
                  <a:srgbClr val="333333"/>
                </a:solidFill>
              </a:rPr>
              <a:t>Sir, </a:t>
            </a:r>
            <a:endParaRPr sz="1600"/>
          </a:p>
          <a:p>
            <a:pPr marL="0" marR="0" lvl="0" indent="0" algn="l" rtl="0">
              <a:spcBef>
                <a:spcPts val="0"/>
              </a:spcBef>
              <a:spcAft>
                <a:spcPts val="0"/>
              </a:spcAft>
              <a:buNone/>
            </a:pPr>
            <a:r>
              <a:rPr lang="en-GB" sz="1600" i="0">
                <a:solidFill>
                  <a:srgbClr val="333333"/>
                </a:solidFill>
              </a:rPr>
              <a:t>The flowers piled before 10, Downing Street are very fitting for the funeral of British honour and, it may be, of the British Empire. For sheer degradation, the frenzies of last Friday beat even the night of Mafeking</a:t>
            </a:r>
            <a:r>
              <a:rPr lang="en-GB" sz="1600">
                <a:solidFill>
                  <a:srgbClr val="333333"/>
                </a:solidFill>
              </a:rPr>
              <a:t>. </a:t>
            </a:r>
            <a:endParaRPr sz="1600">
              <a:solidFill>
                <a:srgbClr val="333333"/>
              </a:solidFill>
            </a:endParaRPr>
          </a:p>
          <a:p>
            <a:pPr marL="0" marR="0" lvl="0" indent="0" algn="l" rtl="0">
              <a:spcBef>
                <a:spcPts val="0"/>
              </a:spcBef>
              <a:spcAft>
                <a:spcPts val="0"/>
              </a:spcAft>
              <a:buNone/>
            </a:pPr>
            <a:r>
              <a:rPr lang="en-GB" sz="1600" b="1">
                <a:solidFill>
                  <a:srgbClr val="333333"/>
                </a:solidFill>
              </a:rPr>
              <a:t>(NB. a reference to popular celebrations in Britain when the South African town of Mafeking was relieved by British troops during the Boer War in 1900) </a:t>
            </a:r>
            <a:endParaRPr sz="1600" b="1">
              <a:solidFill>
                <a:srgbClr val="333333"/>
              </a:solidFill>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p:nvPr/>
        </p:nvSpPr>
        <p:spPr>
          <a:xfrm>
            <a:off x="197223" y="268941"/>
            <a:ext cx="11824500" cy="4525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a:t>
            </a:r>
            <a:r>
              <a:rPr lang="en-GB" sz="1600" dirty="0">
                <a:solidFill>
                  <a:schemeClr val="dk1"/>
                </a:solidFill>
              </a:rPr>
              <a:t> appreciate the Prime Minister‘s love of peace. I know the horrors of war – a great deal better than he can. But when he returns from saving the skins from a blackmailer at the price of other people`s flesh, and waves, laughing with glee, a piece of paper with Herr Hitler’s name on it, if it were not ghastly, it would be grotesque. No doubt he has never read </a:t>
            </a:r>
            <a:r>
              <a:rPr lang="en-GB" sz="1600" i="1" dirty="0">
                <a:solidFill>
                  <a:schemeClr val="dk1"/>
                </a:solidFill>
              </a:rPr>
              <a:t>Mein Kampf </a:t>
            </a:r>
            <a:r>
              <a:rPr lang="en-GB" sz="1600" dirty="0">
                <a:solidFill>
                  <a:schemeClr val="dk1"/>
                </a:solidFill>
              </a:rPr>
              <a:t>in German. But to forget, so utterly, the Reichstag fire, and the occupation of the Rhineland, and June 30, 1934, and the fall of Austria! We have lost the courage to see things as they are. And yet Herr Hitler has kindly put down for us in black-and-white that program that he is so faithfully carrying out. (Four he keeps his threats, though not his promises.) Alliance with Italy, and England; the annihilation of France; the conquest for the German plough of the Ukraine; a Reich of 250,000,000. And then? </a:t>
            </a:r>
            <a:endParaRPr sz="1600" dirty="0">
              <a:solidFill>
                <a:schemeClr val="dk1"/>
              </a:solidFill>
            </a:endParaRPr>
          </a:p>
          <a:p>
            <a:pPr marL="0" marR="0" lvl="0" indent="0" algn="l" rtl="0">
              <a:spcBef>
                <a:spcPts val="0"/>
              </a:spcBef>
              <a:spcAft>
                <a:spcPts val="0"/>
              </a:spcAft>
              <a:buNone/>
            </a:pPr>
            <a:r>
              <a:rPr lang="en-GB" sz="1600" dirty="0">
                <a:solidFill>
                  <a:schemeClr val="dk1"/>
                </a:solidFill>
              </a:rPr>
              <a:t>	I may be wrong. No one can tell. There are no short prophecies in politics, as even Bismarck owned. But just because all roads lead none knows whither, all the more reason to keep the straight path of honour. This is the really unpardonable thing in the conduct of Mr Chamberlain. Even if what he did were the right thing to do, this is not the way to do it. Any really great man who had felt forced to sacrifice a small nation, trusted in him would at least have returned full of anguish and shame. But Mr Chamberlain, but he had good intentions has no finer sense of honour. He lent himself with complacency to the shrieking adulation of a London that has lost all dignity, without one thought for the agony of Prague. Leaders should have some touch of finer mettle. Mr Chamberlain, canting of “peace, with honour“, has they debased the moral currency of England. And not for the first time; and not, I fear, for the last.</a:t>
            </a:r>
            <a:endParaRPr sz="1600" dirty="0">
              <a:solidFill>
                <a:schemeClr val="dk1"/>
              </a:solidFill>
            </a:endParaRPr>
          </a:p>
          <a:p>
            <a:pPr marL="0" marR="0" lvl="0" indent="0" algn="l" rtl="0">
              <a:spcBef>
                <a:spcPts val="0"/>
              </a:spcBef>
              <a:spcAft>
                <a:spcPts val="0"/>
              </a:spcAft>
              <a:buNone/>
            </a:pPr>
            <a:r>
              <a:rPr lang="en-GB" sz="1600" dirty="0">
                <a:solidFill>
                  <a:schemeClr val="dk1"/>
                </a:solidFill>
              </a:rPr>
              <a:t>	 </a:t>
            </a:r>
            <a:r>
              <a:rPr lang="en-GB" sz="1600" i="0" dirty="0">
                <a:solidFill>
                  <a:schemeClr val="dk1"/>
                </a:solidFill>
              </a:rPr>
              <a:t>Meanwhile, the past is past, however, shameful. What now ? If we have any respect we shall remedy at once that outrageous omission by which all </a:t>
            </a:r>
            <a:r>
              <a:rPr lang="en-GB" sz="1600" i="0" dirty="0" err="1">
                <a:solidFill>
                  <a:schemeClr val="dk1"/>
                </a:solidFill>
              </a:rPr>
              <a:t>Sudetens</a:t>
            </a:r>
            <a:r>
              <a:rPr lang="en-GB" sz="1600" i="0" dirty="0">
                <a:solidFill>
                  <a:schemeClr val="dk1"/>
                </a:solidFill>
              </a:rPr>
              <a:t> in Czech prisons are to be liberated, while no word is said side of the Czechs dragged across the frontier into German captivity or arrested in Germany. </a:t>
            </a:r>
            <a:endParaRPr sz="1600" dirty="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p:nvPr/>
        </p:nvSpPr>
        <p:spPr>
          <a:xfrm>
            <a:off x="62753" y="62753"/>
            <a:ext cx="11967900" cy="3294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dirty="0">
                <a:solidFill>
                  <a:schemeClr val="dk1"/>
                </a:solidFill>
              </a:rPr>
              <a:t>Secondly, we shall compensate Czechoslovakia for the property we have forced to leave to the invader – the machinery in Czech-owned factories, the fortifications, and their artillery, – which belong to the Czech State as a whole, not to the </a:t>
            </a:r>
            <a:r>
              <a:rPr lang="en-GB" sz="1600" dirty="0" err="1">
                <a:solidFill>
                  <a:schemeClr val="dk1"/>
                </a:solidFill>
              </a:rPr>
              <a:t>Sudetens</a:t>
            </a:r>
            <a:r>
              <a:rPr lang="en-GB" sz="1600" dirty="0">
                <a:solidFill>
                  <a:schemeClr val="dk1"/>
                </a:solidFill>
              </a:rPr>
              <a:t>, as indefeasibly as the very streets of Prague. </a:t>
            </a:r>
            <a:r>
              <a:rPr lang="en-GB" sz="1600" i="0" dirty="0">
                <a:solidFill>
                  <a:srgbClr val="333333"/>
                </a:solidFill>
              </a:rPr>
              <a:t>Thirdly, unless we propose to barricade ourselves behind pieces of paper kindly autographed by Herr Hitler, we shall look a little better to our defences, even if it means conscription in the near future.</a:t>
            </a:r>
            <a:endParaRPr sz="1600" dirty="0"/>
          </a:p>
          <a:p>
            <a:pPr marL="0" marR="0" lvl="0" indent="0" algn="l" rtl="0">
              <a:spcBef>
                <a:spcPts val="0"/>
              </a:spcBef>
              <a:spcAft>
                <a:spcPts val="0"/>
              </a:spcAft>
              <a:buNone/>
            </a:pPr>
            <a:r>
              <a:rPr lang="en-GB" sz="1600" dirty="0">
                <a:solidFill>
                  <a:srgbClr val="333333"/>
                </a:solidFill>
              </a:rPr>
              <a:t>	A</a:t>
            </a:r>
            <a:r>
              <a:rPr lang="en-GB" sz="1600" i="0" dirty="0">
                <a:solidFill>
                  <a:srgbClr val="333333"/>
                </a:solidFill>
              </a:rPr>
              <a:t>s I watched last week in the villages of Alsace- Lorraine, the young men sadly, but loyally leaving their for the colours, it was impossible to feel that we are in England were doing our share. And a citizen army is to some extent a safeguard, which we may yet need, against Fascism at home.</a:t>
            </a:r>
            <a:endParaRPr sz="1600" dirty="0"/>
          </a:p>
          <a:p>
            <a:pPr marL="0" marR="0" lvl="0" indent="0" algn="l" rtl="0">
              <a:spcBef>
                <a:spcPts val="0"/>
              </a:spcBef>
              <a:spcAft>
                <a:spcPts val="0"/>
              </a:spcAft>
              <a:buNone/>
            </a:pPr>
            <a:endParaRPr sz="1600" dirty="0">
              <a:solidFill>
                <a:srgbClr val="333333"/>
              </a:solidFill>
            </a:endParaRPr>
          </a:p>
          <a:p>
            <a:pPr marL="0" marR="0" lvl="0" indent="0" algn="l" rtl="0">
              <a:spcBef>
                <a:spcPts val="0"/>
              </a:spcBef>
              <a:spcAft>
                <a:spcPts val="0"/>
              </a:spcAft>
              <a:buNone/>
            </a:pPr>
            <a:r>
              <a:rPr lang="en-GB" sz="1600" dirty="0">
                <a:solidFill>
                  <a:srgbClr val="333333"/>
                </a:solidFill>
              </a:rPr>
              <a:t>Yours, etc,</a:t>
            </a:r>
            <a:endParaRPr sz="1600" dirty="0"/>
          </a:p>
          <a:p>
            <a:pPr marL="0" marR="0" lvl="0" indent="0" algn="l" rtl="0">
              <a:spcBef>
                <a:spcPts val="0"/>
              </a:spcBef>
              <a:spcAft>
                <a:spcPts val="0"/>
              </a:spcAft>
              <a:buNone/>
            </a:pPr>
            <a:endParaRPr sz="1600" dirty="0">
              <a:solidFill>
                <a:srgbClr val="333333"/>
              </a:solidFill>
            </a:endParaRPr>
          </a:p>
          <a:p>
            <a:pPr marL="0" marR="0" lvl="0" indent="0" algn="l" rtl="0">
              <a:spcBef>
                <a:spcPts val="0"/>
              </a:spcBef>
              <a:spcAft>
                <a:spcPts val="0"/>
              </a:spcAft>
              <a:buNone/>
            </a:pPr>
            <a:r>
              <a:rPr lang="en-GB" sz="1600" dirty="0" err="1">
                <a:solidFill>
                  <a:srgbClr val="333333"/>
                </a:solidFill>
              </a:rPr>
              <a:t>F.L.Lucas</a:t>
            </a:r>
            <a:endParaRPr sz="1600" dirty="0">
              <a:solidFill>
                <a:srgbClr val="333333"/>
              </a:solidFill>
            </a:endParaRPr>
          </a:p>
          <a:p>
            <a:pPr marL="0" marR="0" lvl="0" indent="0" algn="l" rtl="0">
              <a:spcBef>
                <a:spcPts val="0"/>
              </a:spcBef>
              <a:spcAft>
                <a:spcPts val="0"/>
              </a:spcAft>
              <a:buNone/>
            </a:pPr>
            <a:endParaRPr sz="1600" dirty="0">
              <a:solidFill>
                <a:srgbClr val="333333"/>
              </a:solidFill>
            </a:endParaRPr>
          </a:p>
          <a:p>
            <a:pPr marL="0" marR="0" lvl="0" indent="0" algn="l" rtl="0">
              <a:spcBef>
                <a:spcPts val="0"/>
              </a:spcBef>
              <a:spcAft>
                <a:spcPts val="0"/>
              </a:spcAft>
              <a:buNone/>
            </a:pPr>
            <a:r>
              <a:rPr lang="en-GB" sz="1600" dirty="0">
                <a:solidFill>
                  <a:srgbClr val="333333"/>
                </a:solidFill>
              </a:rPr>
              <a:t>King`s College, Cambridge, October 1.</a:t>
            </a:r>
            <a:endParaRPr sz="16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8"/>
          <p:cNvSpPr txBox="1"/>
          <p:nvPr/>
        </p:nvSpPr>
        <p:spPr>
          <a:xfrm>
            <a:off x="152399" y="179293"/>
            <a:ext cx="11896200" cy="6126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700" b="1">
                <a:solidFill>
                  <a:schemeClr val="dk1"/>
                </a:solidFill>
              </a:rPr>
              <a:t>DID EVERYONE BELIEVE THAT CHAMBERLAIN WAS A “HERO”? Option B - 20</a:t>
            </a:r>
            <a:r>
              <a:rPr lang="en-GB" sz="1700" b="1" baseline="30000">
                <a:solidFill>
                  <a:schemeClr val="dk1"/>
                </a:solidFill>
              </a:rPr>
              <a:t>th</a:t>
            </a:r>
            <a:r>
              <a:rPr lang="en-GB" sz="1700" b="1">
                <a:solidFill>
                  <a:schemeClr val="dk1"/>
                </a:solidFill>
              </a:rPr>
              <a:t> century topic </a:t>
            </a:r>
            <a:endParaRPr sz="1300"/>
          </a:p>
          <a:p>
            <a:pPr marL="0" marR="0" lvl="0" indent="0" algn="l" rtl="0">
              <a:spcBef>
                <a:spcPts val="0"/>
              </a:spcBef>
              <a:spcAft>
                <a:spcPts val="0"/>
              </a:spcAft>
              <a:buNone/>
            </a:pPr>
            <a:endParaRPr sz="1700" b="1">
              <a:solidFill>
                <a:schemeClr val="dk1"/>
              </a:solidFill>
            </a:endParaRPr>
          </a:p>
          <a:p>
            <a:pPr marL="0" marR="0" lvl="0" indent="0" algn="l" rtl="0">
              <a:spcBef>
                <a:spcPts val="0"/>
              </a:spcBef>
              <a:spcAft>
                <a:spcPts val="0"/>
              </a:spcAft>
              <a:buNone/>
            </a:pPr>
            <a:r>
              <a:rPr lang="en-GB" sz="1700">
                <a:solidFill>
                  <a:schemeClr val="dk1"/>
                </a:solidFill>
              </a:rPr>
              <a:t>Study the background information and the sources carefully and then answer ALL the questions</a:t>
            </a:r>
            <a:endParaRPr sz="1300"/>
          </a:p>
          <a:p>
            <a:pPr marL="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GB" sz="1700" u="sng">
                <a:solidFill>
                  <a:schemeClr val="dk1"/>
                </a:solidFill>
              </a:rPr>
              <a:t>Background Information</a:t>
            </a:r>
            <a:endParaRPr sz="1300"/>
          </a:p>
          <a:p>
            <a:pPr marL="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GB" sz="1700">
                <a:solidFill>
                  <a:schemeClr val="dk1"/>
                </a:solidFill>
              </a:rPr>
              <a:t>In 1938, British Prime Minister, Neville Chamberlain met Nazi leader Adolf Hitler at a summit in Munich to try and avert a war. Chamberlain emerged with his famous “piece of paper“. Did everyone believe that Chamberlain was a `hero`? </a:t>
            </a:r>
            <a:endParaRPr sz="1300"/>
          </a:p>
          <a:p>
            <a:pPr marL="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GB" sz="1700">
                <a:solidFill>
                  <a:schemeClr val="dk1"/>
                </a:solidFill>
              </a:rPr>
              <a:t>1 - Study sources A and B. How far do these two sources agree? Explain your answer, using details of the sources. (7). </a:t>
            </a:r>
            <a:endParaRPr sz="1300"/>
          </a:p>
          <a:p>
            <a:pPr marL="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GB" sz="1700">
                <a:solidFill>
                  <a:schemeClr val="dk1"/>
                </a:solidFill>
              </a:rPr>
              <a:t>2 - Study sources B and C. Does Source C prove Source B to be untrue? Explain your answer, using details of the sources and your knowledge. (8). </a:t>
            </a:r>
            <a:endParaRPr sz="1300"/>
          </a:p>
          <a:p>
            <a:pPr marL="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GB" sz="1700">
                <a:solidFill>
                  <a:schemeClr val="dk1"/>
                </a:solidFill>
              </a:rPr>
              <a:t>3 – Study sources D and E Why were these sources published in 1939? Explain your answer using details of the sources and your knowledge (7). </a:t>
            </a:r>
            <a:endParaRPr sz="1300"/>
          </a:p>
          <a:p>
            <a:pPr marL="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GB" sz="1700">
                <a:solidFill>
                  <a:schemeClr val="dk1"/>
                </a:solidFill>
              </a:rPr>
              <a:t>4 –Source F </a:t>
            </a:r>
            <a:endParaRPr sz="1300"/>
          </a:p>
          <a:p>
            <a:pPr marL="0" marR="0" lvl="0" indent="0" algn="l" rtl="0">
              <a:spcBef>
                <a:spcPts val="0"/>
              </a:spcBef>
              <a:spcAft>
                <a:spcPts val="0"/>
              </a:spcAft>
              <a:buNone/>
            </a:pPr>
            <a:r>
              <a:rPr lang="en-GB" sz="1700">
                <a:solidFill>
                  <a:schemeClr val="dk1"/>
                </a:solidFill>
              </a:rPr>
              <a:t>Are you surprised by this source? Explain your answer, using details of the source and your knowledge (7)</a:t>
            </a:r>
            <a:endParaRPr sz="1300"/>
          </a:p>
          <a:p>
            <a:pPr marL="0" marR="0" lvl="0" indent="0" algn="l" rtl="0">
              <a:spcBef>
                <a:spcPts val="0"/>
              </a:spcBef>
              <a:spcAft>
                <a:spcPts val="0"/>
              </a:spcAft>
              <a:buNone/>
            </a:pPr>
            <a:endParaRPr sz="1700">
              <a:solidFill>
                <a:schemeClr val="dk1"/>
              </a:solidFill>
            </a:endParaRPr>
          </a:p>
          <a:p>
            <a:pPr marL="0" marR="0" lvl="0" indent="0" algn="l" rtl="0">
              <a:spcBef>
                <a:spcPts val="0"/>
              </a:spcBef>
              <a:spcAft>
                <a:spcPts val="0"/>
              </a:spcAft>
              <a:buNone/>
            </a:pPr>
            <a:r>
              <a:rPr lang="en-GB" sz="1700">
                <a:solidFill>
                  <a:schemeClr val="dk1"/>
                </a:solidFill>
              </a:rPr>
              <a:t>5 – Study ALL the sources. </a:t>
            </a:r>
            <a:endParaRPr sz="1300"/>
          </a:p>
          <a:p>
            <a:pPr marL="0" marR="0" lvl="0" indent="0" algn="l" rtl="0">
              <a:spcBef>
                <a:spcPts val="0"/>
              </a:spcBef>
              <a:spcAft>
                <a:spcPts val="0"/>
              </a:spcAft>
              <a:buNone/>
            </a:pPr>
            <a:r>
              <a:rPr lang="en-GB" sz="1700">
                <a:solidFill>
                  <a:schemeClr val="dk1"/>
                </a:solidFill>
              </a:rPr>
              <a:t>How far do these sources provide convincing evidence that Chamberlain was a `hero`? Use the sources to explain your </a:t>
            </a:r>
            <a:r>
              <a:rPr lang="en-GB" sz="1700">
                <a:solidFill>
                  <a:schemeClr val="dk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answer</a:t>
            </a:r>
            <a:r>
              <a:rPr lang="en-GB" sz="1700">
                <a:solidFill>
                  <a:schemeClr val="dk1"/>
                </a:solidFill>
              </a:rPr>
              <a:t>.</a:t>
            </a:r>
            <a:r>
              <a:rPr lang="en-GB" sz="1800">
                <a:solidFill>
                  <a:schemeClr val="dk1"/>
                </a:solidFill>
                <a:latin typeface="Calibri"/>
                <a:ea typeface="Calibri"/>
                <a:cs typeface="Calibri"/>
                <a:sym typeface="Calibri"/>
              </a:rPr>
              <a:t>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2074</Words>
  <Application>Microsoft Office PowerPoint</Application>
  <PresentationFormat>Widescreen</PresentationFormat>
  <Paragraphs>90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Open Sans</vt:lpstr>
      <vt:lpstr>Arial</vt:lpstr>
      <vt:lpstr>Calibri</vt:lpstr>
      <vt:lpstr>Office Theme</vt:lpstr>
      <vt:lpstr>Woodhouse Grove School History Source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Woodhouse Grove School History Source Paper</dc:title>
  <dc:creator>Andrew Wrenn</dc:creator>
  <cp:lastModifiedBy>Joel Edser (U6RDM)</cp:lastModifiedBy>
  <cp:revision>1</cp:revision>
  <dcterms:created xsi:type="dcterms:W3CDTF">2023-07-18T16:16:13Z</dcterms:created>
  <dcterms:modified xsi:type="dcterms:W3CDTF">2024-01-23T16:55:13Z</dcterms:modified>
</cp:coreProperties>
</file>