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6858000" cy="9906000" type="A4"/>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h5cd3esJiwyUXSjLuYR//SXAT6C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AD086C-5224-4FE2-BD1F-375295E61F9A}">
  <a:tblStyle styleId="{2DAD086C-5224-4FE2-BD1F-375295E61F9A}"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268" autoAdjust="0"/>
  </p:normalViewPr>
  <p:slideViewPr>
    <p:cSldViewPr snapToGrid="0">
      <p:cViewPr varScale="1">
        <p:scale>
          <a:sx n="57" d="100"/>
          <a:sy n="57" d="100"/>
        </p:scale>
        <p:origin x="260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360613" y="1143000"/>
            <a:ext cx="21367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360613" y="1143000"/>
            <a:ext cx="21367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2:notes"/>
          <p:cNvSpPr>
            <a:spLocks noGrp="1" noRot="1" noChangeAspect="1"/>
          </p:cNvSpPr>
          <p:nvPr>
            <p:ph type="sldImg" idx="2"/>
          </p:nvPr>
        </p:nvSpPr>
        <p:spPr>
          <a:xfrm>
            <a:off x="2360613" y="1143000"/>
            <a:ext cx="21367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5"/>
          <p:cNvSpPr txBox="1">
            <a:spLocks noGrp="1"/>
          </p:cNvSpPr>
          <p:nvPr>
            <p:ph type="ctrTitle"/>
          </p:nvPr>
        </p:nvSpPr>
        <p:spPr>
          <a:xfrm>
            <a:off x="514350" y="1621191"/>
            <a:ext cx="5829300" cy="3448756"/>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5"/>
          <p:cNvSpPr txBox="1">
            <a:spLocks noGrp="1"/>
          </p:cNvSpPr>
          <p:nvPr>
            <p:ph type="subTitle" idx="1"/>
          </p:nvPr>
        </p:nvSpPr>
        <p:spPr>
          <a:xfrm>
            <a:off x="857250" y="5202944"/>
            <a:ext cx="5143500" cy="2391656"/>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8" name="Google Shape;18;p5"/>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5"/>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5"/>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4"/>
          <p:cNvSpPr txBox="1">
            <a:spLocks noGrp="1"/>
          </p:cNvSpPr>
          <p:nvPr>
            <p:ph type="body" idx="1"/>
          </p:nvPr>
        </p:nvSpPr>
        <p:spPr>
          <a:xfrm rot="5400000">
            <a:off x="286367" y="2822135"/>
            <a:ext cx="6285266" cy="59150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5" name="Google Shape;75;p14"/>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4"/>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4"/>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rot="5400000">
            <a:off x="1449696" y="3985464"/>
            <a:ext cx="8394877"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5"/>
          <p:cNvSpPr txBox="1">
            <a:spLocks noGrp="1"/>
          </p:cNvSpPr>
          <p:nvPr>
            <p:ph type="body" idx="1"/>
          </p:nvPr>
        </p:nvSpPr>
        <p:spPr>
          <a:xfrm rot="5400000">
            <a:off x="-1550679" y="2549570"/>
            <a:ext cx="8394877" cy="435054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1" name="Google Shape;81;p15"/>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5"/>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5"/>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
        <p:cNvGrpSpPr/>
        <p:nvPr/>
      </p:nvGrpSpPr>
      <p:grpSpPr>
        <a:xfrm>
          <a:off x="0" y="0"/>
          <a:ext cx="0" cy="0"/>
          <a:chOff x="0" y="0"/>
          <a:chExt cx="0" cy="0"/>
        </a:xfrm>
      </p:grpSpPr>
      <p:sp>
        <p:nvSpPr>
          <p:cNvPr id="22" name="Google Shape;22;p6"/>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6"/>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6"/>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7"/>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8" name="Google Shape;28;p7"/>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7"/>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7"/>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8"/>
          <p:cNvSpPr txBox="1">
            <a:spLocks noGrp="1"/>
          </p:cNvSpPr>
          <p:nvPr>
            <p:ph type="title"/>
          </p:nvPr>
        </p:nvSpPr>
        <p:spPr>
          <a:xfrm>
            <a:off x="467916" y="2469624"/>
            <a:ext cx="5915025" cy="412062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8"/>
          <p:cNvSpPr txBox="1">
            <a:spLocks noGrp="1"/>
          </p:cNvSpPr>
          <p:nvPr>
            <p:ph type="body" idx="1"/>
          </p:nvPr>
        </p:nvSpPr>
        <p:spPr>
          <a:xfrm>
            <a:off x="467916" y="6629226"/>
            <a:ext cx="5915025" cy="216693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800"/>
              <a:buNone/>
              <a:defRPr sz="1800">
                <a:solidFill>
                  <a:schemeClr val="dk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34" name="Google Shape;34;p8"/>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8"/>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8"/>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9"/>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9"/>
          <p:cNvSpPr txBox="1">
            <a:spLocks noGrp="1"/>
          </p:cNvSpPr>
          <p:nvPr>
            <p:ph type="body" idx="1"/>
          </p:nvPr>
        </p:nvSpPr>
        <p:spPr>
          <a:xfrm>
            <a:off x="471488"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0" name="Google Shape;40;p9"/>
          <p:cNvSpPr txBox="1">
            <a:spLocks noGrp="1"/>
          </p:cNvSpPr>
          <p:nvPr>
            <p:ph type="body" idx="2"/>
          </p:nvPr>
        </p:nvSpPr>
        <p:spPr>
          <a:xfrm>
            <a:off x="3471863"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1" name="Google Shape;41;p9"/>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9"/>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9"/>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10"/>
          <p:cNvSpPr txBox="1">
            <a:spLocks noGrp="1"/>
          </p:cNvSpPr>
          <p:nvPr>
            <p:ph type="title"/>
          </p:nvPr>
        </p:nvSpPr>
        <p:spPr>
          <a:xfrm>
            <a:off x="472381"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0"/>
          <p:cNvSpPr txBox="1">
            <a:spLocks noGrp="1"/>
          </p:cNvSpPr>
          <p:nvPr>
            <p:ph type="body" idx="1"/>
          </p:nvPr>
        </p:nvSpPr>
        <p:spPr>
          <a:xfrm>
            <a:off x="472381" y="2428347"/>
            <a:ext cx="2901255"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7" name="Google Shape;47;p10"/>
          <p:cNvSpPr txBox="1">
            <a:spLocks noGrp="1"/>
          </p:cNvSpPr>
          <p:nvPr>
            <p:ph type="body" idx="2"/>
          </p:nvPr>
        </p:nvSpPr>
        <p:spPr>
          <a:xfrm>
            <a:off x="472381" y="3618442"/>
            <a:ext cx="2901255"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8" name="Google Shape;48;p10"/>
          <p:cNvSpPr txBox="1">
            <a:spLocks noGrp="1"/>
          </p:cNvSpPr>
          <p:nvPr>
            <p:ph type="body" idx="3"/>
          </p:nvPr>
        </p:nvSpPr>
        <p:spPr>
          <a:xfrm>
            <a:off x="3471863" y="2428347"/>
            <a:ext cx="2915543"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9" name="Google Shape;49;p10"/>
          <p:cNvSpPr txBox="1">
            <a:spLocks noGrp="1"/>
          </p:cNvSpPr>
          <p:nvPr>
            <p:ph type="body" idx="4"/>
          </p:nvPr>
        </p:nvSpPr>
        <p:spPr>
          <a:xfrm>
            <a:off x="3471863" y="3618442"/>
            <a:ext cx="2915543"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50" name="Google Shape;50;p10"/>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0"/>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0"/>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11"/>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11"/>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1"/>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1"/>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2"/>
          <p:cNvSpPr txBox="1">
            <a:spLocks noGrp="1"/>
          </p:cNvSpPr>
          <p:nvPr>
            <p:ph type="body" idx="1"/>
          </p:nvPr>
        </p:nvSpPr>
        <p:spPr>
          <a:xfrm>
            <a:off x="2915543" y="1426283"/>
            <a:ext cx="3471863" cy="7039681"/>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61" name="Google Shape;61;p12"/>
          <p:cNvSpPr txBox="1">
            <a:spLocks noGrp="1"/>
          </p:cNvSpPr>
          <p:nvPr>
            <p:ph type="body" idx="2"/>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2" name="Google Shape;62;p12"/>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2"/>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2"/>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3"/>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3"/>
          <p:cNvSpPr>
            <a:spLocks noGrp="1"/>
          </p:cNvSpPr>
          <p:nvPr>
            <p:ph type="pic" idx="2"/>
          </p:nvPr>
        </p:nvSpPr>
        <p:spPr>
          <a:xfrm>
            <a:off x="2915543" y="1426283"/>
            <a:ext cx="3471863" cy="7039681"/>
          </a:xfrm>
          <a:prstGeom prst="rect">
            <a:avLst/>
          </a:prstGeom>
          <a:noFill/>
          <a:ln>
            <a:noFill/>
          </a:ln>
        </p:spPr>
      </p:sp>
      <p:sp>
        <p:nvSpPr>
          <p:cNvPr id="68" name="Google Shape;68;p13"/>
          <p:cNvSpPr txBox="1">
            <a:spLocks noGrp="1"/>
          </p:cNvSpPr>
          <p:nvPr>
            <p:ph type="body" idx="1"/>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9" name="Google Shape;69;p13"/>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3"/>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3"/>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4"/>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Google Shape;12;p4"/>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4"/>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4"/>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hyperlink" Target="https://drive.google.com/drive/u/0/folders/0AO9wqZVLN1kKUk9PVA" TargetMode="External"/><Relationship Id="rId7"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graphicFrame>
        <p:nvGraphicFramePr>
          <p:cNvPr id="89" name="Google Shape;89;p1"/>
          <p:cNvGraphicFramePr/>
          <p:nvPr>
            <p:extLst>
              <p:ext uri="{D42A27DB-BD31-4B8C-83A1-F6EECF244321}">
                <p14:modId xmlns:p14="http://schemas.microsoft.com/office/powerpoint/2010/main" val="4216414730"/>
              </p:ext>
            </p:extLst>
          </p:nvPr>
        </p:nvGraphicFramePr>
        <p:xfrm>
          <a:off x="84684" y="78180"/>
          <a:ext cx="6679700" cy="2587179"/>
        </p:xfrm>
        <a:graphic>
          <a:graphicData uri="http://schemas.openxmlformats.org/drawingml/2006/table">
            <a:tbl>
              <a:tblPr firstRow="1" bandRow="1">
                <a:noFill/>
                <a:tableStyleId>{2DAD086C-5224-4FE2-BD1F-375295E61F9A}</a:tableStyleId>
              </a:tblPr>
              <a:tblGrid>
                <a:gridCol w="1928025">
                  <a:extLst>
                    <a:ext uri="{9D8B030D-6E8A-4147-A177-3AD203B41FA5}">
                      <a16:colId xmlns:a16="http://schemas.microsoft.com/office/drawing/2014/main" val="20000"/>
                    </a:ext>
                  </a:extLst>
                </a:gridCol>
                <a:gridCol w="4751675">
                  <a:extLst>
                    <a:ext uri="{9D8B030D-6E8A-4147-A177-3AD203B41FA5}">
                      <a16:colId xmlns:a16="http://schemas.microsoft.com/office/drawing/2014/main" val="20001"/>
                    </a:ext>
                  </a:extLst>
                </a:gridCol>
              </a:tblGrid>
              <a:tr h="241200">
                <a:tc>
                  <a:txBody>
                    <a:bodyPr/>
                    <a:lstStyle/>
                    <a:p>
                      <a:pPr marL="0" marR="0" lvl="0" indent="0" algn="ctr" rtl="0">
                        <a:spcBef>
                          <a:spcPts val="0"/>
                        </a:spcBef>
                        <a:spcAft>
                          <a:spcPts val="0"/>
                        </a:spcAft>
                        <a:buNone/>
                      </a:pPr>
                      <a:r>
                        <a:rPr lang="en-GB" sz="1200" b="1" u="none" strike="noStrike" cap="none">
                          <a:solidFill>
                            <a:schemeClr val="lt1"/>
                          </a:solidFill>
                          <a:latin typeface="Calibri"/>
                          <a:ea typeface="Calibri"/>
                          <a:cs typeface="Calibri"/>
                          <a:sym typeface="Calibri"/>
                        </a:rPr>
                        <a:t>Enquiry Question</a:t>
                      </a:r>
                      <a:endParaRPr>
                        <a:latin typeface="Calibri"/>
                        <a:ea typeface="Calibri"/>
                        <a:cs typeface="Calibri"/>
                        <a:sym typeface="Calibri"/>
                      </a:endParaRPr>
                    </a:p>
                  </a:txBody>
                  <a:tcPr marL="43825" marR="43825" marT="21925" marB="21925" anchor="ctr">
                    <a:solidFill>
                      <a:schemeClr val="dk1"/>
                    </a:solidFill>
                  </a:tcPr>
                </a:tc>
                <a:tc>
                  <a:txBody>
                    <a:bodyPr/>
                    <a:lstStyle/>
                    <a:p>
                      <a:pPr marL="0" marR="0" lvl="0" indent="0" algn="ctr" rtl="0">
                        <a:spcBef>
                          <a:spcPts val="0"/>
                        </a:spcBef>
                        <a:spcAft>
                          <a:spcPts val="0"/>
                        </a:spcAft>
                        <a:buNone/>
                      </a:pPr>
                      <a:r>
                        <a:rPr lang="en-GB" sz="1200" b="1" u="none" strike="noStrike" cap="none">
                          <a:solidFill>
                            <a:schemeClr val="lt1"/>
                          </a:solidFill>
                          <a:latin typeface="Calibri"/>
                          <a:ea typeface="Calibri"/>
                          <a:cs typeface="Calibri"/>
                          <a:sym typeface="Calibri"/>
                        </a:rPr>
                        <a:t>Rationale</a:t>
                      </a:r>
                      <a:endParaRPr>
                        <a:latin typeface="Calibri"/>
                        <a:ea typeface="Calibri"/>
                        <a:cs typeface="Calibri"/>
                        <a:sym typeface="Calibri"/>
                      </a:endParaRPr>
                    </a:p>
                  </a:txBody>
                  <a:tcPr marL="43825" marR="43825" marT="21925" marB="21925" anchor="ctr">
                    <a:solidFill>
                      <a:schemeClr val="dk1"/>
                    </a:solidFill>
                  </a:tcPr>
                </a:tc>
                <a:extLst>
                  <a:ext uri="{0D108BD9-81ED-4DB2-BD59-A6C34878D82A}">
                    <a16:rowId xmlns:a16="http://schemas.microsoft.com/office/drawing/2014/main" val="10000"/>
                  </a:ext>
                </a:extLst>
              </a:tr>
              <a:tr h="2187025">
                <a:tc>
                  <a:txBody>
                    <a:bodyPr/>
                    <a:lstStyle/>
                    <a:p>
                      <a:pPr marL="0" marR="0" lvl="0" indent="0" algn="ctr" rtl="0">
                        <a:lnSpc>
                          <a:spcPct val="100000"/>
                        </a:lnSpc>
                        <a:spcBef>
                          <a:spcPts val="0"/>
                        </a:spcBef>
                        <a:spcAft>
                          <a:spcPts val="0"/>
                        </a:spcAft>
                        <a:buClr>
                          <a:schemeClr val="dk1"/>
                        </a:buClr>
                        <a:buSzPts val="2000"/>
                        <a:buFont typeface="Calibri"/>
                        <a:buNone/>
                      </a:pPr>
                      <a:r>
                        <a:rPr lang="en-GB" sz="2000" b="1" u="none" strike="noStrike" cap="none" dirty="0">
                          <a:solidFill>
                            <a:schemeClr val="dk1"/>
                          </a:solidFill>
                          <a:latin typeface="Calibri"/>
                          <a:ea typeface="Calibri"/>
                          <a:cs typeface="Calibri"/>
                          <a:sym typeface="Calibri"/>
                        </a:rPr>
                        <a:t>Y9: </a:t>
                      </a:r>
                      <a:r>
                        <a:rPr lang="en-GB" sz="2000" b="1" dirty="0">
                          <a:solidFill>
                            <a:schemeClr val="dk1"/>
                          </a:solidFill>
                          <a:latin typeface="Calibri"/>
                          <a:ea typeface="Calibri"/>
                          <a:cs typeface="Calibri"/>
                          <a:sym typeface="Calibri"/>
                        </a:rPr>
                        <a:t>How did Gottlieb explore what ‘</a:t>
                      </a:r>
                      <a:r>
                        <a:rPr lang="en-GB" sz="2000" b="1" dirty="0" err="1">
                          <a:solidFill>
                            <a:schemeClr val="dk1"/>
                          </a:solidFill>
                          <a:latin typeface="Calibri"/>
                          <a:ea typeface="Calibri"/>
                          <a:cs typeface="Calibri"/>
                          <a:sym typeface="Calibri"/>
                        </a:rPr>
                        <a:t>permacrisis</a:t>
                      </a:r>
                      <a:r>
                        <a:rPr lang="en-GB" sz="2000" b="1" dirty="0">
                          <a:solidFill>
                            <a:schemeClr val="dk1"/>
                          </a:solidFill>
                          <a:latin typeface="Calibri"/>
                          <a:ea typeface="Calibri"/>
                          <a:cs typeface="Calibri"/>
                          <a:sym typeface="Calibri"/>
                        </a:rPr>
                        <a:t>’ </a:t>
                      </a:r>
                      <a:r>
                        <a:rPr lang="en-GB" sz="2000" b="1" i="1" dirty="0">
                          <a:solidFill>
                            <a:schemeClr val="dk1"/>
                          </a:solidFill>
                          <a:latin typeface="Calibri"/>
                          <a:ea typeface="Calibri"/>
                          <a:cs typeface="Calibri"/>
                          <a:sym typeface="Calibri"/>
                        </a:rPr>
                        <a:t>might</a:t>
                      </a:r>
                      <a:r>
                        <a:rPr lang="en-GB" sz="2000" b="1" dirty="0">
                          <a:solidFill>
                            <a:schemeClr val="dk1"/>
                          </a:solidFill>
                          <a:latin typeface="Calibri"/>
                          <a:ea typeface="Calibri"/>
                          <a:cs typeface="Calibri"/>
                          <a:sym typeface="Calibri"/>
                        </a:rPr>
                        <a:t> have felt like in 1938?</a:t>
                      </a:r>
                      <a:endParaRPr sz="2000" b="1" u="none" strike="noStrike" cap="none" dirty="0">
                        <a:solidFill>
                          <a:schemeClr val="dk1"/>
                        </a:solidFill>
                        <a:latin typeface="Calibri"/>
                        <a:ea typeface="Calibri"/>
                        <a:cs typeface="Calibri"/>
                        <a:sym typeface="Calibri"/>
                      </a:endParaRPr>
                    </a:p>
                  </a:txBody>
                  <a:tcPr marL="43825" marR="43825" marT="21925" marB="21925" anchor="ctr">
                    <a:solidFill>
                      <a:srgbClr val="D8D8D8"/>
                    </a:solidFill>
                  </a:tcPr>
                </a:tc>
                <a:tc>
                  <a:txBody>
                    <a:bodyPr/>
                    <a:lstStyle/>
                    <a:p>
                      <a:pPr marL="0" lvl="0" indent="0" algn="ctr" rtl="0">
                        <a:lnSpc>
                          <a:spcPct val="115000"/>
                        </a:lnSpc>
                        <a:spcBef>
                          <a:spcPts val="0"/>
                        </a:spcBef>
                        <a:spcAft>
                          <a:spcPts val="0"/>
                        </a:spcAft>
                        <a:buClr>
                          <a:schemeClr val="dk1"/>
                        </a:buClr>
                        <a:buSzPts val="1100"/>
                        <a:buFont typeface="Arial"/>
                        <a:buNone/>
                      </a:pPr>
                      <a:r>
                        <a:rPr lang="en-GB" sz="1100" dirty="0">
                          <a:solidFill>
                            <a:schemeClr val="dk1"/>
                          </a:solidFill>
                          <a:latin typeface="Calibri"/>
                          <a:ea typeface="Calibri"/>
                          <a:cs typeface="Calibri"/>
                          <a:sym typeface="Calibri"/>
                        </a:rPr>
                        <a:t>This enquiry is designed to help students to understand the turbulent political and social atmosphere of 1938 and develop their understanding of </a:t>
                      </a:r>
                      <a:r>
                        <a:rPr lang="en-GB" sz="1100" b="1" dirty="0">
                          <a:solidFill>
                            <a:schemeClr val="dk1"/>
                          </a:solidFill>
                          <a:latin typeface="Calibri"/>
                          <a:ea typeface="Calibri"/>
                          <a:cs typeface="Calibri"/>
                          <a:sym typeface="Calibri"/>
                        </a:rPr>
                        <a:t>what mattered to people in the past</a:t>
                      </a:r>
                      <a:r>
                        <a:rPr lang="en-GB" sz="1100" dirty="0">
                          <a:solidFill>
                            <a:schemeClr val="dk1"/>
                          </a:solidFill>
                          <a:latin typeface="Calibri"/>
                          <a:ea typeface="Calibri"/>
                          <a:cs typeface="Calibri"/>
                          <a:sym typeface="Calibri"/>
                        </a:rPr>
                        <a:t>. It builds on their work on World War One and gives them a flavour of the experiences of different people during the interwar period in preparation for studying WW2 and the legacies of global conflicts in the C20th. By examining this period through a new lens of emotion history, students will also have the opportunity to develop their disciplinary understanding of </a:t>
                      </a:r>
                      <a:r>
                        <a:rPr lang="en-GB" sz="1100" b="1" dirty="0">
                          <a:solidFill>
                            <a:schemeClr val="dk1"/>
                          </a:solidFill>
                          <a:latin typeface="Calibri"/>
                          <a:ea typeface="Calibri"/>
                          <a:cs typeface="Calibri"/>
                          <a:sym typeface="Calibri"/>
                        </a:rPr>
                        <a:t>similarity and difference</a:t>
                      </a:r>
                      <a:r>
                        <a:rPr lang="en-GB" sz="1100" dirty="0">
                          <a:solidFill>
                            <a:schemeClr val="dk1"/>
                          </a:solidFill>
                          <a:latin typeface="Calibri"/>
                          <a:ea typeface="Calibri"/>
                          <a:cs typeface="Calibri"/>
                          <a:sym typeface="Calibri"/>
                        </a:rPr>
                        <a:t>. The enquiry lessons will allow students to ‘</a:t>
                      </a:r>
                      <a:r>
                        <a:rPr lang="en-GB" sz="1100" b="1" dirty="0">
                          <a:solidFill>
                            <a:schemeClr val="dk1"/>
                          </a:solidFill>
                          <a:latin typeface="Calibri"/>
                          <a:ea typeface="Calibri"/>
                          <a:cs typeface="Calibri"/>
                          <a:sym typeface="Calibri"/>
                        </a:rPr>
                        <a:t>Think like an historian’</a:t>
                      </a:r>
                      <a:r>
                        <a:rPr lang="en-GB" sz="1100" dirty="0">
                          <a:solidFill>
                            <a:schemeClr val="dk1"/>
                          </a:solidFill>
                          <a:latin typeface="Calibri"/>
                          <a:ea typeface="Calibri"/>
                          <a:cs typeface="Calibri"/>
                          <a:sym typeface="Calibri"/>
                        </a:rPr>
                        <a:t> and will curate rather than narrate the process that Gottlieb has undertaken. The enquiry will include FL Lucas’ diary, Mass Observation and Nicola Baldwin’s play to enrich student appreciation of different experiences of the ‘</a:t>
                      </a:r>
                      <a:r>
                        <a:rPr lang="en-GB" sz="1100" dirty="0" err="1">
                          <a:solidFill>
                            <a:schemeClr val="dk1"/>
                          </a:solidFill>
                          <a:latin typeface="Calibri"/>
                          <a:ea typeface="Calibri"/>
                          <a:cs typeface="Calibri"/>
                          <a:sym typeface="Calibri"/>
                        </a:rPr>
                        <a:t>permacrisis</a:t>
                      </a:r>
                      <a:r>
                        <a:rPr lang="en-GB" sz="1100" dirty="0">
                          <a:solidFill>
                            <a:schemeClr val="dk1"/>
                          </a:solidFill>
                          <a:latin typeface="Calibri"/>
                          <a:ea typeface="Calibri"/>
                          <a:cs typeface="Calibri"/>
                          <a:sym typeface="Calibri"/>
                        </a:rPr>
                        <a:t>’ of 1938 and the importance of reconstructing hidden voices from the past. </a:t>
                      </a:r>
                      <a:endParaRPr sz="1100" dirty="0">
                        <a:solidFill>
                          <a:schemeClr val="dk1"/>
                        </a:solidFill>
                        <a:latin typeface="Calibri"/>
                        <a:ea typeface="Calibri"/>
                        <a:cs typeface="Calibri"/>
                        <a:sym typeface="Calibri"/>
                      </a:endParaRPr>
                    </a:p>
                  </a:txBody>
                  <a:tcPr marL="43825" marR="43825" marT="21925" marB="21925"/>
                </a:tc>
                <a:extLst>
                  <a:ext uri="{0D108BD9-81ED-4DB2-BD59-A6C34878D82A}">
                    <a16:rowId xmlns:a16="http://schemas.microsoft.com/office/drawing/2014/main" val="10001"/>
                  </a:ext>
                </a:extLst>
              </a:tr>
            </a:tbl>
          </a:graphicData>
        </a:graphic>
      </p:graphicFrame>
      <p:graphicFrame>
        <p:nvGraphicFramePr>
          <p:cNvPr id="90" name="Google Shape;90;p1"/>
          <p:cNvGraphicFramePr/>
          <p:nvPr/>
        </p:nvGraphicFramePr>
        <p:xfrm>
          <a:off x="2027701" y="2803762"/>
          <a:ext cx="4736650" cy="2309000"/>
        </p:xfrm>
        <a:graphic>
          <a:graphicData uri="http://schemas.openxmlformats.org/drawingml/2006/table">
            <a:tbl>
              <a:tblPr firstRow="1" bandRow="1">
                <a:noFill/>
                <a:tableStyleId>{2DAD086C-5224-4FE2-BD1F-375295E61F9A}</a:tableStyleId>
              </a:tblPr>
              <a:tblGrid>
                <a:gridCol w="2368325">
                  <a:extLst>
                    <a:ext uri="{9D8B030D-6E8A-4147-A177-3AD203B41FA5}">
                      <a16:colId xmlns:a16="http://schemas.microsoft.com/office/drawing/2014/main" val="20000"/>
                    </a:ext>
                  </a:extLst>
                </a:gridCol>
                <a:gridCol w="2368325">
                  <a:extLst>
                    <a:ext uri="{9D8B030D-6E8A-4147-A177-3AD203B41FA5}">
                      <a16:colId xmlns:a16="http://schemas.microsoft.com/office/drawing/2014/main" val="20001"/>
                    </a:ext>
                  </a:extLst>
                </a:gridCol>
              </a:tblGrid>
              <a:tr h="225950">
                <a:tc>
                  <a:txBody>
                    <a:bodyPr/>
                    <a:lstStyle/>
                    <a:p>
                      <a:pPr marL="0" marR="0" lvl="0" indent="0" algn="ctr" rtl="0">
                        <a:lnSpc>
                          <a:spcPct val="100000"/>
                        </a:lnSpc>
                        <a:spcBef>
                          <a:spcPts val="0"/>
                        </a:spcBef>
                        <a:spcAft>
                          <a:spcPts val="0"/>
                        </a:spcAft>
                        <a:buClr>
                          <a:schemeClr val="lt1"/>
                        </a:buClr>
                        <a:buSzPts val="1200"/>
                        <a:buFont typeface="Calibri"/>
                        <a:buNone/>
                      </a:pPr>
                      <a:r>
                        <a:rPr lang="en-GB" sz="1200" b="1" u="none" strike="noStrike" cap="none">
                          <a:solidFill>
                            <a:schemeClr val="lt1"/>
                          </a:solidFill>
                          <a:latin typeface="Calibri"/>
                          <a:ea typeface="Calibri"/>
                          <a:cs typeface="Calibri"/>
                          <a:sym typeface="Calibri"/>
                        </a:rPr>
                        <a:t>Key Takeaway</a:t>
                      </a:r>
                      <a:endParaRPr>
                        <a:latin typeface="Calibri"/>
                        <a:ea typeface="Calibri"/>
                        <a:cs typeface="Calibri"/>
                        <a:sym typeface="Calibri"/>
                      </a:endParaRPr>
                    </a:p>
                  </a:txBody>
                  <a:tcPr marL="43825" marR="43825" marT="21925" marB="21925" anchor="ctr">
                    <a:solidFill>
                      <a:schemeClr val="dk1"/>
                    </a:solidFill>
                  </a:tcPr>
                </a:tc>
                <a:tc>
                  <a:txBody>
                    <a:bodyPr/>
                    <a:lstStyle/>
                    <a:p>
                      <a:pPr marL="0" marR="0" lvl="0" indent="0" algn="ctr" rtl="0">
                        <a:spcBef>
                          <a:spcPts val="0"/>
                        </a:spcBef>
                        <a:spcAft>
                          <a:spcPts val="0"/>
                        </a:spcAft>
                        <a:buNone/>
                      </a:pPr>
                      <a:r>
                        <a:rPr lang="en-GB" sz="1200" b="1" u="none" strike="noStrike" cap="none">
                          <a:solidFill>
                            <a:schemeClr val="lt1"/>
                          </a:solidFill>
                          <a:latin typeface="Calibri"/>
                          <a:ea typeface="Calibri"/>
                          <a:cs typeface="Calibri"/>
                          <a:sym typeface="Calibri"/>
                        </a:rPr>
                        <a:t>Subject Knowledge Development</a:t>
                      </a:r>
                      <a:endParaRPr>
                        <a:latin typeface="Calibri"/>
                        <a:ea typeface="Calibri"/>
                        <a:cs typeface="Calibri"/>
                        <a:sym typeface="Calibri"/>
                      </a:endParaRPr>
                    </a:p>
                  </a:txBody>
                  <a:tcPr marL="43825" marR="43825" marT="21925" marB="21925" anchor="ctr">
                    <a:solidFill>
                      <a:schemeClr val="dk1"/>
                    </a:solidFill>
                  </a:tcPr>
                </a:tc>
                <a:extLst>
                  <a:ext uri="{0D108BD9-81ED-4DB2-BD59-A6C34878D82A}">
                    <a16:rowId xmlns:a16="http://schemas.microsoft.com/office/drawing/2014/main" val="10000"/>
                  </a:ext>
                </a:extLst>
              </a:tr>
              <a:tr h="748450">
                <a:tc>
                  <a:txBody>
                    <a:bodyPr/>
                    <a:lstStyle/>
                    <a:p>
                      <a:pPr marL="0" marR="0" lvl="0" indent="0" algn="ctr" rtl="0">
                        <a:lnSpc>
                          <a:spcPct val="100000"/>
                        </a:lnSpc>
                        <a:spcBef>
                          <a:spcPts val="0"/>
                        </a:spcBef>
                        <a:spcAft>
                          <a:spcPts val="0"/>
                        </a:spcAft>
                        <a:buClr>
                          <a:schemeClr val="dk1"/>
                        </a:buClr>
                        <a:buSzPts val="1200"/>
                        <a:buFont typeface="Calibri"/>
                        <a:buNone/>
                      </a:pPr>
                      <a:r>
                        <a:rPr lang="en-GB" sz="1100" u="none" strike="noStrike" cap="none">
                          <a:solidFill>
                            <a:schemeClr val="dk1"/>
                          </a:solidFill>
                          <a:latin typeface="Calibri"/>
                          <a:ea typeface="Calibri"/>
                          <a:cs typeface="Calibri"/>
                          <a:sym typeface="Calibri"/>
                        </a:rPr>
                        <a:t>The year 1938 was a full of political and international tension that heightened nerves. People experienced the events in different ways but were all connected by the shared experience of ‘permacrisis’. </a:t>
                      </a:r>
                      <a:endParaRPr sz="1300">
                        <a:latin typeface="Calibri"/>
                        <a:ea typeface="Calibri"/>
                        <a:cs typeface="Calibri"/>
                        <a:sym typeface="Calibri"/>
                      </a:endParaRPr>
                    </a:p>
                  </a:txBody>
                  <a:tcPr marL="43825" marR="43825" marT="21925" marB="21925" anchor="ctr"/>
                </a:tc>
                <a:tc>
                  <a:txBody>
                    <a:bodyPr/>
                    <a:lstStyle/>
                    <a:p>
                      <a:pPr marL="171450" marR="0" lvl="0" indent="-171450" algn="l" rtl="0">
                        <a:spcBef>
                          <a:spcPts val="0"/>
                        </a:spcBef>
                        <a:spcAft>
                          <a:spcPts val="0"/>
                        </a:spcAft>
                        <a:buClr>
                          <a:schemeClr val="dk1"/>
                        </a:buClr>
                        <a:buSzPts val="1200"/>
                        <a:buFont typeface="Calibri"/>
                        <a:buChar char="•"/>
                      </a:pPr>
                      <a:r>
                        <a:rPr lang="en-GB" sz="1200" u="sng" strike="noStrike" cap="none">
                          <a:solidFill>
                            <a:schemeClr val="hlink"/>
                          </a:solidFill>
                          <a:latin typeface="Calibri"/>
                          <a:ea typeface="Calibri"/>
                          <a:cs typeface="Calibri"/>
                          <a:sym typeface="Calibri"/>
                          <a:hlinkClick r:id="rId3"/>
                        </a:rPr>
                        <a:t>https://drive.google.com/drive/u/0/folders/0AO9wqZVLN1kKUk9PVA</a:t>
                      </a:r>
                      <a:r>
                        <a:rPr lang="en-GB" sz="1200" u="none" strike="noStrike" cap="none">
                          <a:latin typeface="Calibri"/>
                          <a:ea typeface="Calibri"/>
                          <a:cs typeface="Calibri"/>
                          <a:sym typeface="Calibri"/>
                        </a:rPr>
                        <a:t> </a:t>
                      </a:r>
                      <a:endParaRPr>
                        <a:latin typeface="Calibri"/>
                        <a:ea typeface="Calibri"/>
                        <a:cs typeface="Calibri"/>
                        <a:sym typeface="Calibri"/>
                      </a:endParaRPr>
                    </a:p>
                  </a:txBody>
                  <a:tcPr marL="43825" marR="43825" marT="21925" marB="21925" anchor="ctr"/>
                </a:tc>
                <a:extLst>
                  <a:ext uri="{0D108BD9-81ED-4DB2-BD59-A6C34878D82A}">
                    <a16:rowId xmlns:a16="http://schemas.microsoft.com/office/drawing/2014/main" val="10001"/>
                  </a:ext>
                </a:extLst>
              </a:tr>
              <a:tr h="225950">
                <a:tc>
                  <a:txBody>
                    <a:bodyPr/>
                    <a:lstStyle/>
                    <a:p>
                      <a:pPr marL="0" marR="0" lvl="0" indent="0" algn="ctr" rtl="0">
                        <a:spcBef>
                          <a:spcPts val="0"/>
                        </a:spcBef>
                        <a:spcAft>
                          <a:spcPts val="0"/>
                        </a:spcAft>
                        <a:buNone/>
                      </a:pPr>
                      <a:r>
                        <a:rPr lang="en-GB" sz="1200" b="1" u="none" strike="noStrike" cap="none">
                          <a:solidFill>
                            <a:schemeClr val="lt1"/>
                          </a:solidFill>
                          <a:latin typeface="Calibri"/>
                          <a:ea typeface="Calibri"/>
                          <a:cs typeface="Calibri"/>
                          <a:sym typeface="Calibri"/>
                        </a:rPr>
                        <a:t>Links to previous enquiries</a:t>
                      </a:r>
                      <a:endParaRPr>
                        <a:latin typeface="Calibri"/>
                        <a:ea typeface="Calibri"/>
                        <a:cs typeface="Calibri"/>
                        <a:sym typeface="Calibri"/>
                      </a:endParaRPr>
                    </a:p>
                  </a:txBody>
                  <a:tcPr marL="43825" marR="43825" marT="21925" marB="21925" anchor="ctr">
                    <a:solidFill>
                      <a:schemeClr val="dk1"/>
                    </a:solidFill>
                  </a:tcPr>
                </a:tc>
                <a:tc>
                  <a:txBody>
                    <a:bodyPr/>
                    <a:lstStyle/>
                    <a:p>
                      <a:pPr marL="0" marR="0" lvl="0" indent="0" algn="ctr" rtl="0">
                        <a:spcBef>
                          <a:spcPts val="0"/>
                        </a:spcBef>
                        <a:spcAft>
                          <a:spcPts val="0"/>
                        </a:spcAft>
                        <a:buNone/>
                      </a:pPr>
                      <a:r>
                        <a:rPr lang="en-GB" sz="1200" b="1" u="none" strike="noStrike" cap="none">
                          <a:solidFill>
                            <a:schemeClr val="lt1"/>
                          </a:solidFill>
                          <a:latin typeface="Calibri"/>
                          <a:ea typeface="Calibri"/>
                          <a:cs typeface="Calibri"/>
                          <a:sym typeface="Calibri"/>
                        </a:rPr>
                        <a:t>Next enquiry</a:t>
                      </a:r>
                      <a:endParaRPr>
                        <a:latin typeface="Calibri"/>
                        <a:ea typeface="Calibri"/>
                        <a:cs typeface="Calibri"/>
                        <a:sym typeface="Calibri"/>
                      </a:endParaRPr>
                    </a:p>
                  </a:txBody>
                  <a:tcPr marL="43825" marR="43825" marT="21925" marB="21925" anchor="ctr">
                    <a:solidFill>
                      <a:schemeClr val="dk1"/>
                    </a:solidFill>
                  </a:tcPr>
                </a:tc>
                <a:extLst>
                  <a:ext uri="{0D108BD9-81ED-4DB2-BD59-A6C34878D82A}">
                    <a16:rowId xmlns:a16="http://schemas.microsoft.com/office/drawing/2014/main" val="10002"/>
                  </a:ext>
                </a:extLst>
              </a:tr>
              <a:tr h="455575">
                <a:tc>
                  <a:txBody>
                    <a:bodyPr/>
                    <a:lstStyle/>
                    <a:p>
                      <a:pPr marL="171450" marR="0" lvl="0" indent="-158750" algn="l" rtl="0">
                        <a:spcBef>
                          <a:spcPts val="0"/>
                        </a:spcBef>
                        <a:spcAft>
                          <a:spcPts val="0"/>
                        </a:spcAft>
                        <a:buClr>
                          <a:schemeClr val="dk1"/>
                        </a:buClr>
                        <a:buSzPts val="1000"/>
                        <a:buFont typeface="Calibri"/>
                        <a:buChar char="•"/>
                      </a:pPr>
                      <a:r>
                        <a:rPr lang="en-GB" sz="1000" u="none" strike="noStrike" cap="none">
                          <a:solidFill>
                            <a:schemeClr val="dk1"/>
                          </a:solidFill>
                          <a:latin typeface="Calibri"/>
                          <a:ea typeface="Calibri"/>
                          <a:cs typeface="Calibri"/>
                          <a:sym typeface="Calibri"/>
                        </a:rPr>
                        <a:t>Y9 Edward and causes of WWI</a:t>
                      </a:r>
                      <a:endParaRPr sz="1000">
                        <a:latin typeface="Calibri"/>
                        <a:ea typeface="Calibri"/>
                        <a:cs typeface="Calibri"/>
                        <a:sym typeface="Calibri"/>
                      </a:endParaRPr>
                    </a:p>
                    <a:p>
                      <a:pPr marL="171450" marR="0" lvl="0" indent="-158750" algn="l" rtl="0">
                        <a:spcBef>
                          <a:spcPts val="0"/>
                        </a:spcBef>
                        <a:spcAft>
                          <a:spcPts val="0"/>
                        </a:spcAft>
                        <a:buClr>
                          <a:schemeClr val="dk1"/>
                        </a:buClr>
                        <a:buSzPts val="1000"/>
                        <a:buFont typeface="Calibri"/>
                        <a:buChar char="•"/>
                      </a:pPr>
                      <a:r>
                        <a:rPr lang="en-GB" sz="1000" u="none" strike="noStrike" cap="none">
                          <a:solidFill>
                            <a:schemeClr val="dk1"/>
                          </a:solidFill>
                          <a:latin typeface="Calibri"/>
                          <a:ea typeface="Calibri"/>
                          <a:cs typeface="Calibri"/>
                          <a:sym typeface="Calibri"/>
                        </a:rPr>
                        <a:t>Y9 Why are the world wars so remarkable? Part 1: WW1</a:t>
                      </a:r>
                      <a:endParaRPr sz="1000" u="none" strike="noStrike" cap="none">
                        <a:solidFill>
                          <a:schemeClr val="dk1"/>
                        </a:solidFill>
                        <a:latin typeface="Calibri"/>
                        <a:ea typeface="Calibri"/>
                        <a:cs typeface="Calibri"/>
                        <a:sym typeface="Calibri"/>
                      </a:endParaRPr>
                    </a:p>
                    <a:p>
                      <a:pPr marL="171450" marR="0" lvl="0" indent="-158750" algn="l" rtl="0">
                        <a:spcBef>
                          <a:spcPts val="0"/>
                        </a:spcBef>
                        <a:spcAft>
                          <a:spcPts val="0"/>
                        </a:spcAft>
                        <a:buClr>
                          <a:schemeClr val="dk1"/>
                        </a:buClr>
                        <a:buSzPts val="1000"/>
                        <a:buFont typeface="Calibri"/>
                        <a:buChar char="•"/>
                      </a:pPr>
                      <a:r>
                        <a:rPr lang="en-GB" sz="1000">
                          <a:solidFill>
                            <a:schemeClr val="dk1"/>
                          </a:solidFill>
                          <a:latin typeface="Calibri"/>
                          <a:ea typeface="Calibri"/>
                          <a:cs typeface="Calibri"/>
                          <a:sym typeface="Calibri"/>
                        </a:rPr>
                        <a:t>Y9 What do sources tell us about the interwar period?</a:t>
                      </a:r>
                      <a:endParaRPr sz="1000">
                        <a:solidFill>
                          <a:schemeClr val="dk1"/>
                        </a:solidFill>
                        <a:latin typeface="Calibri"/>
                        <a:ea typeface="Calibri"/>
                        <a:cs typeface="Calibri"/>
                        <a:sym typeface="Calibri"/>
                      </a:endParaRPr>
                    </a:p>
                  </a:txBody>
                  <a:tcPr marL="43825" marR="43825" marT="21925" marB="21925"/>
                </a:tc>
                <a:tc>
                  <a:txBody>
                    <a:bodyPr/>
                    <a:lstStyle/>
                    <a:p>
                      <a:pPr marL="0" marR="0" lvl="0" indent="0" algn="ctr" rtl="0">
                        <a:lnSpc>
                          <a:spcPct val="100000"/>
                        </a:lnSpc>
                        <a:spcBef>
                          <a:spcPts val="0"/>
                        </a:spcBef>
                        <a:spcAft>
                          <a:spcPts val="0"/>
                        </a:spcAft>
                        <a:buClr>
                          <a:schemeClr val="dk1"/>
                        </a:buClr>
                        <a:buSzPts val="1200"/>
                        <a:buFont typeface="Calibri"/>
                        <a:buNone/>
                      </a:pPr>
                      <a:r>
                        <a:rPr lang="en-GB" sz="1200" u="none" strike="noStrike" cap="none">
                          <a:solidFill>
                            <a:schemeClr val="dk1"/>
                          </a:solidFill>
                          <a:latin typeface="Calibri"/>
                          <a:ea typeface="Calibri"/>
                          <a:cs typeface="Calibri"/>
                          <a:sym typeface="Calibri"/>
                        </a:rPr>
                        <a:t>Y9 Why are the world wars so remarkable? Part 2: WW2</a:t>
                      </a:r>
                      <a:endParaRPr>
                        <a:latin typeface="Calibri"/>
                        <a:ea typeface="Calibri"/>
                        <a:cs typeface="Calibri"/>
                        <a:sym typeface="Calibri"/>
                      </a:endParaRPr>
                    </a:p>
                  </a:txBody>
                  <a:tcPr marL="43825" marR="43825" marT="21925" marB="21925" anchor="ctr"/>
                </a:tc>
                <a:extLst>
                  <a:ext uri="{0D108BD9-81ED-4DB2-BD59-A6C34878D82A}">
                    <a16:rowId xmlns:a16="http://schemas.microsoft.com/office/drawing/2014/main" val="10003"/>
                  </a:ext>
                </a:extLst>
              </a:tr>
            </a:tbl>
          </a:graphicData>
        </a:graphic>
      </p:graphicFrame>
      <p:sp>
        <p:nvSpPr>
          <p:cNvPr id="91" name="Google Shape;91;p1"/>
          <p:cNvSpPr txBox="1"/>
          <p:nvPr/>
        </p:nvSpPr>
        <p:spPr>
          <a:xfrm rot="-5400000">
            <a:off x="-2031957" y="4920981"/>
            <a:ext cx="4511438" cy="276999"/>
          </a:xfrm>
          <a:prstGeom prst="rect">
            <a:avLst/>
          </a:prstGeom>
          <a:solidFill>
            <a:schemeClr val="dk1"/>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GB" sz="1200" b="1" i="0" u="none" strike="noStrike" cap="none">
                <a:solidFill>
                  <a:schemeClr val="lt1"/>
                </a:solidFill>
                <a:latin typeface="Calibri"/>
                <a:ea typeface="Calibri"/>
                <a:cs typeface="Calibri"/>
                <a:sym typeface="Calibri"/>
              </a:rPr>
              <a:t>Key Scholarship &amp; Sources</a:t>
            </a:r>
            <a:endParaRPr/>
          </a:p>
        </p:txBody>
      </p:sp>
      <p:graphicFrame>
        <p:nvGraphicFramePr>
          <p:cNvPr id="92" name="Google Shape;92;p1"/>
          <p:cNvGraphicFramePr/>
          <p:nvPr>
            <p:extLst>
              <p:ext uri="{D42A27DB-BD31-4B8C-83A1-F6EECF244321}">
                <p14:modId xmlns:p14="http://schemas.microsoft.com/office/powerpoint/2010/main" val="3393983936"/>
              </p:ext>
            </p:extLst>
          </p:nvPr>
        </p:nvGraphicFramePr>
        <p:xfrm>
          <a:off x="75740" y="7422344"/>
          <a:ext cx="6688625" cy="2363804"/>
        </p:xfrm>
        <a:graphic>
          <a:graphicData uri="http://schemas.openxmlformats.org/drawingml/2006/table">
            <a:tbl>
              <a:tblPr firstRow="1" bandRow="1">
                <a:noFill/>
                <a:tableStyleId>{2DAD086C-5224-4FE2-BD1F-375295E61F9A}</a:tableStyleId>
              </a:tblPr>
              <a:tblGrid>
                <a:gridCol w="275125">
                  <a:extLst>
                    <a:ext uri="{9D8B030D-6E8A-4147-A177-3AD203B41FA5}">
                      <a16:colId xmlns:a16="http://schemas.microsoft.com/office/drawing/2014/main" val="20000"/>
                    </a:ext>
                  </a:extLst>
                </a:gridCol>
                <a:gridCol w="3049975">
                  <a:extLst>
                    <a:ext uri="{9D8B030D-6E8A-4147-A177-3AD203B41FA5}">
                      <a16:colId xmlns:a16="http://schemas.microsoft.com/office/drawing/2014/main" val="20001"/>
                    </a:ext>
                  </a:extLst>
                </a:gridCol>
                <a:gridCol w="3363525">
                  <a:extLst>
                    <a:ext uri="{9D8B030D-6E8A-4147-A177-3AD203B41FA5}">
                      <a16:colId xmlns:a16="http://schemas.microsoft.com/office/drawing/2014/main" val="20002"/>
                    </a:ext>
                  </a:extLst>
                </a:gridCol>
              </a:tblGrid>
              <a:tr h="206825">
                <a:tc gridSpan="3">
                  <a:txBody>
                    <a:bodyPr/>
                    <a:lstStyle/>
                    <a:p>
                      <a:pPr marL="0" marR="0" lvl="0" indent="0" algn="ctr" rtl="0">
                        <a:spcBef>
                          <a:spcPts val="0"/>
                        </a:spcBef>
                        <a:spcAft>
                          <a:spcPts val="0"/>
                        </a:spcAft>
                        <a:buNone/>
                      </a:pPr>
                      <a:r>
                        <a:rPr lang="en-GB" sz="1200" b="1" u="none" strike="noStrike" cap="none">
                          <a:solidFill>
                            <a:schemeClr val="lt1"/>
                          </a:solidFill>
                          <a:latin typeface="Calibri"/>
                          <a:ea typeface="Calibri"/>
                          <a:cs typeface="Calibri"/>
                          <a:sym typeface="Calibri"/>
                        </a:rPr>
                        <a:t>Suggested Lesson Schedule</a:t>
                      </a:r>
                      <a:endParaRPr>
                        <a:latin typeface="Calibri"/>
                        <a:ea typeface="Calibri"/>
                        <a:cs typeface="Calibri"/>
                        <a:sym typeface="Calibri"/>
                      </a:endParaRPr>
                    </a:p>
                  </a:txBody>
                  <a:tcPr marL="91450" marR="91450" marT="45725" marB="45725">
                    <a:solidFill>
                      <a:schemeClr val="dk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GB" sz="1200" b="1" u="none" strike="noStrike" cap="none">
                          <a:latin typeface="Calibri"/>
                          <a:ea typeface="Calibri"/>
                          <a:cs typeface="Calibri"/>
                          <a:sym typeface="Calibri"/>
                        </a:rPr>
                        <a:t>1</a:t>
                      </a:r>
                      <a:endParaRPr>
                        <a:latin typeface="Calibri"/>
                        <a:ea typeface="Calibri"/>
                        <a:cs typeface="Calibri"/>
                        <a:sym typeface="Calibri"/>
                      </a:endParaRPr>
                    </a:p>
                  </a:txBody>
                  <a:tcPr marL="91450" marR="91450" marT="45725" marB="45725"/>
                </a:tc>
                <a:tc>
                  <a:txBody>
                    <a:bodyPr/>
                    <a:lstStyle/>
                    <a:p>
                      <a:pPr marL="0" lvl="0" indent="0" algn="l" rtl="0">
                        <a:lnSpc>
                          <a:spcPct val="90000"/>
                        </a:lnSpc>
                        <a:spcBef>
                          <a:spcPts val="0"/>
                        </a:spcBef>
                        <a:spcAft>
                          <a:spcPts val="0"/>
                        </a:spcAft>
                        <a:buClr>
                          <a:schemeClr val="dk1"/>
                        </a:buClr>
                        <a:buSzPts val="4400"/>
                        <a:buFont typeface="Arial"/>
                        <a:buNone/>
                      </a:pPr>
                      <a:r>
                        <a:rPr lang="en-GB" sz="1200" b="1">
                          <a:solidFill>
                            <a:schemeClr val="dk1"/>
                          </a:solidFill>
                          <a:latin typeface="Calibri"/>
                          <a:ea typeface="Calibri"/>
                          <a:cs typeface="Calibri"/>
                          <a:sym typeface="Calibri"/>
                        </a:rPr>
                        <a:t>Why is Gottlieb so interested in foreign policy in 1938?</a:t>
                      </a:r>
                      <a:endParaRPr sz="1200" b="1">
                        <a:solidFill>
                          <a:schemeClr val="dk1"/>
                        </a:solidFill>
                        <a:latin typeface="Calibri"/>
                        <a:ea typeface="Calibri"/>
                        <a:cs typeface="Calibri"/>
                        <a:sym typeface="Calibri"/>
                      </a:endParaRPr>
                    </a:p>
                  </a:txBody>
                  <a:tcPr marL="68575" marR="68575" marT="34300" marB="34300" anchor="ctr"/>
                </a:tc>
                <a:tc>
                  <a:txBody>
                    <a:bodyPr/>
                    <a:lstStyle/>
                    <a:p>
                      <a:pPr marL="0" marR="0" lvl="0" indent="0" algn="l" rtl="0">
                        <a:spcBef>
                          <a:spcPts val="0"/>
                        </a:spcBef>
                        <a:spcAft>
                          <a:spcPts val="0"/>
                        </a:spcAft>
                        <a:buNone/>
                      </a:pPr>
                      <a:endParaRPr sz="1100" b="1">
                        <a:solidFill>
                          <a:schemeClr val="dk1"/>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GB" sz="1200" b="1">
                          <a:latin typeface="Calibri"/>
                          <a:ea typeface="Calibri"/>
                          <a:cs typeface="Calibri"/>
                          <a:sym typeface="Calibri"/>
                        </a:rPr>
                        <a:t>2</a:t>
                      </a:r>
                      <a:endParaRPr>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en-GB" sz="1200" b="1" i="0" u="none" strike="noStrike" cap="none" dirty="0">
                          <a:solidFill>
                            <a:schemeClr val="dk1"/>
                          </a:solidFill>
                          <a:latin typeface="Calibri"/>
                          <a:ea typeface="Calibri"/>
                          <a:cs typeface="Calibri"/>
                          <a:sym typeface="Calibri"/>
                        </a:rPr>
                        <a:t>What sources are useful to Gottlieb in exploring what ‘</a:t>
                      </a:r>
                      <a:r>
                        <a:rPr lang="en-GB" sz="1200" b="1" i="0" u="none" strike="noStrike" cap="none" dirty="0" err="1">
                          <a:solidFill>
                            <a:schemeClr val="dk1"/>
                          </a:solidFill>
                          <a:latin typeface="Calibri"/>
                          <a:ea typeface="Calibri"/>
                          <a:cs typeface="Calibri"/>
                          <a:sym typeface="Calibri"/>
                        </a:rPr>
                        <a:t>permacrisis</a:t>
                      </a:r>
                      <a:r>
                        <a:rPr lang="en-GB" sz="1200" b="1" i="0" u="none" strike="noStrike" cap="none" dirty="0">
                          <a:solidFill>
                            <a:schemeClr val="dk1"/>
                          </a:solidFill>
                          <a:latin typeface="Calibri"/>
                          <a:ea typeface="Calibri"/>
                          <a:cs typeface="Calibri"/>
                          <a:sym typeface="Calibri"/>
                        </a:rPr>
                        <a:t>’ might have felt like in 1938?</a:t>
                      </a:r>
                      <a:endParaRPr sz="1200" b="1" dirty="0">
                        <a:solidFill>
                          <a:srgbClr val="FF0000"/>
                        </a:solidFill>
                        <a:latin typeface="Calibri"/>
                        <a:ea typeface="Calibri"/>
                        <a:cs typeface="Calibri"/>
                        <a:sym typeface="Calibri"/>
                      </a:endParaRPr>
                    </a:p>
                  </a:txBody>
                  <a:tcPr marL="68575" marR="68575" marT="34300" marB="34300" anchor="ctr"/>
                </a:tc>
                <a:tc>
                  <a:txBody>
                    <a:bodyPr/>
                    <a:lstStyle/>
                    <a:p>
                      <a:pPr marL="0" marR="0" lvl="0" indent="0" algn="l" rtl="0">
                        <a:spcBef>
                          <a:spcPts val="0"/>
                        </a:spcBef>
                        <a:spcAft>
                          <a:spcPts val="0"/>
                        </a:spcAft>
                        <a:buNone/>
                      </a:pPr>
                      <a:endParaRPr sz="1200">
                        <a:latin typeface="Calibri"/>
                        <a:ea typeface="Calibri"/>
                        <a:cs typeface="Calibri"/>
                        <a:sym typeface="Calibri"/>
                      </a:endParaRPr>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en-GB" sz="1200" b="1">
                          <a:latin typeface="Calibri"/>
                          <a:ea typeface="Calibri"/>
                          <a:cs typeface="Calibri"/>
                          <a:sym typeface="Calibri"/>
                        </a:rPr>
                        <a:t>3</a:t>
                      </a:r>
                      <a:endParaRPr>
                        <a:latin typeface="Calibri"/>
                        <a:ea typeface="Calibri"/>
                        <a:cs typeface="Calibri"/>
                        <a:sym typeface="Calibri"/>
                      </a:endParaRPr>
                    </a:p>
                  </a:txBody>
                  <a:tcPr marL="91450" marR="91450" marT="45725" marB="45725"/>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200" b="1" dirty="0">
                          <a:solidFill>
                            <a:schemeClr val="dk1"/>
                          </a:solidFill>
                          <a:latin typeface="Calibri"/>
                          <a:ea typeface="Calibri"/>
                          <a:cs typeface="Calibri"/>
                          <a:sym typeface="Calibri"/>
                        </a:rPr>
                        <a:t>Why is Mass Observation useful to Gottlieb in exploring what ‘</a:t>
                      </a:r>
                      <a:r>
                        <a:rPr lang="en-GB" sz="1200" b="1" dirty="0" err="1">
                          <a:solidFill>
                            <a:schemeClr val="dk1"/>
                          </a:solidFill>
                          <a:latin typeface="Calibri"/>
                          <a:ea typeface="Calibri"/>
                          <a:cs typeface="Calibri"/>
                          <a:sym typeface="Calibri"/>
                        </a:rPr>
                        <a:t>permacrisis</a:t>
                      </a:r>
                      <a:r>
                        <a:rPr lang="en-GB" sz="1200" b="1" dirty="0">
                          <a:solidFill>
                            <a:schemeClr val="dk1"/>
                          </a:solidFill>
                          <a:latin typeface="Calibri"/>
                          <a:ea typeface="Calibri"/>
                          <a:cs typeface="Calibri"/>
                          <a:sym typeface="Calibri"/>
                        </a:rPr>
                        <a:t>’ </a:t>
                      </a:r>
                      <a:r>
                        <a:rPr lang="en-GB" sz="1200" b="1" i="1" dirty="0">
                          <a:solidFill>
                            <a:schemeClr val="dk1"/>
                          </a:solidFill>
                          <a:latin typeface="Calibri"/>
                          <a:ea typeface="Calibri"/>
                          <a:cs typeface="Calibri"/>
                          <a:sym typeface="Calibri"/>
                        </a:rPr>
                        <a:t>might</a:t>
                      </a:r>
                      <a:r>
                        <a:rPr lang="en-GB" sz="1200" b="1" dirty="0">
                          <a:solidFill>
                            <a:schemeClr val="dk1"/>
                          </a:solidFill>
                          <a:latin typeface="Calibri"/>
                          <a:ea typeface="Calibri"/>
                          <a:cs typeface="Calibri"/>
                          <a:sym typeface="Calibri"/>
                        </a:rPr>
                        <a:t> have felt like in 1938?</a:t>
                      </a:r>
                    </a:p>
                  </a:txBody>
                  <a:tcPr marL="68575" marR="68575" marT="34300" marB="34300" anchor="ctr"/>
                </a:tc>
                <a:tc>
                  <a:txBody>
                    <a:bodyPr/>
                    <a:lstStyle/>
                    <a:p>
                      <a:pPr marL="0" marR="0" lvl="0" indent="0" algn="l" rtl="0">
                        <a:lnSpc>
                          <a:spcPct val="100000"/>
                        </a:lnSpc>
                        <a:spcBef>
                          <a:spcPts val="0"/>
                        </a:spcBef>
                        <a:spcAft>
                          <a:spcPts val="0"/>
                        </a:spcAft>
                        <a:buClr>
                          <a:schemeClr val="dk1"/>
                        </a:buClr>
                        <a:buSzPts val="1200"/>
                        <a:buFont typeface="Calibri"/>
                        <a:buNone/>
                      </a:pPr>
                      <a:endParaRPr sz="1200">
                        <a:latin typeface="Calibri"/>
                        <a:ea typeface="Calibri"/>
                        <a:cs typeface="Calibri"/>
                        <a:sym typeface="Calibri"/>
                      </a:endParaRPr>
                    </a:p>
                  </a:txBody>
                  <a:tcPr marL="91450" marR="91450" marT="45725" marB="45725"/>
                </a:tc>
                <a:extLst>
                  <a:ext uri="{0D108BD9-81ED-4DB2-BD59-A6C34878D82A}">
                    <a16:rowId xmlns:a16="http://schemas.microsoft.com/office/drawing/2014/main" val="10003"/>
                  </a:ext>
                </a:extLst>
              </a:tr>
              <a:tr h="370850">
                <a:tc>
                  <a:txBody>
                    <a:bodyPr/>
                    <a:lstStyle/>
                    <a:p>
                      <a:pPr marL="0" marR="0" lvl="0" indent="0" algn="l" rtl="0">
                        <a:spcBef>
                          <a:spcPts val="0"/>
                        </a:spcBef>
                        <a:spcAft>
                          <a:spcPts val="0"/>
                        </a:spcAft>
                        <a:buNone/>
                      </a:pPr>
                      <a:r>
                        <a:rPr lang="en-GB" sz="1200" b="1">
                          <a:latin typeface="Calibri"/>
                          <a:ea typeface="Calibri"/>
                          <a:cs typeface="Calibri"/>
                          <a:sym typeface="Calibri"/>
                        </a:rPr>
                        <a:t>4</a:t>
                      </a:r>
                      <a:endParaRPr>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en-GB" sz="1200" b="1" dirty="0">
                          <a:solidFill>
                            <a:schemeClr val="dk1"/>
                          </a:solidFill>
                          <a:latin typeface="Calibri"/>
                          <a:ea typeface="Calibri"/>
                          <a:cs typeface="Calibri"/>
                          <a:sym typeface="Calibri"/>
                        </a:rPr>
                        <a:t>How did Gottlieb explore what ‘</a:t>
                      </a:r>
                      <a:r>
                        <a:rPr lang="en-GB" sz="1200" b="1" dirty="0" err="1">
                          <a:solidFill>
                            <a:schemeClr val="dk1"/>
                          </a:solidFill>
                          <a:latin typeface="Calibri"/>
                          <a:ea typeface="Calibri"/>
                          <a:cs typeface="Calibri"/>
                          <a:sym typeface="Calibri"/>
                        </a:rPr>
                        <a:t>permacrisis</a:t>
                      </a:r>
                      <a:r>
                        <a:rPr lang="en-GB" sz="1200" b="1" dirty="0">
                          <a:solidFill>
                            <a:schemeClr val="dk1"/>
                          </a:solidFill>
                          <a:latin typeface="Calibri"/>
                          <a:ea typeface="Calibri"/>
                          <a:cs typeface="Calibri"/>
                          <a:sym typeface="Calibri"/>
                        </a:rPr>
                        <a:t>’ might have felt like in 1938?</a:t>
                      </a:r>
                      <a:endParaRPr sz="1200" b="1" dirty="0">
                        <a:solidFill>
                          <a:schemeClr val="dk1"/>
                        </a:solidFill>
                        <a:latin typeface="Calibri"/>
                        <a:ea typeface="Calibri"/>
                        <a:cs typeface="Calibri"/>
                        <a:sym typeface="Calibri"/>
                      </a:endParaRPr>
                    </a:p>
                  </a:txBody>
                  <a:tcPr marL="68575" marR="68575" marT="34300" marB="34300" anchor="ctr"/>
                </a:tc>
                <a:tc>
                  <a:txBody>
                    <a:bodyPr/>
                    <a:lstStyle/>
                    <a:p>
                      <a:pPr marL="0" marR="0" lvl="0" indent="0" algn="l" rtl="0">
                        <a:spcBef>
                          <a:spcPts val="0"/>
                        </a:spcBef>
                        <a:spcAft>
                          <a:spcPts val="0"/>
                        </a:spcAft>
                        <a:buNone/>
                      </a:pPr>
                      <a:r>
                        <a:rPr lang="en-GB" sz="1200" dirty="0">
                          <a:latin typeface="Calibri"/>
                          <a:ea typeface="Calibri"/>
                          <a:cs typeface="Calibri"/>
                          <a:sym typeface="Calibri"/>
                        </a:rPr>
                        <a:t>ET Write a playbill that answers the key takeaway questions</a:t>
                      </a:r>
                      <a:endParaRPr dirty="0">
                        <a:latin typeface="Calibri"/>
                        <a:ea typeface="Calibri"/>
                        <a:cs typeface="Calibri"/>
                        <a:sym typeface="Calibri"/>
                      </a:endParaRPr>
                    </a:p>
                  </a:txBody>
                  <a:tcPr marL="91450" marR="91450" marT="45725" marB="45725"/>
                </a:tc>
                <a:extLst>
                  <a:ext uri="{0D108BD9-81ED-4DB2-BD59-A6C34878D82A}">
                    <a16:rowId xmlns:a16="http://schemas.microsoft.com/office/drawing/2014/main" val="10004"/>
                  </a:ext>
                </a:extLst>
              </a:tr>
            </a:tbl>
          </a:graphicData>
        </a:graphic>
      </p:graphicFrame>
      <p:pic>
        <p:nvPicPr>
          <p:cNvPr id="93" name="Google Shape;93;p1"/>
          <p:cNvPicPr preferRelativeResize="0"/>
          <p:nvPr/>
        </p:nvPicPr>
        <p:blipFill rotWithShape="1">
          <a:blip r:embed="rId4">
            <a:alphaModFix/>
          </a:blip>
          <a:srcRect l="13070" t="1275" r="4792" b="-1275"/>
          <a:stretch/>
        </p:blipFill>
        <p:spPr>
          <a:xfrm>
            <a:off x="448955" y="4990746"/>
            <a:ext cx="1485901" cy="2365706"/>
          </a:xfrm>
          <a:prstGeom prst="rect">
            <a:avLst/>
          </a:prstGeom>
          <a:noFill/>
          <a:ln>
            <a:noFill/>
          </a:ln>
        </p:spPr>
      </p:pic>
      <p:pic>
        <p:nvPicPr>
          <p:cNvPr id="94" name="Google Shape;94;p1"/>
          <p:cNvPicPr preferRelativeResize="0"/>
          <p:nvPr/>
        </p:nvPicPr>
        <p:blipFill rotWithShape="1">
          <a:blip r:embed="rId5">
            <a:alphaModFix/>
          </a:blip>
          <a:srcRect t="9703" r="42543"/>
          <a:stretch/>
        </p:blipFill>
        <p:spPr>
          <a:xfrm>
            <a:off x="5560201" y="5113053"/>
            <a:ext cx="1212538" cy="2188847"/>
          </a:xfrm>
          <a:prstGeom prst="rect">
            <a:avLst/>
          </a:prstGeom>
          <a:noFill/>
          <a:ln>
            <a:noFill/>
          </a:ln>
        </p:spPr>
      </p:pic>
      <p:pic>
        <p:nvPicPr>
          <p:cNvPr id="95" name="Google Shape;95;p1"/>
          <p:cNvPicPr preferRelativeResize="0"/>
          <p:nvPr/>
        </p:nvPicPr>
        <p:blipFill rotWithShape="1">
          <a:blip r:embed="rId6">
            <a:alphaModFix/>
          </a:blip>
          <a:srcRect/>
          <a:stretch/>
        </p:blipFill>
        <p:spPr>
          <a:xfrm>
            <a:off x="448955" y="2847802"/>
            <a:ext cx="1487152" cy="2034540"/>
          </a:xfrm>
          <a:prstGeom prst="rect">
            <a:avLst/>
          </a:prstGeom>
          <a:noFill/>
          <a:ln>
            <a:noFill/>
          </a:ln>
        </p:spPr>
      </p:pic>
      <p:pic>
        <p:nvPicPr>
          <p:cNvPr id="96" name="Google Shape;96;p1" descr="The History of Emotions: A Very Short Introduction (Very Short Introductions):  Amazon.co.uk: Dixon, Thomas: 9780198818298: Books"/>
          <p:cNvPicPr preferRelativeResize="0"/>
          <p:nvPr/>
        </p:nvPicPr>
        <p:blipFill rotWithShape="1">
          <a:blip r:embed="rId7">
            <a:alphaModFix/>
          </a:blip>
          <a:srcRect/>
          <a:stretch/>
        </p:blipFill>
        <p:spPr>
          <a:xfrm>
            <a:off x="4109113" y="5113053"/>
            <a:ext cx="1387173" cy="2186984"/>
          </a:xfrm>
          <a:prstGeom prst="rect">
            <a:avLst/>
          </a:prstGeom>
          <a:noFill/>
          <a:ln>
            <a:noFill/>
          </a:ln>
        </p:spPr>
      </p:pic>
      <p:pic>
        <p:nvPicPr>
          <p:cNvPr id="97" name="Google Shape;97;p1" descr="The Mass Observation Archive - The Keep"/>
          <p:cNvPicPr preferRelativeResize="0"/>
          <p:nvPr/>
        </p:nvPicPr>
        <p:blipFill rotWithShape="1">
          <a:blip r:embed="rId8">
            <a:alphaModFix/>
          </a:blip>
          <a:srcRect/>
          <a:stretch/>
        </p:blipFill>
        <p:spPr>
          <a:xfrm>
            <a:off x="1931507" y="5235742"/>
            <a:ext cx="2059431" cy="1163778"/>
          </a:xfrm>
          <a:prstGeom prst="rect">
            <a:avLst/>
          </a:prstGeom>
          <a:noFill/>
          <a:ln>
            <a:noFill/>
          </a:ln>
        </p:spPr>
      </p:pic>
      <p:pic>
        <p:nvPicPr>
          <p:cNvPr id="98" name="Google Shape;98;p1"/>
          <p:cNvPicPr preferRelativeResize="0"/>
          <p:nvPr/>
        </p:nvPicPr>
        <p:blipFill rotWithShape="1">
          <a:blip r:embed="rId9">
            <a:alphaModFix/>
          </a:blip>
          <a:srcRect/>
          <a:stretch/>
        </p:blipFill>
        <p:spPr>
          <a:xfrm>
            <a:off x="1992269" y="6104259"/>
            <a:ext cx="2052929" cy="119577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graphicFrame>
        <p:nvGraphicFramePr>
          <p:cNvPr id="103" name="Google Shape;103;p2"/>
          <p:cNvGraphicFramePr/>
          <p:nvPr>
            <p:extLst>
              <p:ext uri="{D42A27DB-BD31-4B8C-83A1-F6EECF244321}">
                <p14:modId xmlns:p14="http://schemas.microsoft.com/office/powerpoint/2010/main" val="2471638515"/>
              </p:ext>
            </p:extLst>
          </p:nvPr>
        </p:nvGraphicFramePr>
        <p:xfrm>
          <a:off x="156410" y="129483"/>
          <a:ext cx="6545200" cy="8992315"/>
        </p:xfrm>
        <a:graphic>
          <a:graphicData uri="http://schemas.openxmlformats.org/drawingml/2006/table">
            <a:tbl>
              <a:tblPr firstRow="1" bandRow="1">
                <a:noFill/>
                <a:tableStyleId>{2DAD086C-5224-4FE2-BD1F-375295E61F9A}</a:tableStyleId>
              </a:tblPr>
              <a:tblGrid>
                <a:gridCol w="529900">
                  <a:extLst>
                    <a:ext uri="{9D8B030D-6E8A-4147-A177-3AD203B41FA5}">
                      <a16:colId xmlns:a16="http://schemas.microsoft.com/office/drawing/2014/main" val="20000"/>
                    </a:ext>
                  </a:extLst>
                </a:gridCol>
                <a:gridCol w="1503825">
                  <a:extLst>
                    <a:ext uri="{9D8B030D-6E8A-4147-A177-3AD203B41FA5}">
                      <a16:colId xmlns:a16="http://schemas.microsoft.com/office/drawing/2014/main" val="20001"/>
                    </a:ext>
                  </a:extLst>
                </a:gridCol>
                <a:gridCol w="3007650">
                  <a:extLst>
                    <a:ext uri="{9D8B030D-6E8A-4147-A177-3AD203B41FA5}">
                      <a16:colId xmlns:a16="http://schemas.microsoft.com/office/drawing/2014/main" val="20002"/>
                    </a:ext>
                  </a:extLst>
                </a:gridCol>
                <a:gridCol w="1503825">
                  <a:extLst>
                    <a:ext uri="{9D8B030D-6E8A-4147-A177-3AD203B41FA5}">
                      <a16:colId xmlns:a16="http://schemas.microsoft.com/office/drawing/2014/main" val="20003"/>
                    </a:ext>
                  </a:extLst>
                </a:gridCol>
              </a:tblGrid>
              <a:tr h="128025">
                <a:tc gridSpan="4">
                  <a:txBody>
                    <a:bodyPr/>
                    <a:lstStyle/>
                    <a:p>
                      <a:pPr marL="0" marR="0" lvl="0" indent="0" algn="ctr" rtl="0">
                        <a:spcBef>
                          <a:spcPts val="0"/>
                        </a:spcBef>
                        <a:spcAft>
                          <a:spcPts val="0"/>
                        </a:spcAft>
                        <a:buNone/>
                      </a:pPr>
                      <a:r>
                        <a:rPr lang="en-GB" sz="1200" b="1">
                          <a:solidFill>
                            <a:schemeClr val="lt1"/>
                          </a:solidFill>
                          <a:latin typeface="Calibri"/>
                          <a:ea typeface="Calibri"/>
                          <a:cs typeface="Calibri"/>
                          <a:sym typeface="Calibri"/>
                        </a:rPr>
                        <a:t>Content</a:t>
                      </a:r>
                      <a:endParaRPr>
                        <a:latin typeface="Calibri"/>
                        <a:ea typeface="Calibri"/>
                        <a:cs typeface="Calibri"/>
                        <a:sym typeface="Calibri"/>
                      </a:endParaRPr>
                    </a:p>
                  </a:txBody>
                  <a:tcPr marL="43825" marR="43825" marT="21925" marB="21925">
                    <a:solidFill>
                      <a:schemeClr val="dk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22750">
                <a:tc>
                  <a:txBody>
                    <a:bodyPr/>
                    <a:lstStyle/>
                    <a:p>
                      <a:pPr marL="0" marR="0" lvl="0" indent="0" algn="l" rtl="0">
                        <a:spcBef>
                          <a:spcPts val="0"/>
                        </a:spcBef>
                        <a:spcAft>
                          <a:spcPts val="0"/>
                        </a:spcAft>
                        <a:buNone/>
                      </a:pPr>
                      <a:endParaRPr sz="1200">
                        <a:latin typeface="Calibri"/>
                        <a:ea typeface="Calibri"/>
                        <a:cs typeface="Calibri"/>
                        <a:sym typeface="Calibri"/>
                      </a:endParaRPr>
                    </a:p>
                  </a:txBody>
                  <a:tcPr marL="43825" marR="43825" marT="21925" marB="21925"/>
                </a:tc>
                <a:tc>
                  <a:txBody>
                    <a:bodyPr/>
                    <a:lstStyle/>
                    <a:p>
                      <a:pPr marL="0" marR="0" lvl="0" indent="0" algn="ctr" rtl="0">
                        <a:spcBef>
                          <a:spcPts val="0"/>
                        </a:spcBef>
                        <a:spcAft>
                          <a:spcPts val="0"/>
                        </a:spcAft>
                        <a:buNone/>
                      </a:pPr>
                      <a:r>
                        <a:rPr lang="en-GB" sz="1200" b="1">
                          <a:latin typeface="Calibri"/>
                          <a:ea typeface="Calibri"/>
                          <a:cs typeface="Calibri"/>
                          <a:sym typeface="Calibri"/>
                        </a:rPr>
                        <a:t>Residual Prior Knowledge </a:t>
                      </a:r>
                      <a:endParaRPr>
                        <a:latin typeface="Calibri"/>
                        <a:ea typeface="Calibri"/>
                        <a:cs typeface="Calibri"/>
                        <a:sym typeface="Calibri"/>
                      </a:endParaRPr>
                    </a:p>
                  </a:txBody>
                  <a:tcPr marL="43825" marR="43825" marT="21925" marB="21925">
                    <a:solidFill>
                      <a:srgbClr val="D8D8D8"/>
                    </a:solidFill>
                  </a:tcPr>
                </a:tc>
                <a:tc>
                  <a:txBody>
                    <a:bodyPr/>
                    <a:lstStyle/>
                    <a:p>
                      <a:pPr marL="0" marR="0" lvl="0" indent="0" algn="ctr" rtl="0">
                        <a:spcBef>
                          <a:spcPts val="0"/>
                        </a:spcBef>
                        <a:spcAft>
                          <a:spcPts val="0"/>
                        </a:spcAft>
                        <a:buNone/>
                      </a:pPr>
                      <a:r>
                        <a:rPr lang="en-GB" sz="1200" b="1">
                          <a:latin typeface="Calibri"/>
                          <a:ea typeface="Calibri"/>
                          <a:cs typeface="Calibri"/>
                          <a:sym typeface="Calibri"/>
                        </a:rPr>
                        <a:t>Key Takeaway Knowledge</a:t>
                      </a:r>
                      <a:endParaRPr>
                        <a:latin typeface="Calibri"/>
                        <a:ea typeface="Calibri"/>
                        <a:cs typeface="Calibri"/>
                        <a:sym typeface="Calibri"/>
                      </a:endParaRPr>
                    </a:p>
                  </a:txBody>
                  <a:tcPr marL="43825" marR="43825" marT="21925" marB="21925"/>
                </a:tc>
                <a:tc>
                  <a:txBody>
                    <a:bodyPr/>
                    <a:lstStyle/>
                    <a:p>
                      <a:pPr marL="0" marR="0" lvl="0" indent="0" algn="ctr" rtl="0">
                        <a:spcBef>
                          <a:spcPts val="0"/>
                        </a:spcBef>
                        <a:spcAft>
                          <a:spcPts val="0"/>
                        </a:spcAft>
                        <a:buNone/>
                      </a:pPr>
                      <a:r>
                        <a:rPr lang="en-GB" sz="1200" b="1">
                          <a:latin typeface="Calibri"/>
                          <a:ea typeface="Calibri"/>
                          <a:cs typeface="Calibri"/>
                          <a:sym typeface="Calibri"/>
                        </a:rPr>
                        <a:t>Fingertip</a:t>
                      </a:r>
                      <a:endParaRPr>
                        <a:latin typeface="Calibri"/>
                        <a:ea typeface="Calibri"/>
                        <a:cs typeface="Calibri"/>
                        <a:sym typeface="Calibri"/>
                      </a:endParaRPr>
                    </a:p>
                    <a:p>
                      <a:pPr marL="0" marR="0" lvl="0" indent="0" algn="ctr" rtl="0">
                        <a:spcBef>
                          <a:spcPts val="0"/>
                        </a:spcBef>
                        <a:spcAft>
                          <a:spcPts val="0"/>
                        </a:spcAft>
                        <a:buNone/>
                      </a:pPr>
                      <a:r>
                        <a:rPr lang="en-GB" sz="1200" b="1">
                          <a:latin typeface="Calibri"/>
                          <a:ea typeface="Calibri"/>
                          <a:cs typeface="Calibri"/>
                          <a:sym typeface="Calibri"/>
                        </a:rPr>
                        <a:t>Knowledge</a:t>
                      </a:r>
                      <a:endParaRPr>
                        <a:latin typeface="Calibri"/>
                        <a:ea typeface="Calibri"/>
                        <a:cs typeface="Calibri"/>
                        <a:sym typeface="Calibri"/>
                      </a:endParaRPr>
                    </a:p>
                  </a:txBody>
                  <a:tcPr marL="43825" marR="43825" marT="21925" marB="21925"/>
                </a:tc>
                <a:extLst>
                  <a:ext uri="{0D108BD9-81ED-4DB2-BD59-A6C34878D82A}">
                    <a16:rowId xmlns:a16="http://schemas.microsoft.com/office/drawing/2014/main" val="10001"/>
                  </a:ext>
                </a:extLst>
              </a:tr>
              <a:tr h="4515950">
                <a:tc>
                  <a:txBody>
                    <a:bodyPr/>
                    <a:lstStyle/>
                    <a:p>
                      <a:pPr marL="0" marR="0" lvl="0" indent="0" algn="ctr" rtl="0">
                        <a:spcBef>
                          <a:spcPts val="0"/>
                        </a:spcBef>
                        <a:spcAft>
                          <a:spcPts val="0"/>
                        </a:spcAft>
                        <a:buNone/>
                      </a:pPr>
                      <a:r>
                        <a:rPr lang="en-GB" sz="1200" b="1">
                          <a:latin typeface="Calibri"/>
                          <a:ea typeface="Calibri"/>
                          <a:cs typeface="Calibri"/>
                          <a:sym typeface="Calibri"/>
                        </a:rPr>
                        <a:t>Substantive Knowledge</a:t>
                      </a:r>
                      <a:endParaRPr>
                        <a:latin typeface="Calibri"/>
                        <a:ea typeface="Calibri"/>
                        <a:cs typeface="Calibri"/>
                        <a:sym typeface="Calibri"/>
                      </a:endParaRPr>
                    </a:p>
                  </a:txBody>
                  <a:tcPr marL="43825" marR="43825" marT="21925" marB="21925" vert="vert270"/>
                </a:tc>
                <a:tc>
                  <a:txBody>
                    <a:bodyPr/>
                    <a:lstStyle/>
                    <a:p>
                      <a:pPr marL="0" marR="0" lvl="0" indent="0" algn="ctr" rtl="0">
                        <a:spcBef>
                          <a:spcPts val="0"/>
                        </a:spcBef>
                        <a:spcAft>
                          <a:spcPts val="0"/>
                        </a:spcAft>
                        <a:buNone/>
                      </a:pPr>
                      <a:br>
                        <a:rPr lang="en-GB" sz="1000" dirty="0">
                          <a:latin typeface="Calibri"/>
                          <a:ea typeface="Calibri"/>
                          <a:cs typeface="Calibri"/>
                          <a:sym typeface="Calibri"/>
                        </a:rPr>
                      </a:br>
                      <a:r>
                        <a:rPr lang="en-GB" sz="1000" i="0" u="none" strike="noStrike" dirty="0">
                          <a:solidFill>
                            <a:schemeClr val="dk1"/>
                          </a:solidFill>
                          <a:latin typeface="Calibri"/>
                          <a:ea typeface="Calibri"/>
                          <a:cs typeface="Calibri"/>
                          <a:sym typeface="Calibri"/>
                        </a:rPr>
                        <a:t>The competition between Kaiser Wilhelm II and Edward VII was one of the causes of WW1. </a:t>
                      </a:r>
                      <a:endParaRPr sz="1000" dirty="0">
                        <a:latin typeface="Calibri"/>
                        <a:ea typeface="Calibri"/>
                        <a:cs typeface="Calibri"/>
                        <a:sym typeface="Calibri"/>
                      </a:endParaRPr>
                    </a:p>
                    <a:p>
                      <a:pPr marL="0" marR="0" lvl="0" indent="0" algn="ctr" rtl="0">
                        <a:spcBef>
                          <a:spcPts val="0"/>
                        </a:spcBef>
                        <a:spcAft>
                          <a:spcPts val="0"/>
                        </a:spcAft>
                        <a:buNone/>
                      </a:pPr>
                      <a:endParaRPr sz="1000" dirty="0">
                        <a:latin typeface="Calibri"/>
                        <a:ea typeface="Calibri"/>
                        <a:cs typeface="Calibri"/>
                        <a:sym typeface="Calibri"/>
                      </a:endParaRPr>
                    </a:p>
                    <a:p>
                      <a:pPr marL="0" marR="0" lvl="0" indent="0" algn="ctr" rtl="0">
                        <a:spcBef>
                          <a:spcPts val="0"/>
                        </a:spcBef>
                        <a:spcAft>
                          <a:spcPts val="0"/>
                        </a:spcAft>
                        <a:buNone/>
                      </a:pPr>
                      <a:r>
                        <a:rPr lang="en-GB" sz="1000" i="0" u="none" strike="noStrike" dirty="0">
                          <a:solidFill>
                            <a:schemeClr val="dk1"/>
                          </a:solidFill>
                          <a:latin typeface="Calibri"/>
                          <a:ea typeface="Calibri"/>
                          <a:cs typeface="Calibri"/>
                          <a:sym typeface="Calibri"/>
                        </a:rPr>
                        <a:t>WW1 was a global conflict because of the involvement of soldiers from the European empires fighting on fronts all over the world. </a:t>
                      </a:r>
                      <a:endParaRPr sz="1000" dirty="0">
                        <a:latin typeface="Calibri"/>
                        <a:ea typeface="Calibri"/>
                        <a:cs typeface="Calibri"/>
                        <a:sym typeface="Calibri"/>
                      </a:endParaRPr>
                    </a:p>
                    <a:p>
                      <a:pPr marL="0" marR="0" lvl="0" indent="0" algn="ctr" rtl="0">
                        <a:spcBef>
                          <a:spcPts val="0"/>
                        </a:spcBef>
                        <a:spcAft>
                          <a:spcPts val="0"/>
                        </a:spcAft>
                        <a:buNone/>
                      </a:pPr>
                      <a:endParaRPr lang="en-GB" sz="1000" i="0" u="none" strike="noStrike" dirty="0">
                        <a:solidFill>
                          <a:schemeClr val="dk1"/>
                        </a:solidFill>
                        <a:latin typeface="Calibri"/>
                        <a:ea typeface="Calibri"/>
                        <a:cs typeface="Calibri"/>
                        <a:sym typeface="Calibri"/>
                      </a:endParaRPr>
                    </a:p>
                    <a:p>
                      <a:pPr marL="0" marR="0" lvl="0" indent="0" algn="ctr" rtl="0">
                        <a:spcBef>
                          <a:spcPts val="0"/>
                        </a:spcBef>
                        <a:spcAft>
                          <a:spcPts val="0"/>
                        </a:spcAft>
                        <a:buNone/>
                      </a:pPr>
                      <a:r>
                        <a:rPr lang="en-GB" sz="1000" i="0" u="none" strike="noStrike" dirty="0">
                          <a:solidFill>
                            <a:schemeClr val="dk1"/>
                          </a:solidFill>
                          <a:latin typeface="Calibri"/>
                          <a:ea typeface="Calibri"/>
                          <a:cs typeface="Calibri"/>
                          <a:sym typeface="Calibri"/>
                        </a:rPr>
                        <a:t>The terms of the Treaty of Versailles were harsh on Germany. </a:t>
                      </a:r>
                      <a:endParaRPr sz="1000" dirty="0">
                        <a:latin typeface="Calibri"/>
                        <a:ea typeface="Calibri"/>
                        <a:cs typeface="Calibri"/>
                        <a:sym typeface="Calibri"/>
                      </a:endParaRPr>
                    </a:p>
                    <a:p>
                      <a:pPr marL="0" marR="0" lvl="0" indent="0" algn="ctr" rtl="0">
                        <a:spcBef>
                          <a:spcPts val="0"/>
                        </a:spcBef>
                        <a:spcAft>
                          <a:spcPts val="0"/>
                        </a:spcAft>
                        <a:buNone/>
                      </a:pPr>
                      <a:br>
                        <a:rPr lang="en-GB" sz="1000" dirty="0">
                          <a:latin typeface="Calibri"/>
                          <a:ea typeface="Calibri"/>
                          <a:cs typeface="Calibri"/>
                          <a:sym typeface="Calibri"/>
                        </a:rPr>
                      </a:br>
                      <a:r>
                        <a:rPr lang="en-GB" sz="1000" i="0" u="none" strike="noStrike" dirty="0">
                          <a:solidFill>
                            <a:schemeClr val="dk1"/>
                          </a:solidFill>
                          <a:latin typeface="Calibri"/>
                          <a:ea typeface="Calibri"/>
                          <a:cs typeface="Calibri"/>
                          <a:sym typeface="Calibri"/>
                        </a:rPr>
                        <a:t>WW1 and the failure of the League of Nations influenced the way that we try to keep the peace in the world today. </a:t>
                      </a:r>
                      <a:br>
                        <a:rPr lang="en-GB" sz="1000" dirty="0">
                          <a:latin typeface="Calibri"/>
                          <a:ea typeface="Calibri"/>
                          <a:cs typeface="Calibri"/>
                          <a:sym typeface="Calibri"/>
                        </a:rPr>
                      </a:br>
                      <a:endParaRPr sz="1000" dirty="0">
                        <a:latin typeface="Calibri"/>
                        <a:ea typeface="Calibri"/>
                        <a:cs typeface="Calibri"/>
                        <a:sym typeface="Calibri"/>
                      </a:endParaRPr>
                    </a:p>
                  </a:txBody>
                  <a:tcPr marL="43825" marR="43825" marT="21925" marB="21925">
                    <a:solidFill>
                      <a:srgbClr val="D8D8D8"/>
                    </a:solidFill>
                  </a:tcPr>
                </a:tc>
                <a:tc>
                  <a:txBody>
                    <a:bodyPr/>
                    <a:lstStyle/>
                    <a:p>
                      <a:pPr marL="0" marR="0" lvl="0" indent="0" algn="l" rtl="0">
                        <a:lnSpc>
                          <a:spcPct val="100000"/>
                        </a:lnSpc>
                        <a:spcBef>
                          <a:spcPts val="0"/>
                        </a:spcBef>
                        <a:spcAft>
                          <a:spcPts val="0"/>
                        </a:spcAft>
                        <a:buClr>
                          <a:schemeClr val="dk1"/>
                        </a:buClr>
                        <a:buSzPts val="1000"/>
                        <a:buFont typeface="Calibri"/>
                        <a:buNone/>
                      </a:pPr>
                      <a:r>
                        <a:rPr lang="en-GB" sz="1000">
                          <a:solidFill>
                            <a:schemeClr val="dk1"/>
                          </a:solidFill>
                          <a:latin typeface="Calibri"/>
                          <a:ea typeface="Calibri"/>
                          <a:cs typeface="Calibri"/>
                          <a:sym typeface="Calibri"/>
                        </a:rPr>
                        <a:t>1938 was a moment of heightened tensions in international relations because Hitler had broken the terms of the ToV and the policy of Appeasement had failed. </a:t>
                      </a:r>
                      <a:endParaRPr sz="100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000"/>
                        <a:buFont typeface="Calibri"/>
                        <a:buNone/>
                      </a:pPr>
                      <a:endParaRPr sz="100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000"/>
                        <a:buFont typeface="Calibri"/>
                        <a:buNone/>
                      </a:pPr>
                      <a:r>
                        <a:rPr lang="en-GB" sz="1000">
                          <a:solidFill>
                            <a:schemeClr val="dk1"/>
                          </a:solidFill>
                          <a:latin typeface="Calibri"/>
                          <a:ea typeface="Calibri"/>
                          <a:cs typeface="Calibri"/>
                          <a:sym typeface="Calibri"/>
                        </a:rPr>
                        <a:t>Historians have looked at 1938 from the perspective of High Politics, but looking through the lens of history from below and history from within, we can understand the experiences of a wider range of people from the past. </a:t>
                      </a:r>
                      <a:endParaRPr sz="100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000"/>
                        <a:buFont typeface="Calibri"/>
                        <a:buNone/>
                      </a:pPr>
                      <a:endParaRPr sz="100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000"/>
                        <a:buFont typeface="Calibri"/>
                        <a:buNone/>
                      </a:pPr>
                      <a:r>
                        <a:rPr lang="en-GB" sz="1000">
                          <a:solidFill>
                            <a:schemeClr val="dk1"/>
                          </a:solidFill>
                          <a:latin typeface="Calibri"/>
                          <a:ea typeface="Calibri"/>
                          <a:cs typeface="Calibri"/>
                          <a:sym typeface="Calibri"/>
                        </a:rPr>
                        <a:t>Permacrisis means ‘a long period of great difficulty, confusion, or suffering that seems to have no end’.</a:t>
                      </a:r>
                      <a:endParaRPr sz="100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000"/>
                        <a:buFont typeface="Calibri"/>
                        <a:buNone/>
                      </a:pPr>
                      <a:endParaRPr sz="100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000"/>
                        <a:buFont typeface="Calibri"/>
                        <a:buNone/>
                      </a:pPr>
                      <a:r>
                        <a:rPr lang="en-GB"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000"/>
                        <a:buFont typeface="Calibri"/>
                        <a:buNone/>
                      </a:pPr>
                      <a:endParaRPr sz="100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000"/>
                        <a:buFont typeface="Calibri"/>
                        <a:buNone/>
                      </a:pPr>
                      <a:endParaRPr sz="100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000"/>
                        <a:buFont typeface="Calibri"/>
                        <a:buNone/>
                      </a:pPr>
                      <a:endParaRPr sz="1000">
                        <a:solidFill>
                          <a:schemeClr val="dk1"/>
                        </a:solidFill>
                        <a:latin typeface="Calibri"/>
                        <a:ea typeface="Calibri"/>
                        <a:cs typeface="Calibri"/>
                        <a:sym typeface="Calibri"/>
                      </a:endParaRPr>
                    </a:p>
                  </a:txBody>
                  <a:tcPr marL="43825" marR="43825" marT="21925" marB="21925"/>
                </a:tc>
                <a:tc>
                  <a:txBody>
                    <a:bodyPr/>
                    <a:lstStyle/>
                    <a:p>
                      <a:pPr marL="0" marR="0" lvl="0" indent="0" algn="ctr" rtl="0">
                        <a:spcBef>
                          <a:spcPts val="0"/>
                        </a:spcBef>
                        <a:spcAft>
                          <a:spcPts val="0"/>
                        </a:spcAft>
                        <a:buNone/>
                      </a:pPr>
                      <a:endParaRPr sz="1000">
                        <a:latin typeface="Calibri"/>
                        <a:ea typeface="Calibri"/>
                        <a:cs typeface="Calibri"/>
                        <a:sym typeface="Calibri"/>
                      </a:endParaRPr>
                    </a:p>
                    <a:p>
                      <a:pPr marL="0" marR="0" lvl="0" indent="0" algn="l" rtl="0">
                        <a:spcBef>
                          <a:spcPts val="0"/>
                        </a:spcBef>
                        <a:spcAft>
                          <a:spcPts val="0"/>
                        </a:spcAft>
                        <a:buNone/>
                      </a:pPr>
                      <a:r>
                        <a:rPr lang="en-GB" sz="1000">
                          <a:latin typeface="Calibri"/>
                          <a:ea typeface="Calibri"/>
                          <a:cs typeface="Calibri"/>
                          <a:sym typeface="Calibri"/>
                        </a:rPr>
                        <a:t>The Munich Agreement was reached in 1938 by Hitler and Chamberlain. It was unsuccessful and war was eventually declared.</a:t>
                      </a:r>
                      <a:endParaRPr sz="1000">
                        <a:latin typeface="Calibri"/>
                        <a:ea typeface="Calibri"/>
                        <a:cs typeface="Calibri"/>
                        <a:sym typeface="Calibri"/>
                      </a:endParaRPr>
                    </a:p>
                    <a:p>
                      <a:pPr marL="0" marR="0" lvl="0" indent="0" algn="l" rtl="0">
                        <a:spcBef>
                          <a:spcPts val="0"/>
                        </a:spcBef>
                        <a:spcAft>
                          <a:spcPts val="0"/>
                        </a:spcAft>
                        <a:buNone/>
                      </a:pPr>
                      <a:endParaRPr sz="1000">
                        <a:latin typeface="Calibri"/>
                        <a:ea typeface="Calibri"/>
                        <a:cs typeface="Calibri"/>
                        <a:sym typeface="Calibri"/>
                      </a:endParaRPr>
                    </a:p>
                    <a:p>
                      <a:pPr marL="0" marR="0" lvl="0" indent="0" algn="l" rtl="0">
                        <a:spcBef>
                          <a:spcPts val="0"/>
                        </a:spcBef>
                        <a:spcAft>
                          <a:spcPts val="0"/>
                        </a:spcAft>
                        <a:buNone/>
                      </a:pPr>
                      <a:r>
                        <a:rPr lang="en-GB" sz="1000">
                          <a:latin typeface="Calibri"/>
                          <a:ea typeface="Calibri"/>
                          <a:cs typeface="Calibri"/>
                          <a:sym typeface="Calibri"/>
                        </a:rPr>
                        <a:t>The Chamberlain Papers, A FL Lucas’ journal and extracts from Mass Observation provide great sources for historians to explore this time period. </a:t>
                      </a:r>
                      <a:endParaRPr sz="1000">
                        <a:latin typeface="Calibri"/>
                        <a:ea typeface="Calibri"/>
                        <a:cs typeface="Calibri"/>
                        <a:sym typeface="Calibri"/>
                      </a:endParaRPr>
                    </a:p>
                  </a:txBody>
                  <a:tcPr marL="43825" marR="43825" marT="21925" marB="21925"/>
                </a:tc>
                <a:extLst>
                  <a:ext uri="{0D108BD9-81ED-4DB2-BD59-A6C34878D82A}">
                    <a16:rowId xmlns:a16="http://schemas.microsoft.com/office/drawing/2014/main" val="10002"/>
                  </a:ext>
                </a:extLst>
              </a:tr>
              <a:tr h="1077775">
                <a:tc>
                  <a:txBody>
                    <a:bodyPr/>
                    <a:lstStyle/>
                    <a:p>
                      <a:pPr marL="0" marR="0" lvl="0" indent="0" algn="ctr" rtl="0">
                        <a:spcBef>
                          <a:spcPts val="0"/>
                        </a:spcBef>
                        <a:spcAft>
                          <a:spcPts val="0"/>
                        </a:spcAft>
                        <a:buNone/>
                      </a:pPr>
                      <a:r>
                        <a:rPr lang="en-GB" sz="1200" b="1">
                          <a:latin typeface="Calibri"/>
                          <a:ea typeface="Calibri"/>
                          <a:cs typeface="Calibri"/>
                          <a:sym typeface="Calibri"/>
                        </a:rPr>
                        <a:t>Disciplinary Knowledge</a:t>
                      </a:r>
                      <a:endParaRPr>
                        <a:latin typeface="Calibri"/>
                        <a:ea typeface="Calibri"/>
                        <a:cs typeface="Calibri"/>
                        <a:sym typeface="Calibri"/>
                      </a:endParaRPr>
                    </a:p>
                  </a:txBody>
                  <a:tcPr marL="43825" marR="43825" marT="21925" marB="21925" vert="vert270"/>
                </a:tc>
                <a:tc>
                  <a:txBody>
                    <a:bodyPr/>
                    <a:lstStyle/>
                    <a:p>
                      <a:pPr marL="0" marR="0" lvl="0" indent="0" algn="ctr" rtl="0">
                        <a:spcBef>
                          <a:spcPts val="0"/>
                        </a:spcBef>
                        <a:spcAft>
                          <a:spcPts val="0"/>
                        </a:spcAft>
                        <a:buNone/>
                      </a:pPr>
                      <a:r>
                        <a:rPr lang="en-GB" sz="1000" i="0" u="none" strike="noStrike">
                          <a:solidFill>
                            <a:schemeClr val="dk1"/>
                          </a:solidFill>
                          <a:latin typeface="Calibri"/>
                          <a:ea typeface="Calibri"/>
                          <a:cs typeface="Calibri"/>
                          <a:sym typeface="Calibri"/>
                        </a:rPr>
                        <a:t>Students should be able to appreciate that people in the past experienced the same event/ phenomenon differently.</a:t>
                      </a:r>
                      <a:endParaRPr sz="1000">
                        <a:latin typeface="Calibri"/>
                        <a:ea typeface="Calibri"/>
                        <a:cs typeface="Calibri"/>
                        <a:sym typeface="Calibri"/>
                      </a:endParaRPr>
                    </a:p>
                  </a:txBody>
                  <a:tcPr marL="23825" marR="23825" marT="9525" marB="9525" anchor="ctr">
                    <a:solidFill>
                      <a:srgbClr val="D8D8D8"/>
                    </a:solidFill>
                  </a:tcPr>
                </a:tc>
                <a:tc gridSpan="2">
                  <a:txBody>
                    <a:bodyPr/>
                    <a:lstStyle/>
                    <a:p>
                      <a:pPr marL="0" lvl="0" indent="0" algn="ctr" rtl="0">
                        <a:spcBef>
                          <a:spcPts val="0"/>
                        </a:spcBef>
                        <a:spcAft>
                          <a:spcPts val="0"/>
                        </a:spcAft>
                        <a:buNone/>
                      </a:pPr>
                      <a:r>
                        <a:rPr lang="en-GB" sz="1000">
                          <a:latin typeface="Calibri"/>
                          <a:ea typeface="Calibri"/>
                          <a:cs typeface="Calibri"/>
                          <a:sym typeface="Calibri"/>
                        </a:rPr>
                        <a:t>Historians can tentatively reconstruct the experiences of people that have previously been hidden from history through knowledge exchange projects. This can help us to understand the experiences of a wider range of people from the past. </a:t>
                      </a:r>
                      <a:endParaRPr sz="1000">
                        <a:latin typeface="Calibri"/>
                        <a:ea typeface="Calibri"/>
                        <a:cs typeface="Calibri"/>
                        <a:sym typeface="Calibri"/>
                      </a:endParaRPr>
                    </a:p>
                  </a:txBody>
                  <a:tcPr marL="23825" marR="23825" marT="9525" marB="9525" anchor="ctr"/>
                </a:tc>
                <a:tc hMerge="1">
                  <a:txBody>
                    <a:bodyPr/>
                    <a:lstStyle/>
                    <a:p>
                      <a:endParaRPr lang="en-US"/>
                    </a:p>
                  </a:txBody>
                  <a:tcPr/>
                </a:tc>
                <a:extLst>
                  <a:ext uri="{0D108BD9-81ED-4DB2-BD59-A6C34878D82A}">
                    <a16:rowId xmlns:a16="http://schemas.microsoft.com/office/drawing/2014/main" val="10003"/>
                  </a:ext>
                </a:extLst>
              </a:tr>
              <a:tr h="1077775">
                <a:tc>
                  <a:txBody>
                    <a:bodyPr/>
                    <a:lstStyle/>
                    <a:p>
                      <a:pPr marL="0" marR="0" lvl="0" indent="0" algn="ctr" rtl="0">
                        <a:spcBef>
                          <a:spcPts val="0"/>
                        </a:spcBef>
                        <a:spcAft>
                          <a:spcPts val="0"/>
                        </a:spcAft>
                        <a:buNone/>
                      </a:pPr>
                      <a:r>
                        <a:rPr lang="en-GB" sz="1200" b="1" dirty="0">
                          <a:latin typeface="Calibri"/>
                          <a:ea typeface="Calibri"/>
                          <a:cs typeface="Calibri"/>
                          <a:sym typeface="Calibri"/>
                        </a:rPr>
                        <a:t>Procedural Knowledge</a:t>
                      </a:r>
                      <a:endParaRPr dirty="0">
                        <a:latin typeface="Calibri"/>
                        <a:ea typeface="Calibri"/>
                        <a:cs typeface="Calibri"/>
                        <a:sym typeface="Calibri"/>
                      </a:endParaRPr>
                    </a:p>
                  </a:txBody>
                  <a:tcPr marL="43825" marR="43825" marT="21925" marB="21925" vert="vert270"/>
                </a:tc>
                <a:tc>
                  <a:txBody>
                    <a:bodyPr/>
                    <a:lstStyle/>
                    <a:p>
                      <a:pPr marL="0" marR="0" lvl="0" indent="0" algn="ctr" rtl="0">
                        <a:spcBef>
                          <a:spcPts val="0"/>
                        </a:spcBef>
                        <a:spcAft>
                          <a:spcPts val="0"/>
                        </a:spcAft>
                        <a:buNone/>
                      </a:pPr>
                      <a:r>
                        <a:rPr lang="en-GB" sz="1000" i="0" u="none" strike="noStrike" dirty="0">
                          <a:solidFill>
                            <a:schemeClr val="dk1"/>
                          </a:solidFill>
                          <a:latin typeface="Calibri"/>
                          <a:ea typeface="Calibri"/>
                          <a:cs typeface="Calibri"/>
                          <a:sym typeface="Calibri"/>
                        </a:rPr>
                        <a:t>Students can use phrases like ‘Different things mattered to different people during the reign of Edward VII…’ and ‘Some themes connect what mattered to people…’ in their written work and in discussion. This shows an understanding of the diversity of experience but also an ability to characterise the mood of the period. Explicit teaching of what mattered in Britain and in the British Empire will be needed in order to secure this. </a:t>
                      </a:r>
                      <a:endParaRPr sz="1000" dirty="0">
                        <a:latin typeface="Calibri"/>
                        <a:ea typeface="Calibri"/>
                        <a:cs typeface="Calibri"/>
                        <a:sym typeface="Calibri"/>
                      </a:endParaRPr>
                    </a:p>
                  </a:txBody>
                  <a:tcPr marL="23825" marR="23825" marT="9525" marB="9525" anchor="ctr">
                    <a:solidFill>
                      <a:srgbClr val="D8D8D8"/>
                    </a:solidFill>
                  </a:tcPr>
                </a:tc>
                <a:tc gridSpan="2">
                  <a:txBody>
                    <a:bodyPr/>
                    <a:lstStyle/>
                    <a:p>
                      <a:pPr marL="0" lvl="0" indent="0" algn="ctr" rtl="0">
                        <a:spcBef>
                          <a:spcPts val="0"/>
                        </a:spcBef>
                        <a:spcAft>
                          <a:spcPts val="0"/>
                        </a:spcAft>
                        <a:buNone/>
                      </a:pPr>
                      <a:r>
                        <a:rPr lang="en-GB" sz="1000" dirty="0">
                          <a:latin typeface="Calibri"/>
                          <a:ea typeface="Calibri"/>
                          <a:cs typeface="Calibri"/>
                          <a:sym typeface="Calibri"/>
                        </a:rPr>
                        <a:t>Historians use a range of sources to find out about the past. JG uses newspapers, cartoons, mass observation, FL Lucas, material culture, suicide stats (to name a few) to conduct her research. We need to be careful to make only tentative claims when using sources to investigate how people felt (and always!) as we need to be careful not to over generalise.  Students should be able to use phrases like ‘Some people might have felt like …’ to express their understanding of the way that historians construct arguments about the past. </a:t>
                      </a:r>
                      <a:endParaRPr sz="1000" dirty="0">
                        <a:latin typeface="Calibri"/>
                        <a:ea typeface="Calibri"/>
                        <a:cs typeface="Calibri"/>
                        <a:sym typeface="Calibri"/>
                      </a:endParaRPr>
                    </a:p>
                    <a:p>
                      <a:pPr marL="0" lvl="0" indent="0" algn="ctr" rtl="0">
                        <a:spcBef>
                          <a:spcPts val="0"/>
                        </a:spcBef>
                        <a:spcAft>
                          <a:spcPts val="0"/>
                        </a:spcAft>
                        <a:buNone/>
                      </a:pPr>
                      <a:endParaRPr sz="1000" dirty="0">
                        <a:latin typeface="Calibri"/>
                        <a:ea typeface="Calibri"/>
                        <a:cs typeface="Calibri"/>
                        <a:sym typeface="Calibri"/>
                      </a:endParaRPr>
                    </a:p>
                    <a:p>
                      <a:pPr marL="0" lvl="0" indent="0" algn="ctr" rtl="0">
                        <a:spcBef>
                          <a:spcPts val="0"/>
                        </a:spcBef>
                        <a:spcAft>
                          <a:spcPts val="0"/>
                        </a:spcAft>
                        <a:buNone/>
                      </a:pPr>
                      <a:endParaRPr sz="1000" dirty="0">
                        <a:latin typeface="Calibri"/>
                        <a:ea typeface="Calibri"/>
                        <a:cs typeface="Calibri"/>
                        <a:sym typeface="Calibri"/>
                      </a:endParaRPr>
                    </a:p>
                  </a:txBody>
                  <a:tcPr marL="23825" marR="23825" marT="9525" marB="9525" anchor="ctr"/>
                </a:tc>
                <a:tc hMerge="1">
                  <a:txBody>
                    <a:bodyPr/>
                    <a:lstStyle/>
                    <a:p>
                      <a:endParaRPr lang="en-US"/>
                    </a:p>
                  </a:txBody>
                  <a:tcPr/>
                </a:tc>
                <a:extLst>
                  <a:ext uri="{0D108BD9-81ED-4DB2-BD59-A6C34878D82A}">
                    <a16:rowId xmlns:a16="http://schemas.microsoft.com/office/drawing/2014/main" val="10004"/>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849</Words>
  <Application>Microsoft Office PowerPoint</Application>
  <PresentationFormat>A4 Paper (210x297 mm)</PresentationFormat>
  <Paragraphs>56</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S Davis - Staff</dc:creator>
  <cp:lastModifiedBy>Sarah (Mrs) Davis</cp:lastModifiedBy>
  <cp:revision>6</cp:revision>
  <dcterms:created xsi:type="dcterms:W3CDTF">2022-06-10T13:08:44Z</dcterms:created>
  <dcterms:modified xsi:type="dcterms:W3CDTF">2024-01-13T13:32:09Z</dcterms:modified>
</cp:coreProperties>
</file>