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9906000" cy="6858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hE78HEfpHz8UIWPUp1SgH7wlan+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A0A0A2D-5332-4E5A-82D8-59E19B396840}">
  <a:tblStyle styleId="{FA0A0A2D-5332-4E5A-82D8-59E19B396840}"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918" autoAdjust="0"/>
  </p:normalViewPr>
  <p:slideViewPr>
    <p:cSldViewPr snapToGrid="0">
      <p:cViewPr varScale="1">
        <p:scale>
          <a:sx n="55" d="100"/>
          <a:sy n="55" d="100"/>
        </p:scale>
        <p:origin x="109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i="0" dirty="0">
                <a:solidFill>
                  <a:srgbClr val="FF0000"/>
                </a:solidFill>
              </a:rPr>
              <a:t>In our school, we like students to fill in knowledge organisers themselves, rather than giving them completed ones. We print them onto A4 and ask them to stick them into their books at the beginning of each enquiry. We then use them flexibly, depending on the needs of the class. For example, sometimes we use them to activate prior knowledge at the beginning of the lesson (i.e. can you define the key words from last lesson?), sometimes as homework and sometimes of the plenary in individual lessons. Sometimes, we just use them to revise an entire enquiry at the end before the completion of an end of enquiry task. Within the main lesson resources, we’ve included some suggested places to use this one, but it is not essential that it is used at those points. </a:t>
            </a:r>
          </a:p>
          <a:p>
            <a:pPr marL="0" lvl="0" indent="0" algn="l" rtl="0">
              <a:spcBef>
                <a:spcPts val="0"/>
              </a:spcBef>
              <a:spcAft>
                <a:spcPts val="0"/>
              </a:spcAft>
              <a:buNone/>
            </a:pPr>
            <a:endParaRPr lang="en-GB" i="0" dirty="0">
              <a:solidFill>
                <a:srgbClr val="FF0000"/>
              </a:solidFill>
            </a:endParaRPr>
          </a:p>
          <a:p>
            <a:pPr marL="0" lvl="0" indent="0" algn="l" rtl="0">
              <a:spcBef>
                <a:spcPts val="0"/>
              </a:spcBef>
              <a:spcAft>
                <a:spcPts val="0"/>
              </a:spcAft>
              <a:buNone/>
            </a:pPr>
            <a:r>
              <a:rPr lang="en-GB" i="0" dirty="0">
                <a:solidFill>
                  <a:srgbClr val="FF0000"/>
                </a:solidFill>
              </a:rPr>
              <a:t>We ask students to fill these resources in briefly and to use them as an aide-memoire, rather than as a space to write in detail. However, it could be printed on A3 to offer additional space if you felt that was best for your students and you felt that they would benefit from that. </a:t>
            </a:r>
          </a:p>
          <a:p>
            <a:pPr marL="0" lvl="0" indent="0" algn="l" rtl="0">
              <a:spcBef>
                <a:spcPts val="0"/>
              </a:spcBef>
              <a:spcAft>
                <a:spcPts val="0"/>
              </a:spcAft>
              <a:buNone/>
            </a:pPr>
            <a:endParaRPr lang="en-GB" i="0" dirty="0">
              <a:solidFill>
                <a:srgbClr val="FF0000"/>
              </a:solidFill>
            </a:endParaRPr>
          </a:p>
          <a:p>
            <a:pPr marL="0" lvl="0" indent="0" algn="l" rtl="0">
              <a:spcBef>
                <a:spcPts val="0"/>
              </a:spcBef>
              <a:spcAft>
                <a:spcPts val="0"/>
              </a:spcAft>
              <a:buNone/>
            </a:pPr>
            <a:r>
              <a:rPr lang="en-GB" i="0" dirty="0">
                <a:solidFill>
                  <a:srgbClr val="FF0000"/>
                </a:solidFill>
              </a:rPr>
              <a:t>The slide that follows is an example of a completed knowledge organiser from this enquiry. I have typed it up from a range of student responses. We did not share this with our students, it has been included for illustrative purposes as part of the enquiry resources for this project. </a:t>
            </a:r>
            <a:endParaRPr i="0" dirty="0">
              <a:solidFill>
                <a:srgbClr val="FF0000"/>
              </a:solidFill>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i="0" dirty="0">
                <a:solidFill>
                  <a:srgbClr val="FF0000"/>
                </a:solidFill>
              </a:rPr>
              <a:t>In our school, we like students to fill in knowledge organisers themselves, rather than giving them completed ones. We print them onto A4 and ask them to stick them into their books at the beginning of each enquiry. We then use them flexibly, depending on the needs of the class. For example, sometimes we use them to activate prior knowledge at the beginning of the lesson (i.e. can you define the key words from last lesson?), sometimes as homework and sometimes of the plenary in individual lessons. Sometimes, we just use them to revise an entire enquiry at the end before the completion of an end of enquiry task. Within the main lesson resources, we’ve included some suggested places to use this one, but it is not essential that it is used at those points. </a:t>
            </a:r>
          </a:p>
          <a:p>
            <a:pPr marL="0" lvl="0" indent="0" algn="l" rtl="0">
              <a:spcBef>
                <a:spcPts val="0"/>
              </a:spcBef>
              <a:spcAft>
                <a:spcPts val="0"/>
              </a:spcAft>
              <a:buNone/>
            </a:pPr>
            <a:endParaRPr lang="en-GB" i="0" dirty="0">
              <a:solidFill>
                <a:srgbClr val="FF0000"/>
              </a:solidFill>
            </a:endParaRPr>
          </a:p>
          <a:p>
            <a:pPr marL="0" lvl="0" indent="0" algn="l" rtl="0">
              <a:spcBef>
                <a:spcPts val="0"/>
              </a:spcBef>
              <a:spcAft>
                <a:spcPts val="0"/>
              </a:spcAft>
              <a:buNone/>
            </a:pPr>
            <a:r>
              <a:rPr lang="en-GB" i="0" dirty="0">
                <a:solidFill>
                  <a:srgbClr val="FF0000"/>
                </a:solidFill>
              </a:rPr>
              <a:t>We ask students to fill these resources in briefly and to use them as an aide-memoire, rather than as a space to write in detail. However, it could be printed on A3 to offer additional space if you felt that was best for your students and you felt that they would benefit from that. </a:t>
            </a:r>
          </a:p>
          <a:p>
            <a:pPr marL="0" lvl="0" indent="0" algn="l" rtl="0">
              <a:spcBef>
                <a:spcPts val="0"/>
              </a:spcBef>
              <a:spcAft>
                <a:spcPts val="0"/>
              </a:spcAft>
              <a:buNone/>
            </a:pPr>
            <a:endParaRPr lang="en-GB" i="0" dirty="0">
              <a:solidFill>
                <a:srgbClr val="FF0000"/>
              </a:solidFill>
            </a:endParaRPr>
          </a:p>
          <a:p>
            <a:pPr marL="0" lvl="0" indent="0" algn="l" rtl="0">
              <a:spcBef>
                <a:spcPts val="0"/>
              </a:spcBef>
              <a:spcAft>
                <a:spcPts val="0"/>
              </a:spcAft>
              <a:buNone/>
            </a:pPr>
            <a:r>
              <a:rPr lang="en-GB" i="0" dirty="0">
                <a:solidFill>
                  <a:srgbClr val="FF0000"/>
                </a:solidFill>
              </a:rPr>
              <a:t>The slide that follows is an example of a completed knowledge organiser from this enquiry. I have typed it up from a range of student responses. We did not share this with our students, it has been included for illustrative purposes as part of the enquiry resources for this project. </a:t>
            </a:r>
            <a:endParaRPr i="0" dirty="0">
              <a:solidFill>
                <a:srgbClr val="FF0000"/>
              </a:solidFill>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extLst>
      <p:ext uri="{BB962C8B-B14F-4D97-AF65-F5344CB8AC3E}">
        <p14:creationId xmlns:p14="http://schemas.microsoft.com/office/powerpoint/2010/main" val="3439442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742950" y="1122363"/>
            <a:ext cx="84201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1238250" y="3602038"/>
            <a:ext cx="74295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2777332" y="-270668"/>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5251054" y="2203054"/>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917179" y="128984"/>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675879" y="1709740"/>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675879" y="4589465"/>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68232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682329"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682329"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4211340" y="987427"/>
            <a:ext cx="5014913"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0"/>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0"/>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4211340" y="987427"/>
            <a:ext cx="5014913" cy="4873625"/>
          </a:xfrm>
          <a:prstGeom prst="rect">
            <a:avLst/>
          </a:prstGeom>
          <a:noFill/>
          <a:ln>
            <a:noFill/>
          </a:ln>
        </p:spPr>
      </p:sp>
      <p:sp>
        <p:nvSpPr>
          <p:cNvPr id="68" name="Google Shape;68;p11"/>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55;p5" descr="undefined">
            <a:extLst>
              <a:ext uri="{FF2B5EF4-FFF2-40B4-BE49-F238E27FC236}">
                <a16:creationId xmlns:a16="http://schemas.microsoft.com/office/drawing/2014/main" id="{A430FF16-C2B6-9F70-C4DB-1795AFA8974A}"/>
              </a:ext>
            </a:extLst>
          </p:cNvPr>
          <p:cNvPicPr preferRelativeResize="0"/>
          <p:nvPr/>
        </p:nvPicPr>
        <p:blipFill rotWithShape="1">
          <a:blip r:embed="rId3">
            <a:alphaModFix/>
          </a:blip>
          <a:srcRect l="5006" r="28912" b="30596"/>
          <a:stretch/>
        </p:blipFill>
        <p:spPr>
          <a:xfrm>
            <a:off x="7451124" y="4283554"/>
            <a:ext cx="2306478" cy="1689984"/>
          </a:xfrm>
          <a:prstGeom prst="rect">
            <a:avLst/>
          </a:prstGeom>
          <a:noFill/>
          <a:ln>
            <a:noFill/>
          </a:ln>
        </p:spPr>
      </p:pic>
      <p:sp>
        <p:nvSpPr>
          <p:cNvPr id="89" name="Google Shape;89;p1"/>
          <p:cNvSpPr txBox="1"/>
          <p:nvPr/>
        </p:nvSpPr>
        <p:spPr>
          <a:xfrm>
            <a:off x="0" y="0"/>
            <a:ext cx="9906000" cy="307777"/>
          </a:xfrm>
          <a:prstGeom prst="rect">
            <a:avLst/>
          </a:prstGeom>
          <a:solidFill>
            <a:schemeClr val="dk1"/>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b="1" dirty="0">
                <a:solidFill>
                  <a:schemeClr val="lt1"/>
                </a:solidFill>
                <a:latin typeface="Calibri"/>
                <a:ea typeface="Calibri"/>
                <a:cs typeface="Calibri"/>
                <a:sym typeface="Calibri"/>
              </a:rPr>
              <a:t>How did Gottlieb explore what ‘permacrisis’ might have felt like in 1938?</a:t>
            </a:r>
            <a:endParaRPr dirty="0"/>
          </a:p>
        </p:txBody>
      </p:sp>
      <p:graphicFrame>
        <p:nvGraphicFramePr>
          <p:cNvPr id="90" name="Google Shape;90;p1"/>
          <p:cNvGraphicFramePr/>
          <p:nvPr>
            <p:extLst>
              <p:ext uri="{D42A27DB-BD31-4B8C-83A1-F6EECF244321}">
                <p14:modId xmlns:p14="http://schemas.microsoft.com/office/powerpoint/2010/main" val="1628752605"/>
              </p:ext>
            </p:extLst>
          </p:nvPr>
        </p:nvGraphicFramePr>
        <p:xfrm>
          <a:off x="124374" y="761250"/>
          <a:ext cx="3294950" cy="5172038"/>
        </p:xfrm>
        <a:graphic>
          <a:graphicData uri="http://schemas.openxmlformats.org/drawingml/2006/table">
            <a:tbl>
              <a:tblPr firstRow="1" bandRow="1">
                <a:noFill/>
                <a:tableStyleId>{FA0A0A2D-5332-4E5A-82D8-59E19B396840}</a:tableStyleId>
              </a:tblPr>
              <a:tblGrid>
                <a:gridCol w="1008390">
                  <a:extLst>
                    <a:ext uri="{9D8B030D-6E8A-4147-A177-3AD203B41FA5}">
                      <a16:colId xmlns:a16="http://schemas.microsoft.com/office/drawing/2014/main" val="20000"/>
                    </a:ext>
                  </a:extLst>
                </a:gridCol>
                <a:gridCol w="2286560">
                  <a:extLst>
                    <a:ext uri="{9D8B030D-6E8A-4147-A177-3AD203B41FA5}">
                      <a16:colId xmlns:a16="http://schemas.microsoft.com/office/drawing/2014/main" val="20001"/>
                    </a:ext>
                  </a:extLst>
                </a:gridCol>
              </a:tblGrid>
              <a:tr h="362094">
                <a:tc gridSpan="2">
                  <a:txBody>
                    <a:bodyPr/>
                    <a:lstStyle/>
                    <a:p>
                      <a:pPr marL="0" marR="0" lvl="0" indent="0" algn="ctr" rtl="0">
                        <a:spcBef>
                          <a:spcPts val="0"/>
                        </a:spcBef>
                        <a:spcAft>
                          <a:spcPts val="0"/>
                        </a:spcAft>
                        <a:buNone/>
                      </a:pPr>
                      <a:r>
                        <a:rPr lang="en-GB" sz="1100" b="1" u="none" strike="noStrike" cap="none" dirty="0">
                          <a:latin typeface="Calibri"/>
                          <a:ea typeface="Calibri"/>
                          <a:cs typeface="Calibri"/>
                          <a:sym typeface="Calibri"/>
                        </a:rPr>
                        <a:t>Key Words</a:t>
                      </a:r>
                      <a:endParaRPr sz="1100" dirty="0">
                        <a:latin typeface="Calibri"/>
                        <a:ea typeface="Calibri"/>
                        <a:cs typeface="Calibri"/>
                        <a:sym typeface="Calibri"/>
                      </a:endParaRPr>
                    </a:p>
                  </a:txBody>
                  <a:tcPr marL="91450" marR="91450" marT="45725" marB="45725">
                    <a:solidFill>
                      <a:srgbClr val="F2F2F2"/>
                    </a:solidFill>
                  </a:tcPr>
                </a:tc>
                <a:tc hMerge="1">
                  <a:txBody>
                    <a:bodyPr/>
                    <a:lstStyle/>
                    <a:p>
                      <a:endParaRPr lang="en-US"/>
                    </a:p>
                  </a:txBody>
                  <a:tcPr/>
                </a:tc>
                <a:extLst>
                  <a:ext uri="{0D108BD9-81ED-4DB2-BD59-A6C34878D82A}">
                    <a16:rowId xmlns:a16="http://schemas.microsoft.com/office/drawing/2014/main" val="10000"/>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Permacrisis</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endParaRPr sz="1100" dirty="0">
                        <a:latin typeface="Calibri"/>
                        <a:ea typeface="Calibri"/>
                        <a:cs typeface="Calibri"/>
                        <a:sym typeface="Calibri"/>
                      </a:endParaRPr>
                    </a:p>
                  </a:txBody>
                  <a:tcPr marL="91450" marR="91450" marT="45725" marB="45725"/>
                </a:tc>
                <a:extLst>
                  <a:ext uri="{0D108BD9-81ED-4DB2-BD59-A6C34878D82A}">
                    <a16:rowId xmlns:a16="http://schemas.microsoft.com/office/drawing/2014/main" val="10001"/>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Appeasement</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endParaRPr sz="1100">
                        <a:latin typeface="Calibri"/>
                        <a:ea typeface="Calibri"/>
                        <a:cs typeface="Calibri"/>
                        <a:sym typeface="Calibri"/>
                      </a:endParaRPr>
                    </a:p>
                  </a:txBody>
                  <a:tcPr marL="91450" marR="91450" marT="45725" marB="45725"/>
                </a:tc>
                <a:extLst>
                  <a:ext uri="{0D108BD9-81ED-4DB2-BD59-A6C34878D82A}">
                    <a16:rowId xmlns:a16="http://schemas.microsoft.com/office/drawing/2014/main" val="10002"/>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Munich Crisis</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endParaRPr sz="1100" dirty="0">
                        <a:latin typeface="Calibri"/>
                        <a:ea typeface="Calibri"/>
                        <a:cs typeface="Calibri"/>
                        <a:sym typeface="Calibri"/>
                      </a:endParaRPr>
                    </a:p>
                  </a:txBody>
                  <a:tcPr marL="91450" marR="91450" marT="45725" marB="45725"/>
                </a:tc>
                <a:extLst>
                  <a:ext uri="{0D108BD9-81ED-4DB2-BD59-A6C34878D82A}">
                    <a16:rowId xmlns:a16="http://schemas.microsoft.com/office/drawing/2014/main" val="10003"/>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Gender History</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endParaRPr sz="1100" dirty="0">
                        <a:latin typeface="Calibri"/>
                        <a:ea typeface="Calibri"/>
                        <a:cs typeface="Calibri"/>
                        <a:sym typeface="Calibri"/>
                      </a:endParaRPr>
                    </a:p>
                  </a:txBody>
                  <a:tcPr marL="91450" marR="91450" marT="45725" marB="45725"/>
                </a:tc>
                <a:extLst>
                  <a:ext uri="{0D108BD9-81ED-4DB2-BD59-A6C34878D82A}">
                    <a16:rowId xmlns:a16="http://schemas.microsoft.com/office/drawing/2014/main" val="601523229"/>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History from Below</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endParaRPr sz="1100" dirty="0">
                        <a:latin typeface="Calibri"/>
                        <a:ea typeface="Calibri"/>
                        <a:cs typeface="Calibri"/>
                        <a:sym typeface="Calibri"/>
                      </a:endParaRPr>
                    </a:p>
                  </a:txBody>
                  <a:tcPr marL="91450" marR="91450" marT="45725" marB="45725"/>
                </a:tc>
                <a:extLst>
                  <a:ext uri="{0D108BD9-81ED-4DB2-BD59-A6C34878D82A}">
                    <a16:rowId xmlns:a16="http://schemas.microsoft.com/office/drawing/2014/main" val="2968083325"/>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History from Within</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endParaRPr sz="1100" dirty="0">
                        <a:latin typeface="Calibri"/>
                        <a:ea typeface="Calibri"/>
                        <a:cs typeface="Calibri"/>
                        <a:sym typeface="Calibri"/>
                      </a:endParaRPr>
                    </a:p>
                  </a:txBody>
                  <a:tcPr marL="91450" marR="91450" marT="45725" marB="45725"/>
                </a:tc>
                <a:extLst>
                  <a:ext uri="{0D108BD9-81ED-4DB2-BD59-A6C34878D82A}">
                    <a16:rowId xmlns:a16="http://schemas.microsoft.com/office/drawing/2014/main" val="3631913816"/>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High Politics</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endParaRPr sz="1100" dirty="0">
                        <a:latin typeface="Calibri"/>
                        <a:ea typeface="Calibri"/>
                        <a:cs typeface="Calibri"/>
                        <a:sym typeface="Calibri"/>
                      </a:endParaRPr>
                    </a:p>
                  </a:txBody>
                  <a:tcPr marL="91450" marR="91450" marT="45725" marB="45725"/>
                </a:tc>
                <a:extLst>
                  <a:ext uri="{0D108BD9-81ED-4DB2-BD59-A6C34878D82A}">
                    <a16:rowId xmlns:a16="http://schemas.microsoft.com/office/drawing/2014/main" val="4174772353"/>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Foreign Policy</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endParaRPr sz="1100" dirty="0">
                        <a:latin typeface="Calibri"/>
                        <a:ea typeface="Calibri"/>
                        <a:cs typeface="Calibri"/>
                        <a:sym typeface="Calibri"/>
                      </a:endParaRPr>
                    </a:p>
                  </a:txBody>
                  <a:tcPr marL="91450" marR="91450" marT="45725" marB="45725"/>
                </a:tc>
                <a:extLst>
                  <a:ext uri="{0D108BD9-81ED-4DB2-BD59-A6C34878D82A}">
                    <a16:rowId xmlns:a16="http://schemas.microsoft.com/office/drawing/2014/main" val="447021419"/>
                  </a:ext>
                </a:extLst>
              </a:tr>
            </a:tbl>
          </a:graphicData>
        </a:graphic>
      </p:graphicFrame>
      <p:sp>
        <p:nvSpPr>
          <p:cNvPr id="91" name="Google Shape;91;p1"/>
          <p:cNvSpPr/>
          <p:nvPr/>
        </p:nvSpPr>
        <p:spPr>
          <a:xfrm>
            <a:off x="0" y="298028"/>
            <a:ext cx="9906000" cy="43088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100" b="0" i="0" u="none" strike="noStrike" cap="none" dirty="0">
                <a:solidFill>
                  <a:srgbClr val="000000"/>
                </a:solidFill>
                <a:latin typeface="Calibri"/>
                <a:ea typeface="Calibri"/>
                <a:cs typeface="Calibri"/>
                <a:sym typeface="Calibri"/>
              </a:rPr>
              <a:t>In this unit you will study a key episode in the </a:t>
            </a:r>
            <a:r>
              <a:rPr lang="en-GB" sz="1100" dirty="0">
                <a:latin typeface="Calibri"/>
                <a:ea typeface="Calibri"/>
                <a:cs typeface="Calibri"/>
                <a:sym typeface="Calibri"/>
              </a:rPr>
              <a:t>h</a:t>
            </a:r>
            <a:r>
              <a:rPr lang="en-GB" sz="1100" b="0" i="0" u="none" strike="noStrike" cap="none" dirty="0">
                <a:solidFill>
                  <a:srgbClr val="000000"/>
                </a:solidFill>
                <a:latin typeface="Calibri"/>
                <a:ea typeface="Calibri"/>
                <a:cs typeface="Calibri"/>
                <a:sym typeface="Calibri"/>
              </a:rPr>
              <a:t>istory of </a:t>
            </a:r>
            <a:r>
              <a:rPr lang="en-GB" sz="1100" dirty="0">
                <a:latin typeface="Calibri"/>
                <a:ea typeface="Calibri"/>
                <a:cs typeface="Calibri"/>
                <a:sym typeface="Calibri"/>
              </a:rPr>
              <a:t>international relations</a:t>
            </a:r>
            <a:r>
              <a:rPr lang="en-GB" sz="1100" b="0" i="0" u="none" strike="noStrike" cap="none" dirty="0">
                <a:solidFill>
                  <a:srgbClr val="000000"/>
                </a:solidFill>
                <a:latin typeface="Calibri"/>
                <a:ea typeface="Calibri"/>
                <a:cs typeface="Calibri"/>
                <a:sym typeface="Calibri"/>
              </a:rPr>
              <a:t>. You will study the 2</a:t>
            </a:r>
            <a:r>
              <a:rPr lang="en-GB" sz="1100" dirty="0">
                <a:latin typeface="Calibri"/>
                <a:ea typeface="Calibri"/>
                <a:cs typeface="Calibri"/>
                <a:sym typeface="Calibri"/>
              </a:rPr>
              <a:t>0</a:t>
            </a:r>
            <a:r>
              <a:rPr lang="en-GB" sz="1100" b="0" i="0" u="none" strike="noStrike" cap="none" baseline="30000" dirty="0">
                <a:solidFill>
                  <a:srgbClr val="000000"/>
                </a:solidFill>
                <a:latin typeface="Calibri"/>
                <a:ea typeface="Calibri"/>
                <a:cs typeface="Calibri"/>
                <a:sym typeface="Calibri"/>
              </a:rPr>
              <a:t>th</a:t>
            </a:r>
            <a:r>
              <a:rPr lang="en-GB" sz="1100" b="0" i="0" u="none" strike="noStrike" cap="none" dirty="0">
                <a:solidFill>
                  <a:srgbClr val="000000"/>
                </a:solidFill>
                <a:latin typeface="Calibri"/>
                <a:ea typeface="Calibri"/>
                <a:cs typeface="Calibri"/>
                <a:sym typeface="Calibri"/>
              </a:rPr>
              <a:t> Century. See the timeline below to see how this fits into the chronological sweep of time. This is called a </a:t>
            </a:r>
            <a:r>
              <a:rPr lang="en-GB" sz="1100" b="1" i="0" u="none" strike="noStrike" cap="none" dirty="0">
                <a:solidFill>
                  <a:srgbClr val="000000"/>
                </a:solidFill>
                <a:latin typeface="Calibri"/>
                <a:ea typeface="Calibri"/>
                <a:cs typeface="Calibri"/>
                <a:sym typeface="Calibri"/>
              </a:rPr>
              <a:t>depth study.</a:t>
            </a:r>
            <a:r>
              <a:rPr lang="en-GB" sz="1100" b="0" i="0" u="none" strike="noStrike" cap="none" dirty="0">
                <a:solidFill>
                  <a:srgbClr val="000000"/>
                </a:solidFill>
                <a:latin typeface="Calibri"/>
                <a:ea typeface="Calibri"/>
                <a:cs typeface="Calibri"/>
                <a:sym typeface="Calibri"/>
              </a:rPr>
              <a:t> You will develop your skills as an historian by using sources to investigate the past.</a:t>
            </a:r>
            <a:endParaRPr sz="1100" b="0" i="0" u="none" strike="noStrike" cap="none" dirty="0">
              <a:solidFill>
                <a:srgbClr val="000000"/>
              </a:solidFill>
              <a:latin typeface="Arial"/>
              <a:ea typeface="Arial"/>
              <a:cs typeface="Arial"/>
              <a:sym typeface="Arial"/>
            </a:endParaRPr>
          </a:p>
        </p:txBody>
      </p:sp>
      <p:graphicFrame>
        <p:nvGraphicFramePr>
          <p:cNvPr id="92" name="Google Shape;92;p1"/>
          <p:cNvGraphicFramePr/>
          <p:nvPr/>
        </p:nvGraphicFramePr>
        <p:xfrm>
          <a:off x="124402" y="6051174"/>
          <a:ext cx="9657150" cy="716310"/>
        </p:xfrm>
        <a:graphic>
          <a:graphicData uri="http://schemas.openxmlformats.org/drawingml/2006/table">
            <a:tbl>
              <a:tblPr firstRow="1" bandRow="1">
                <a:noFill/>
                <a:tableStyleId>{FA0A0A2D-5332-4E5A-82D8-59E19B396840}</a:tableStyleId>
              </a:tblPr>
              <a:tblGrid>
                <a:gridCol w="418525">
                  <a:extLst>
                    <a:ext uri="{9D8B030D-6E8A-4147-A177-3AD203B41FA5}">
                      <a16:colId xmlns:a16="http://schemas.microsoft.com/office/drawing/2014/main" val="20000"/>
                    </a:ext>
                  </a:extLst>
                </a:gridCol>
                <a:gridCol w="457600">
                  <a:extLst>
                    <a:ext uri="{9D8B030D-6E8A-4147-A177-3AD203B41FA5}">
                      <a16:colId xmlns:a16="http://schemas.microsoft.com/office/drawing/2014/main" val="20001"/>
                    </a:ext>
                  </a:extLst>
                </a:gridCol>
                <a:gridCol w="436425">
                  <a:extLst>
                    <a:ext uri="{9D8B030D-6E8A-4147-A177-3AD203B41FA5}">
                      <a16:colId xmlns:a16="http://schemas.microsoft.com/office/drawing/2014/main" val="20002"/>
                    </a:ext>
                  </a:extLst>
                </a:gridCol>
                <a:gridCol w="434800">
                  <a:extLst>
                    <a:ext uri="{9D8B030D-6E8A-4147-A177-3AD203B41FA5}">
                      <a16:colId xmlns:a16="http://schemas.microsoft.com/office/drawing/2014/main" val="20003"/>
                    </a:ext>
                  </a:extLst>
                </a:gridCol>
                <a:gridCol w="434800">
                  <a:extLst>
                    <a:ext uri="{9D8B030D-6E8A-4147-A177-3AD203B41FA5}">
                      <a16:colId xmlns:a16="http://schemas.microsoft.com/office/drawing/2014/main" val="20004"/>
                    </a:ext>
                  </a:extLst>
                </a:gridCol>
                <a:gridCol w="434800">
                  <a:extLst>
                    <a:ext uri="{9D8B030D-6E8A-4147-A177-3AD203B41FA5}">
                      <a16:colId xmlns:a16="http://schemas.microsoft.com/office/drawing/2014/main" val="20005"/>
                    </a:ext>
                  </a:extLst>
                </a:gridCol>
                <a:gridCol w="434800">
                  <a:extLst>
                    <a:ext uri="{9D8B030D-6E8A-4147-A177-3AD203B41FA5}">
                      <a16:colId xmlns:a16="http://schemas.microsoft.com/office/drawing/2014/main" val="20006"/>
                    </a:ext>
                  </a:extLst>
                </a:gridCol>
                <a:gridCol w="434800">
                  <a:extLst>
                    <a:ext uri="{9D8B030D-6E8A-4147-A177-3AD203B41FA5}">
                      <a16:colId xmlns:a16="http://schemas.microsoft.com/office/drawing/2014/main" val="20007"/>
                    </a:ext>
                  </a:extLst>
                </a:gridCol>
                <a:gridCol w="434800">
                  <a:extLst>
                    <a:ext uri="{9D8B030D-6E8A-4147-A177-3AD203B41FA5}">
                      <a16:colId xmlns:a16="http://schemas.microsoft.com/office/drawing/2014/main" val="20008"/>
                    </a:ext>
                  </a:extLst>
                </a:gridCol>
                <a:gridCol w="493400">
                  <a:extLst>
                    <a:ext uri="{9D8B030D-6E8A-4147-A177-3AD203B41FA5}">
                      <a16:colId xmlns:a16="http://schemas.microsoft.com/office/drawing/2014/main" val="20009"/>
                    </a:ext>
                  </a:extLst>
                </a:gridCol>
                <a:gridCol w="493400">
                  <a:extLst>
                    <a:ext uri="{9D8B030D-6E8A-4147-A177-3AD203B41FA5}">
                      <a16:colId xmlns:a16="http://schemas.microsoft.com/office/drawing/2014/main" val="20010"/>
                    </a:ext>
                  </a:extLst>
                </a:gridCol>
                <a:gridCol w="474900">
                  <a:extLst>
                    <a:ext uri="{9D8B030D-6E8A-4147-A177-3AD203B41FA5}">
                      <a16:colId xmlns:a16="http://schemas.microsoft.com/office/drawing/2014/main" val="20011"/>
                    </a:ext>
                  </a:extLst>
                </a:gridCol>
                <a:gridCol w="474900">
                  <a:extLst>
                    <a:ext uri="{9D8B030D-6E8A-4147-A177-3AD203B41FA5}">
                      <a16:colId xmlns:a16="http://schemas.microsoft.com/office/drawing/2014/main" val="20012"/>
                    </a:ext>
                  </a:extLst>
                </a:gridCol>
                <a:gridCol w="474900">
                  <a:extLst>
                    <a:ext uri="{9D8B030D-6E8A-4147-A177-3AD203B41FA5}">
                      <a16:colId xmlns:a16="http://schemas.microsoft.com/office/drawing/2014/main" val="20013"/>
                    </a:ext>
                  </a:extLst>
                </a:gridCol>
                <a:gridCol w="474900">
                  <a:extLst>
                    <a:ext uri="{9D8B030D-6E8A-4147-A177-3AD203B41FA5}">
                      <a16:colId xmlns:a16="http://schemas.microsoft.com/office/drawing/2014/main" val="20014"/>
                    </a:ext>
                  </a:extLst>
                </a:gridCol>
                <a:gridCol w="474900">
                  <a:extLst>
                    <a:ext uri="{9D8B030D-6E8A-4147-A177-3AD203B41FA5}">
                      <a16:colId xmlns:a16="http://schemas.microsoft.com/office/drawing/2014/main" val="20015"/>
                    </a:ext>
                  </a:extLst>
                </a:gridCol>
                <a:gridCol w="474900">
                  <a:extLst>
                    <a:ext uri="{9D8B030D-6E8A-4147-A177-3AD203B41FA5}">
                      <a16:colId xmlns:a16="http://schemas.microsoft.com/office/drawing/2014/main" val="20016"/>
                    </a:ext>
                  </a:extLst>
                </a:gridCol>
                <a:gridCol w="474900">
                  <a:extLst>
                    <a:ext uri="{9D8B030D-6E8A-4147-A177-3AD203B41FA5}">
                      <a16:colId xmlns:a16="http://schemas.microsoft.com/office/drawing/2014/main" val="20017"/>
                    </a:ext>
                  </a:extLst>
                </a:gridCol>
                <a:gridCol w="474900">
                  <a:extLst>
                    <a:ext uri="{9D8B030D-6E8A-4147-A177-3AD203B41FA5}">
                      <a16:colId xmlns:a16="http://schemas.microsoft.com/office/drawing/2014/main" val="20018"/>
                    </a:ext>
                  </a:extLst>
                </a:gridCol>
                <a:gridCol w="474900">
                  <a:extLst>
                    <a:ext uri="{9D8B030D-6E8A-4147-A177-3AD203B41FA5}">
                      <a16:colId xmlns:a16="http://schemas.microsoft.com/office/drawing/2014/main" val="20019"/>
                    </a:ext>
                  </a:extLst>
                </a:gridCol>
                <a:gridCol w="474900">
                  <a:extLst>
                    <a:ext uri="{9D8B030D-6E8A-4147-A177-3AD203B41FA5}">
                      <a16:colId xmlns:a16="http://schemas.microsoft.com/office/drawing/2014/main" val="20020"/>
                    </a:ext>
                  </a:extLst>
                </a:gridCol>
              </a:tblGrid>
              <a:tr h="127000">
                <a:tc gridSpan="5">
                  <a:txBody>
                    <a:bodyPr/>
                    <a:lstStyle/>
                    <a:p>
                      <a:pPr marL="0" marR="0" lvl="0" indent="0" algn="ctr" rtl="0">
                        <a:spcBef>
                          <a:spcPts val="0"/>
                        </a:spcBef>
                        <a:spcAft>
                          <a:spcPts val="0"/>
                        </a:spcAft>
                        <a:buNone/>
                      </a:pPr>
                      <a:r>
                        <a:rPr lang="en-GB" sz="1000" b="1">
                          <a:solidFill>
                            <a:schemeClr val="lt1"/>
                          </a:solidFill>
                          <a:latin typeface="Calibri"/>
                          <a:ea typeface="Calibri"/>
                          <a:cs typeface="Calibri"/>
                          <a:sym typeface="Calibri"/>
                        </a:rPr>
                        <a:t>Ancient</a:t>
                      </a:r>
                      <a:endParaRPr>
                        <a:latin typeface="Calibri"/>
                        <a:ea typeface="Calibri"/>
                        <a:cs typeface="Calibri"/>
                        <a:sym typeface="Calibri"/>
                      </a:endParaRPr>
                    </a:p>
                  </a:txBody>
                  <a:tcPr marL="91450" marR="91450" marT="45725" marB="45725" anchor="ctr">
                    <a:solidFill>
                      <a:schemeClr val="dk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9">
                  <a:txBody>
                    <a:bodyPr/>
                    <a:lstStyle/>
                    <a:p>
                      <a:pPr marL="0" marR="0" lvl="0" indent="0" algn="ctr" rtl="0">
                        <a:spcBef>
                          <a:spcPts val="0"/>
                        </a:spcBef>
                        <a:spcAft>
                          <a:spcPts val="0"/>
                        </a:spcAft>
                        <a:buNone/>
                      </a:pPr>
                      <a:r>
                        <a:rPr lang="en-GB" sz="1000" b="1">
                          <a:solidFill>
                            <a:schemeClr val="lt1"/>
                          </a:solidFill>
                          <a:latin typeface="Calibri"/>
                          <a:ea typeface="Calibri"/>
                          <a:cs typeface="Calibri"/>
                          <a:sym typeface="Calibri"/>
                        </a:rPr>
                        <a:t>Middle Ages</a:t>
                      </a:r>
                      <a:endParaRPr>
                        <a:latin typeface="Calibri"/>
                        <a:ea typeface="Calibri"/>
                        <a:cs typeface="Calibri"/>
                        <a:sym typeface="Calibri"/>
                      </a:endParaRPr>
                    </a:p>
                  </a:txBody>
                  <a:tcPr marL="91450" marR="91450" marT="45725" marB="45725" anchor="ctr">
                    <a:solidFill>
                      <a:schemeClr val="dk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ctr" rtl="0">
                        <a:spcBef>
                          <a:spcPts val="0"/>
                        </a:spcBef>
                        <a:spcAft>
                          <a:spcPts val="0"/>
                        </a:spcAft>
                        <a:buNone/>
                      </a:pPr>
                      <a:r>
                        <a:rPr lang="en-GB" sz="1000" b="1">
                          <a:solidFill>
                            <a:schemeClr val="lt1"/>
                          </a:solidFill>
                          <a:latin typeface="Calibri"/>
                          <a:ea typeface="Calibri"/>
                          <a:cs typeface="Calibri"/>
                          <a:sym typeface="Calibri"/>
                        </a:rPr>
                        <a:t>Renaissance</a:t>
                      </a:r>
                      <a:endParaRPr>
                        <a:latin typeface="Calibri"/>
                        <a:ea typeface="Calibri"/>
                        <a:cs typeface="Calibri"/>
                        <a:sym typeface="Calibri"/>
                      </a:endParaRPr>
                    </a:p>
                  </a:txBody>
                  <a:tcPr marL="91450" marR="91450" marT="45725" marB="45725" anchor="ctr">
                    <a:solidFill>
                      <a:schemeClr val="dk1"/>
                    </a:solidFill>
                  </a:tcPr>
                </a:tc>
                <a:tc hMerge="1">
                  <a:txBody>
                    <a:bodyPr/>
                    <a:lstStyle/>
                    <a:p>
                      <a:endParaRPr lang="en-US"/>
                    </a:p>
                  </a:txBody>
                  <a:tcPr/>
                </a:tc>
                <a:tc hMerge="1">
                  <a:txBody>
                    <a:bodyPr/>
                    <a:lstStyle/>
                    <a:p>
                      <a:endParaRPr lang="en-US"/>
                    </a:p>
                  </a:txBody>
                  <a:tcPr/>
                </a:tc>
                <a:tc gridSpan="2">
                  <a:txBody>
                    <a:bodyPr/>
                    <a:lstStyle/>
                    <a:p>
                      <a:pPr marL="0" marR="0" lvl="0" indent="0" algn="ctr" rtl="0">
                        <a:spcBef>
                          <a:spcPts val="0"/>
                        </a:spcBef>
                        <a:spcAft>
                          <a:spcPts val="0"/>
                        </a:spcAft>
                        <a:buNone/>
                      </a:pPr>
                      <a:r>
                        <a:rPr lang="en-GB" sz="900" b="1">
                          <a:solidFill>
                            <a:schemeClr val="lt1"/>
                          </a:solidFill>
                          <a:latin typeface="Calibri"/>
                          <a:ea typeface="Calibri"/>
                          <a:cs typeface="Calibri"/>
                          <a:sym typeface="Calibri"/>
                        </a:rPr>
                        <a:t>Enlightenment</a:t>
                      </a:r>
                      <a:endParaRPr>
                        <a:latin typeface="Calibri"/>
                        <a:ea typeface="Calibri"/>
                        <a:cs typeface="Calibri"/>
                        <a:sym typeface="Calibri"/>
                      </a:endParaRPr>
                    </a:p>
                  </a:txBody>
                  <a:tcPr marL="91450" marR="91450" marT="45725" marB="45725" anchor="ctr">
                    <a:solidFill>
                      <a:schemeClr val="dk1"/>
                    </a:solidFill>
                  </a:tcPr>
                </a:tc>
                <a:tc hMerge="1">
                  <a:txBody>
                    <a:bodyPr/>
                    <a:lstStyle/>
                    <a:p>
                      <a:endParaRPr lang="en-US"/>
                    </a:p>
                  </a:txBody>
                  <a:tcPr/>
                </a:tc>
                <a:tc gridSpan="2">
                  <a:txBody>
                    <a:bodyPr/>
                    <a:lstStyle/>
                    <a:p>
                      <a:pPr marL="0" marR="0" lvl="0" indent="0" algn="ctr" rtl="0">
                        <a:spcBef>
                          <a:spcPts val="0"/>
                        </a:spcBef>
                        <a:spcAft>
                          <a:spcPts val="0"/>
                        </a:spcAft>
                        <a:buNone/>
                      </a:pPr>
                      <a:r>
                        <a:rPr lang="en-GB" sz="1000" b="1">
                          <a:solidFill>
                            <a:schemeClr val="lt1"/>
                          </a:solidFill>
                          <a:latin typeface="Calibri"/>
                          <a:ea typeface="Calibri"/>
                          <a:cs typeface="Calibri"/>
                          <a:sym typeface="Calibri"/>
                        </a:rPr>
                        <a:t>Modern</a:t>
                      </a:r>
                      <a:endParaRPr>
                        <a:latin typeface="Calibri"/>
                        <a:ea typeface="Calibri"/>
                        <a:cs typeface="Calibri"/>
                        <a:sym typeface="Calibri"/>
                      </a:endParaRPr>
                    </a:p>
                  </a:txBody>
                  <a:tcPr marL="91450" marR="91450" marT="45725" marB="45725" anchor="ctr">
                    <a:solidFill>
                      <a:schemeClr val="dk1"/>
                    </a:solidFill>
                  </a:tcPr>
                </a:tc>
                <a:tc hMerge="1">
                  <a:txBody>
                    <a:bodyPr/>
                    <a:lstStyle/>
                    <a:p>
                      <a:endParaRPr lang="en-US"/>
                    </a:p>
                  </a:txBody>
                  <a:tcPr/>
                </a:tc>
                <a:extLst>
                  <a:ext uri="{0D108BD9-81ED-4DB2-BD59-A6C34878D82A}">
                    <a16:rowId xmlns:a16="http://schemas.microsoft.com/office/drawing/2014/main" val="10000"/>
                  </a:ext>
                </a:extLst>
              </a:tr>
              <a:tr h="212825">
                <a:tc>
                  <a:txBody>
                    <a:bodyPr/>
                    <a:lstStyle/>
                    <a:p>
                      <a:pPr marL="0" marR="0" lvl="0" indent="0" algn="ctr" rtl="0">
                        <a:spcBef>
                          <a:spcPts val="0"/>
                        </a:spcBef>
                        <a:spcAft>
                          <a:spcPts val="0"/>
                        </a:spcAft>
                        <a:buNone/>
                      </a:pPr>
                      <a:r>
                        <a:rPr lang="en-GB" sz="1000" b="1">
                          <a:latin typeface="Calibri"/>
                          <a:ea typeface="Calibri"/>
                          <a:cs typeface="Calibri"/>
                          <a:sym typeface="Calibri"/>
                        </a:rPr>
                        <a:t>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200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300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400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500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600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700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800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900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1000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1100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1200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1300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1400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1500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1600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1700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1800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1900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2000</a:t>
                      </a:r>
                      <a:endParaRPr>
                        <a:latin typeface="Calibri"/>
                        <a:ea typeface="Calibri"/>
                        <a:cs typeface="Calibri"/>
                        <a:sym typeface="Calibri"/>
                      </a:endParaRPr>
                    </a:p>
                  </a:txBody>
                  <a:tcPr marL="91450" marR="91450" marT="45725" marB="45725" anchor="ctr">
                    <a:solidFill>
                      <a:srgbClr val="F2F2F2"/>
                    </a:solidFill>
                  </a:tcPr>
                </a:tc>
                <a:extLst>
                  <a:ext uri="{0D108BD9-81ED-4DB2-BD59-A6C34878D82A}">
                    <a16:rowId xmlns:a16="http://schemas.microsoft.com/office/drawing/2014/main" val="10001"/>
                  </a:ext>
                </a:extLst>
              </a:tr>
              <a:tr h="194450">
                <a:tc>
                  <a:txBody>
                    <a:bodyPr/>
                    <a:lstStyle/>
                    <a:p>
                      <a:pPr marL="0" marR="0" lvl="0" indent="0" algn="ctr" rtl="0">
                        <a:spcBef>
                          <a:spcPts val="0"/>
                        </a:spcBef>
                        <a:spcAft>
                          <a:spcPts val="0"/>
                        </a:spcAft>
                        <a:buNone/>
                      </a:pPr>
                      <a:r>
                        <a:rPr lang="en-GB" sz="900">
                          <a:latin typeface="Calibri"/>
                          <a:ea typeface="Calibri"/>
                          <a:cs typeface="Calibri"/>
                          <a:sym typeface="Calibri"/>
                        </a:rPr>
                        <a:t>C1st</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C2nd</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C3rd</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C4th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C5th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C6th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C7th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C8th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C9th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C10th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C11th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C12th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C13th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C14th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C15th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C16th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C17th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C18th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C19th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C20th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C21st</a:t>
                      </a:r>
                      <a:endParaRPr>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2"/>
                  </a:ext>
                </a:extLst>
              </a:tr>
            </a:tbl>
          </a:graphicData>
        </a:graphic>
      </p:graphicFrame>
      <p:cxnSp>
        <p:nvCxnSpPr>
          <p:cNvPr id="93" name="Google Shape;93;p1"/>
          <p:cNvCxnSpPr/>
          <p:nvPr/>
        </p:nvCxnSpPr>
        <p:spPr>
          <a:xfrm rot="10800000">
            <a:off x="8970670" y="5899496"/>
            <a:ext cx="0" cy="227891"/>
          </a:xfrm>
          <a:prstGeom prst="straightConnector1">
            <a:avLst/>
          </a:prstGeom>
          <a:noFill/>
          <a:ln w="38100" cap="flat" cmpd="sng">
            <a:solidFill>
              <a:schemeClr val="dk1"/>
            </a:solidFill>
            <a:prstDash val="solid"/>
            <a:miter lim="800000"/>
            <a:headEnd type="none" w="sm" len="sm"/>
            <a:tailEnd type="none" w="sm" len="sm"/>
          </a:ln>
        </p:spPr>
      </p:cxnSp>
      <p:graphicFrame>
        <p:nvGraphicFramePr>
          <p:cNvPr id="94" name="Google Shape;94;p1"/>
          <p:cNvGraphicFramePr/>
          <p:nvPr>
            <p:extLst>
              <p:ext uri="{D42A27DB-BD31-4B8C-83A1-F6EECF244321}">
                <p14:modId xmlns:p14="http://schemas.microsoft.com/office/powerpoint/2010/main" val="3645759781"/>
              </p:ext>
            </p:extLst>
          </p:nvPr>
        </p:nvGraphicFramePr>
        <p:xfrm>
          <a:off x="3485155" y="761250"/>
          <a:ext cx="6296472" cy="3368060"/>
        </p:xfrm>
        <a:graphic>
          <a:graphicData uri="http://schemas.openxmlformats.org/drawingml/2006/table">
            <a:tbl>
              <a:tblPr firstRow="1" bandRow="1">
                <a:noFill/>
                <a:tableStyleId>{FA0A0A2D-5332-4E5A-82D8-59E19B396840}</a:tableStyleId>
              </a:tblPr>
              <a:tblGrid>
                <a:gridCol w="2098824">
                  <a:extLst>
                    <a:ext uri="{9D8B030D-6E8A-4147-A177-3AD203B41FA5}">
                      <a16:colId xmlns:a16="http://schemas.microsoft.com/office/drawing/2014/main" val="20000"/>
                    </a:ext>
                  </a:extLst>
                </a:gridCol>
                <a:gridCol w="2098824">
                  <a:extLst>
                    <a:ext uri="{9D8B030D-6E8A-4147-A177-3AD203B41FA5}">
                      <a16:colId xmlns:a16="http://schemas.microsoft.com/office/drawing/2014/main" val="20001"/>
                    </a:ext>
                  </a:extLst>
                </a:gridCol>
                <a:gridCol w="2098824">
                  <a:extLst>
                    <a:ext uri="{9D8B030D-6E8A-4147-A177-3AD203B41FA5}">
                      <a16:colId xmlns:a16="http://schemas.microsoft.com/office/drawing/2014/main" val="20002"/>
                    </a:ext>
                  </a:extLst>
                </a:gridCol>
              </a:tblGrid>
              <a:tr h="233049">
                <a:tc gridSpan="3">
                  <a:txBody>
                    <a:bodyPr/>
                    <a:lstStyle/>
                    <a:p>
                      <a:pPr marL="0" marR="0" lvl="0" indent="0" algn="ctr" rtl="0">
                        <a:spcBef>
                          <a:spcPts val="0"/>
                        </a:spcBef>
                        <a:spcAft>
                          <a:spcPts val="0"/>
                        </a:spcAft>
                        <a:buNone/>
                      </a:pPr>
                      <a:r>
                        <a:rPr lang="en-GB" sz="1100" b="1" dirty="0">
                          <a:latin typeface="Calibri"/>
                          <a:ea typeface="Calibri"/>
                          <a:cs typeface="Calibri"/>
                          <a:sym typeface="Calibri"/>
                        </a:rPr>
                        <a:t>Key Questions</a:t>
                      </a:r>
                      <a:endParaRPr sz="1100" b="1" dirty="0">
                        <a:latin typeface="Calibri"/>
                        <a:ea typeface="Calibri"/>
                        <a:cs typeface="Calibri"/>
                        <a:sym typeface="Calibri"/>
                      </a:endParaRPr>
                    </a:p>
                  </a:txBody>
                  <a:tcPr marL="91450" marR="91450" marT="45725" marB="45725">
                    <a:solidFill>
                      <a:srgbClr val="D8D8D8"/>
                    </a:solidFill>
                  </a:tcPr>
                </a:tc>
                <a:tc hMerge="1">
                  <a:txBody>
                    <a:bodyPr/>
                    <a:lstStyle/>
                    <a:p>
                      <a:pPr marL="0" marR="0" lvl="0" indent="0" algn="ctr" rtl="0">
                        <a:lnSpc>
                          <a:spcPct val="100000"/>
                        </a:lnSpc>
                        <a:spcBef>
                          <a:spcPts val="0"/>
                        </a:spcBef>
                        <a:spcAft>
                          <a:spcPts val="0"/>
                        </a:spcAft>
                        <a:buClr>
                          <a:schemeClr val="dk1"/>
                        </a:buClr>
                        <a:buSzPts val="1100"/>
                        <a:buFont typeface="Calibri"/>
                        <a:buNone/>
                      </a:pPr>
                      <a:r>
                        <a:rPr lang="en-GB" sz="1100" b="1">
                          <a:solidFill>
                            <a:schemeClr val="dk1"/>
                          </a:solidFill>
                          <a:latin typeface="Calibri"/>
                          <a:ea typeface="Calibri"/>
                          <a:cs typeface="Calibri"/>
                          <a:sym typeface="Calibri"/>
                        </a:rPr>
                        <a:t>Whose stories were told in </a:t>
                      </a:r>
                      <a:r>
                        <a:rPr lang="en-GB" sz="1100" b="1" i="1">
                          <a:solidFill>
                            <a:schemeClr val="dk1"/>
                          </a:solidFill>
                          <a:latin typeface="Calibri"/>
                          <a:ea typeface="Calibri"/>
                          <a:cs typeface="Calibri"/>
                          <a:sym typeface="Calibri"/>
                        </a:rPr>
                        <a:t>Rainbow City</a:t>
                      </a:r>
                      <a:r>
                        <a:rPr lang="en-GB" sz="1100" b="1">
                          <a:solidFill>
                            <a:schemeClr val="dk1"/>
                          </a:solidFill>
                          <a:latin typeface="Calibri"/>
                          <a:ea typeface="Calibri"/>
                          <a:cs typeface="Calibri"/>
                          <a:sym typeface="Calibri"/>
                        </a:rPr>
                        <a:t>?</a:t>
                      </a:r>
                      <a:endParaRPr>
                        <a:latin typeface="Calibri"/>
                        <a:ea typeface="Calibri"/>
                        <a:cs typeface="Calibri"/>
                        <a:sym typeface="Calibri"/>
                      </a:endParaRPr>
                    </a:p>
                  </a:txBody>
                  <a:tcPr marL="91450" marR="91450" marT="45725" marB="45725">
                    <a:solidFill>
                      <a:srgbClr val="D8D8D8"/>
                    </a:solidFill>
                  </a:tcPr>
                </a:tc>
                <a:tc hMerge="1">
                  <a:txBody>
                    <a:bodyPr/>
                    <a:lstStyle/>
                    <a:p>
                      <a:pPr marL="0" marR="0" lvl="0" indent="0" algn="ctr" rtl="0">
                        <a:lnSpc>
                          <a:spcPct val="100000"/>
                        </a:lnSpc>
                        <a:spcBef>
                          <a:spcPts val="0"/>
                        </a:spcBef>
                        <a:spcAft>
                          <a:spcPts val="0"/>
                        </a:spcAft>
                        <a:buClr>
                          <a:schemeClr val="dk1"/>
                        </a:buClr>
                        <a:buSzPts val="1100"/>
                        <a:buFont typeface="Calibri"/>
                        <a:buNone/>
                      </a:pPr>
                      <a:r>
                        <a:rPr lang="en-GB" sz="1100" b="1" dirty="0">
                          <a:solidFill>
                            <a:schemeClr val="dk1"/>
                          </a:solidFill>
                          <a:latin typeface="Calibri"/>
                          <a:ea typeface="Calibri"/>
                          <a:cs typeface="Calibri"/>
                          <a:sym typeface="Calibri"/>
                        </a:rPr>
                        <a:t>How did the audience react to </a:t>
                      </a:r>
                      <a:r>
                        <a:rPr lang="en-GB" sz="1100" b="1" i="1" dirty="0">
                          <a:solidFill>
                            <a:schemeClr val="dk1"/>
                          </a:solidFill>
                          <a:latin typeface="Calibri"/>
                          <a:ea typeface="Calibri"/>
                          <a:cs typeface="Calibri"/>
                          <a:sym typeface="Calibri"/>
                        </a:rPr>
                        <a:t>Rainbow City</a:t>
                      </a:r>
                      <a:r>
                        <a:rPr lang="en-GB" sz="1100" b="1" dirty="0">
                          <a:solidFill>
                            <a:schemeClr val="dk1"/>
                          </a:solidFill>
                          <a:latin typeface="Calibri"/>
                          <a:ea typeface="Calibri"/>
                          <a:cs typeface="Calibri"/>
                          <a:sym typeface="Calibri"/>
                        </a:rPr>
                        <a:t>?</a:t>
                      </a:r>
                      <a:endParaRPr dirty="0">
                        <a:latin typeface="Calibri"/>
                        <a:ea typeface="Calibri"/>
                        <a:cs typeface="Calibri"/>
                        <a:sym typeface="Calibri"/>
                      </a:endParaRPr>
                    </a:p>
                  </a:txBody>
                  <a:tcPr marL="91450" marR="91450" marT="45725" marB="45725">
                    <a:solidFill>
                      <a:srgbClr val="D8D8D8"/>
                    </a:solidFill>
                  </a:tcPr>
                </a:tc>
                <a:extLst>
                  <a:ext uri="{0D108BD9-81ED-4DB2-BD59-A6C34878D82A}">
                    <a16:rowId xmlns:a16="http://schemas.microsoft.com/office/drawing/2014/main" val="10000"/>
                  </a:ext>
                </a:extLst>
              </a:tr>
              <a:tr h="3005743">
                <a:tc>
                  <a:txBody>
                    <a:bodyPr/>
                    <a:lstStyle/>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What happened in 1938 that interests Gottlieb?</a:t>
                      </a:r>
                    </a:p>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What does the word ‘permacrisis’ mean and why can it be applied to that year?</a:t>
                      </a:r>
                    </a:p>
                  </a:txBody>
                  <a:tcPr marL="91450" marR="91450" marT="45725" marB="45725"/>
                </a:tc>
                <a:tc>
                  <a:txBody>
                    <a:bodyPr/>
                    <a:lstStyle/>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What historical lenses has Gottlieb looked through to better understand this period?</a:t>
                      </a:r>
                    </a:p>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What sources did Gottlieb use to explore how people might have felt? </a:t>
                      </a: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sz="900" dirty="0">
                        <a:latin typeface="Calibri" panose="020F0502020204030204" pitchFamily="34" charset="0"/>
                        <a:ea typeface="Calibri" panose="020F0502020204030204" pitchFamily="34" charset="0"/>
                        <a:cs typeface="Calibri" panose="020F0502020204030204" pitchFamily="34" charset="0"/>
                        <a:sym typeface="Calibri"/>
                      </a:endParaRPr>
                    </a:p>
                  </a:txBody>
                  <a:tcPr marL="91450" marR="91450" marT="45725" marB="45725"/>
                </a:tc>
                <a:tc>
                  <a:txBody>
                    <a:bodyPr/>
                    <a:lstStyle/>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Why do we need to be careful about the claims we can make when examining ‘history from within’?</a:t>
                      </a:r>
                    </a:p>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Who has Gottlieb worked with to reconstruct hidden voices from the past?</a:t>
                      </a:r>
                    </a:p>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Why is this type of work so important?</a:t>
                      </a:r>
                    </a:p>
                    <a:p>
                      <a:pPr marL="0" marR="0" lvl="0" indent="0" algn="l" rtl="0">
                        <a:lnSpc>
                          <a:spcPct val="100000"/>
                        </a:lnSpc>
                        <a:spcBef>
                          <a:spcPts val="0"/>
                        </a:spcBef>
                        <a:spcAft>
                          <a:spcPts val="0"/>
                        </a:spcAft>
                        <a:buFont typeface="Arial" panose="020B0604020202020204" pitchFamily="34" charset="0"/>
                        <a:buNone/>
                      </a:pPr>
                      <a:endParaRPr sz="900" dirty="0">
                        <a:latin typeface="Calibri" panose="020F0502020204030204" pitchFamily="34" charset="0"/>
                        <a:ea typeface="Calibri" panose="020F0502020204030204" pitchFamily="34" charset="0"/>
                        <a:cs typeface="Calibri" panose="020F0502020204030204" pitchFamily="34" charset="0"/>
                        <a:sym typeface="Calibri"/>
                      </a:endParaRPr>
                    </a:p>
                  </a:txBody>
                  <a:tcPr marL="91450" marR="91450" marT="45725" marB="45725"/>
                </a:tc>
                <a:extLst>
                  <a:ext uri="{0D108BD9-81ED-4DB2-BD59-A6C34878D82A}">
                    <a16:rowId xmlns:a16="http://schemas.microsoft.com/office/drawing/2014/main" val="10001"/>
                  </a:ext>
                </a:extLst>
              </a:tr>
            </a:tbl>
          </a:graphicData>
        </a:graphic>
      </p:graphicFrame>
      <p:sp>
        <p:nvSpPr>
          <p:cNvPr id="96" name="Google Shape;96;p1"/>
          <p:cNvSpPr txBox="1"/>
          <p:nvPr/>
        </p:nvSpPr>
        <p:spPr>
          <a:xfrm rot="-5400000">
            <a:off x="2786631" y="4982080"/>
            <a:ext cx="1678676" cy="281626"/>
          </a:xfrm>
          <a:prstGeom prst="rect">
            <a:avLst/>
          </a:prstGeom>
          <a:solidFill>
            <a:schemeClr val="dk1"/>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GB" sz="1200" b="1" i="0" u="none" strike="noStrike" cap="none">
                <a:solidFill>
                  <a:schemeClr val="lt1"/>
                </a:solidFill>
                <a:latin typeface="Calibri"/>
                <a:ea typeface="Calibri"/>
                <a:cs typeface="Calibri"/>
                <a:sym typeface="Calibri"/>
              </a:rPr>
              <a:t>Key Scholarship</a:t>
            </a:r>
            <a:endParaRPr/>
          </a:p>
        </p:txBody>
      </p:sp>
      <p:sp>
        <p:nvSpPr>
          <p:cNvPr id="102" name="Google Shape;102;p1"/>
          <p:cNvSpPr/>
          <p:nvPr/>
        </p:nvSpPr>
        <p:spPr>
          <a:xfrm>
            <a:off x="8484492" y="5259400"/>
            <a:ext cx="972355" cy="664237"/>
          </a:xfrm>
          <a:prstGeom prst="ellipse">
            <a:avLst/>
          </a:prstGeom>
          <a:solidFill>
            <a:srgbClr val="F2F2F2"/>
          </a:solid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800" b="1" i="0" u="none" strike="noStrike" cap="none" dirty="0">
                <a:solidFill>
                  <a:schemeClr val="dk1"/>
                </a:solidFill>
                <a:latin typeface="Calibri"/>
                <a:ea typeface="Calibri"/>
                <a:cs typeface="Calibri"/>
                <a:sym typeface="Calibri"/>
              </a:rPr>
              <a:t>1938 Munich Crisis</a:t>
            </a:r>
            <a:endParaRPr dirty="0"/>
          </a:p>
        </p:txBody>
      </p:sp>
      <p:sp>
        <p:nvSpPr>
          <p:cNvPr id="103" name="Google Shape;103;p1"/>
          <p:cNvSpPr txBox="1"/>
          <p:nvPr/>
        </p:nvSpPr>
        <p:spPr>
          <a:xfrm rot="-5400000">
            <a:off x="4409534" y="4984412"/>
            <a:ext cx="1678675" cy="276959"/>
          </a:xfrm>
          <a:prstGeom prst="rect">
            <a:avLst/>
          </a:prstGeom>
          <a:solidFill>
            <a:schemeClr val="dk1"/>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GB" sz="1200" b="1" i="0" u="none" strike="noStrike" cap="none" dirty="0">
                <a:solidFill>
                  <a:schemeClr val="lt1"/>
                </a:solidFill>
                <a:latin typeface="Calibri"/>
                <a:ea typeface="Calibri"/>
                <a:cs typeface="Calibri"/>
                <a:sym typeface="Calibri"/>
              </a:rPr>
              <a:t>Key Source</a:t>
            </a:r>
            <a:endParaRPr dirty="0"/>
          </a:p>
        </p:txBody>
      </p:sp>
      <p:pic>
        <p:nvPicPr>
          <p:cNvPr id="1026" name="Picture 2">
            <a:extLst>
              <a:ext uri="{FF2B5EF4-FFF2-40B4-BE49-F238E27FC236}">
                <a16:creationId xmlns:a16="http://schemas.microsoft.com/office/drawing/2014/main" id="{1D9909E7-15C4-65FE-E1FC-83BF3DB393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6252" y="4294863"/>
            <a:ext cx="1218878" cy="166736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968E2636-C33C-D86C-5318-B4E6490179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79732" y="4294863"/>
            <a:ext cx="1275044" cy="1667366"/>
          </a:xfrm>
          <a:prstGeom prst="rect">
            <a:avLst/>
          </a:prstGeom>
          <a:noFill/>
          <a:extLst>
            <a:ext uri="{909E8E84-426E-40DD-AFC4-6F175D3DCCD1}">
              <a14:hiddenFill xmlns:a14="http://schemas.microsoft.com/office/drawing/2010/main">
                <a:solidFill>
                  <a:srgbClr val="FFFFFF"/>
                </a:solidFill>
              </a14:hiddenFill>
            </a:ext>
          </a:extLst>
        </p:spPr>
      </p:pic>
      <p:sp>
        <p:nvSpPr>
          <p:cNvPr id="3" name="Google Shape;103;p1">
            <a:extLst>
              <a:ext uri="{FF2B5EF4-FFF2-40B4-BE49-F238E27FC236}">
                <a16:creationId xmlns:a16="http://schemas.microsoft.com/office/drawing/2014/main" id="{860A809A-D38B-C869-6807-A6F91C51E01E}"/>
              </a:ext>
            </a:extLst>
          </p:cNvPr>
          <p:cNvSpPr txBox="1"/>
          <p:nvPr/>
        </p:nvSpPr>
        <p:spPr>
          <a:xfrm rot="-5400000">
            <a:off x="6183196" y="4995721"/>
            <a:ext cx="1678675" cy="276959"/>
          </a:xfrm>
          <a:prstGeom prst="rect">
            <a:avLst/>
          </a:prstGeom>
          <a:solidFill>
            <a:schemeClr val="dk1"/>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GB" sz="1200" b="1" i="0" u="none" strike="noStrike" cap="none" dirty="0">
                <a:solidFill>
                  <a:schemeClr val="lt1"/>
                </a:solidFill>
                <a:latin typeface="Calibri"/>
                <a:ea typeface="Calibri"/>
                <a:cs typeface="Calibri"/>
                <a:sym typeface="Calibri"/>
              </a:rPr>
              <a:t>Key </a:t>
            </a:r>
            <a:r>
              <a:rPr lang="en-GB" sz="1200" b="1" dirty="0">
                <a:solidFill>
                  <a:schemeClr val="lt1"/>
                </a:solidFill>
                <a:latin typeface="Calibri"/>
                <a:ea typeface="Calibri"/>
                <a:cs typeface="Calibri"/>
                <a:sym typeface="Calibri"/>
              </a:rPr>
              <a:t>People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55;p5" descr="undefined">
            <a:extLst>
              <a:ext uri="{FF2B5EF4-FFF2-40B4-BE49-F238E27FC236}">
                <a16:creationId xmlns:a16="http://schemas.microsoft.com/office/drawing/2014/main" id="{A430FF16-C2B6-9F70-C4DB-1795AFA8974A}"/>
              </a:ext>
            </a:extLst>
          </p:cNvPr>
          <p:cNvPicPr preferRelativeResize="0"/>
          <p:nvPr/>
        </p:nvPicPr>
        <p:blipFill rotWithShape="1">
          <a:blip r:embed="rId3">
            <a:alphaModFix/>
          </a:blip>
          <a:srcRect l="5006" r="28912" b="30596"/>
          <a:stretch/>
        </p:blipFill>
        <p:spPr>
          <a:xfrm>
            <a:off x="7451124" y="4283554"/>
            <a:ext cx="2306478" cy="1689984"/>
          </a:xfrm>
          <a:prstGeom prst="rect">
            <a:avLst/>
          </a:prstGeom>
          <a:noFill/>
          <a:ln>
            <a:noFill/>
          </a:ln>
        </p:spPr>
      </p:pic>
      <p:sp>
        <p:nvSpPr>
          <p:cNvPr id="89" name="Google Shape;89;p1"/>
          <p:cNvSpPr txBox="1"/>
          <p:nvPr/>
        </p:nvSpPr>
        <p:spPr>
          <a:xfrm>
            <a:off x="0" y="0"/>
            <a:ext cx="9906000" cy="307777"/>
          </a:xfrm>
          <a:prstGeom prst="rect">
            <a:avLst/>
          </a:prstGeom>
          <a:solidFill>
            <a:schemeClr val="dk1"/>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b="1" dirty="0">
                <a:solidFill>
                  <a:schemeClr val="lt1"/>
                </a:solidFill>
                <a:latin typeface="Calibri"/>
                <a:ea typeface="Calibri"/>
                <a:cs typeface="Calibri"/>
                <a:sym typeface="Calibri"/>
              </a:rPr>
              <a:t>How did Gottlieb explore what ‘permacrisis’ might have felt like in 1938?</a:t>
            </a:r>
            <a:endParaRPr dirty="0"/>
          </a:p>
        </p:txBody>
      </p:sp>
      <p:graphicFrame>
        <p:nvGraphicFramePr>
          <p:cNvPr id="90" name="Google Shape;90;p1"/>
          <p:cNvGraphicFramePr/>
          <p:nvPr>
            <p:extLst>
              <p:ext uri="{D42A27DB-BD31-4B8C-83A1-F6EECF244321}">
                <p14:modId xmlns:p14="http://schemas.microsoft.com/office/powerpoint/2010/main" val="1501355963"/>
              </p:ext>
            </p:extLst>
          </p:nvPr>
        </p:nvGraphicFramePr>
        <p:xfrm>
          <a:off x="124374" y="761250"/>
          <a:ext cx="3294950" cy="5172038"/>
        </p:xfrm>
        <a:graphic>
          <a:graphicData uri="http://schemas.openxmlformats.org/drawingml/2006/table">
            <a:tbl>
              <a:tblPr firstRow="1" bandRow="1">
                <a:noFill/>
                <a:tableStyleId>{FA0A0A2D-5332-4E5A-82D8-59E19B396840}</a:tableStyleId>
              </a:tblPr>
              <a:tblGrid>
                <a:gridCol w="1008390">
                  <a:extLst>
                    <a:ext uri="{9D8B030D-6E8A-4147-A177-3AD203B41FA5}">
                      <a16:colId xmlns:a16="http://schemas.microsoft.com/office/drawing/2014/main" val="20000"/>
                    </a:ext>
                  </a:extLst>
                </a:gridCol>
                <a:gridCol w="2286560">
                  <a:extLst>
                    <a:ext uri="{9D8B030D-6E8A-4147-A177-3AD203B41FA5}">
                      <a16:colId xmlns:a16="http://schemas.microsoft.com/office/drawing/2014/main" val="20001"/>
                    </a:ext>
                  </a:extLst>
                </a:gridCol>
              </a:tblGrid>
              <a:tr h="362094">
                <a:tc gridSpan="2">
                  <a:txBody>
                    <a:bodyPr/>
                    <a:lstStyle/>
                    <a:p>
                      <a:pPr marL="0" marR="0" lvl="0" indent="0" algn="ctr" rtl="0">
                        <a:spcBef>
                          <a:spcPts val="0"/>
                        </a:spcBef>
                        <a:spcAft>
                          <a:spcPts val="0"/>
                        </a:spcAft>
                        <a:buNone/>
                      </a:pPr>
                      <a:r>
                        <a:rPr lang="en-GB" sz="1100" b="1" u="none" strike="noStrike" cap="none" dirty="0">
                          <a:latin typeface="Calibri"/>
                          <a:ea typeface="Calibri"/>
                          <a:cs typeface="Calibri"/>
                          <a:sym typeface="Calibri"/>
                        </a:rPr>
                        <a:t>Key Words</a:t>
                      </a:r>
                      <a:endParaRPr sz="1100" dirty="0">
                        <a:latin typeface="Calibri"/>
                        <a:ea typeface="Calibri"/>
                        <a:cs typeface="Calibri"/>
                        <a:sym typeface="Calibri"/>
                      </a:endParaRPr>
                    </a:p>
                  </a:txBody>
                  <a:tcPr marL="91450" marR="91450" marT="45725" marB="45725">
                    <a:solidFill>
                      <a:srgbClr val="F2F2F2"/>
                    </a:solidFill>
                  </a:tcPr>
                </a:tc>
                <a:tc hMerge="1">
                  <a:txBody>
                    <a:bodyPr/>
                    <a:lstStyle/>
                    <a:p>
                      <a:endParaRPr lang="en-US"/>
                    </a:p>
                  </a:txBody>
                  <a:tcPr/>
                </a:tc>
                <a:extLst>
                  <a:ext uri="{0D108BD9-81ED-4DB2-BD59-A6C34878D82A}">
                    <a16:rowId xmlns:a16="http://schemas.microsoft.com/office/drawing/2014/main" val="10000"/>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Permacrisis</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en-GB" sz="1100" i="1" dirty="0">
                          <a:solidFill>
                            <a:srgbClr val="FF0000"/>
                          </a:solidFill>
                          <a:latin typeface="Calibri"/>
                          <a:ea typeface="Calibri"/>
                          <a:cs typeface="Calibri"/>
                          <a:sym typeface="Calibri"/>
                        </a:rPr>
                        <a:t>A long period of suffering that seems to have no end</a:t>
                      </a:r>
                      <a:endParaRPr sz="1100" i="1" dirty="0">
                        <a:solidFill>
                          <a:srgbClr val="FF0000"/>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1"/>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Appeasement</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en-GB" sz="1100" i="1" dirty="0">
                          <a:solidFill>
                            <a:srgbClr val="FF0000"/>
                          </a:solidFill>
                          <a:latin typeface="Calibri"/>
                          <a:ea typeface="Calibri"/>
                          <a:cs typeface="Calibri"/>
                          <a:sym typeface="Calibri"/>
                        </a:rPr>
                        <a:t>Giving someone what they want in order to avoid conflict</a:t>
                      </a:r>
                      <a:endParaRPr sz="1100" i="1" dirty="0">
                        <a:solidFill>
                          <a:srgbClr val="FF0000"/>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2"/>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Munich Crisis</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en-GB" sz="1100" i="1" dirty="0">
                          <a:solidFill>
                            <a:srgbClr val="FF0000"/>
                          </a:solidFill>
                          <a:latin typeface="Calibri"/>
                          <a:ea typeface="Calibri"/>
                          <a:cs typeface="Calibri"/>
                          <a:sym typeface="Calibri"/>
                        </a:rPr>
                        <a:t>Events in 1938 that led to Hitler being given the Sudetenland by Britain and France</a:t>
                      </a:r>
                      <a:endParaRPr sz="1100" i="1" dirty="0">
                        <a:solidFill>
                          <a:srgbClr val="FF0000"/>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3"/>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Gender History</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en-GB" sz="1100" i="1" dirty="0">
                          <a:solidFill>
                            <a:srgbClr val="FF0000"/>
                          </a:solidFill>
                          <a:latin typeface="Calibri"/>
                          <a:ea typeface="Calibri"/>
                          <a:cs typeface="Calibri"/>
                          <a:sym typeface="Calibri"/>
                        </a:rPr>
                        <a:t>History that seeks to understand the experiences of different genders</a:t>
                      </a:r>
                      <a:endParaRPr sz="1100" i="1" dirty="0">
                        <a:solidFill>
                          <a:srgbClr val="FF0000"/>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601523229"/>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History from Below</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en-GB" sz="1100" i="1" dirty="0">
                          <a:solidFill>
                            <a:srgbClr val="FF0000"/>
                          </a:solidFill>
                          <a:latin typeface="Calibri"/>
                          <a:ea typeface="Calibri"/>
                          <a:cs typeface="Calibri"/>
                          <a:sym typeface="Calibri"/>
                        </a:rPr>
                        <a:t>History that seeks to understand the experiences of ordinary people</a:t>
                      </a:r>
                      <a:endParaRPr sz="1100" i="1" dirty="0">
                        <a:solidFill>
                          <a:srgbClr val="FF0000"/>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2968083325"/>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History from Within</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en-GB" sz="1100" i="1" dirty="0">
                          <a:solidFill>
                            <a:srgbClr val="FF0000"/>
                          </a:solidFill>
                          <a:latin typeface="Calibri"/>
                          <a:ea typeface="Calibri"/>
                          <a:cs typeface="Calibri"/>
                          <a:sym typeface="Calibri"/>
                        </a:rPr>
                        <a:t>History that seeks to understand how people felt in the past</a:t>
                      </a:r>
                      <a:endParaRPr sz="1100" i="1" dirty="0">
                        <a:solidFill>
                          <a:srgbClr val="FF0000"/>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3631913816"/>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High Politics</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en-GB" sz="1100" i="1" dirty="0">
                          <a:solidFill>
                            <a:srgbClr val="FF0000"/>
                          </a:solidFill>
                          <a:latin typeface="Calibri"/>
                          <a:ea typeface="Calibri"/>
                          <a:cs typeface="Calibri"/>
                          <a:sym typeface="Calibri"/>
                        </a:rPr>
                        <a:t>Studying the decisions and actions  of leaders and politicians</a:t>
                      </a:r>
                      <a:endParaRPr sz="1100" i="1" dirty="0">
                        <a:solidFill>
                          <a:srgbClr val="FF0000"/>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4174772353"/>
                  </a:ext>
                </a:extLst>
              </a:tr>
              <a:tr h="601243">
                <a:tc>
                  <a:txBody>
                    <a:bodyPr/>
                    <a:lstStyle/>
                    <a:p>
                      <a:pPr marL="0" marR="0" lvl="0" indent="0" algn="l" rtl="0">
                        <a:spcBef>
                          <a:spcPts val="0"/>
                        </a:spcBef>
                        <a:spcAft>
                          <a:spcPts val="0"/>
                        </a:spcAft>
                        <a:buNone/>
                      </a:pPr>
                      <a:r>
                        <a:rPr lang="en-GB" sz="1100" b="1" dirty="0">
                          <a:latin typeface="Calibri"/>
                          <a:ea typeface="Calibri"/>
                          <a:cs typeface="Calibri"/>
                          <a:sym typeface="Calibri"/>
                        </a:rPr>
                        <a:t>Foreign Policy</a:t>
                      </a:r>
                      <a:endParaRPr sz="1100" b="1" dirty="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en-GB" sz="1100" i="1" dirty="0">
                          <a:solidFill>
                            <a:srgbClr val="FF0000"/>
                          </a:solidFill>
                          <a:latin typeface="Calibri"/>
                          <a:ea typeface="Calibri"/>
                          <a:cs typeface="Calibri"/>
                          <a:sym typeface="Calibri"/>
                        </a:rPr>
                        <a:t>The way one country decides to interact with other countries</a:t>
                      </a:r>
                      <a:endParaRPr sz="1100" i="1" dirty="0">
                        <a:solidFill>
                          <a:srgbClr val="FF0000"/>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447021419"/>
                  </a:ext>
                </a:extLst>
              </a:tr>
            </a:tbl>
          </a:graphicData>
        </a:graphic>
      </p:graphicFrame>
      <p:sp>
        <p:nvSpPr>
          <p:cNvPr id="91" name="Google Shape;91;p1"/>
          <p:cNvSpPr/>
          <p:nvPr/>
        </p:nvSpPr>
        <p:spPr>
          <a:xfrm>
            <a:off x="0" y="298028"/>
            <a:ext cx="9906000" cy="43088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100" b="0" i="0" u="none" strike="noStrike" cap="none" dirty="0">
                <a:solidFill>
                  <a:srgbClr val="000000"/>
                </a:solidFill>
                <a:latin typeface="Calibri"/>
                <a:ea typeface="Calibri"/>
                <a:cs typeface="Calibri"/>
                <a:sym typeface="Calibri"/>
              </a:rPr>
              <a:t>In this unit you will study a key episode in the </a:t>
            </a:r>
            <a:r>
              <a:rPr lang="en-GB" sz="1100" dirty="0">
                <a:latin typeface="Calibri"/>
                <a:ea typeface="Calibri"/>
                <a:cs typeface="Calibri"/>
                <a:sym typeface="Calibri"/>
              </a:rPr>
              <a:t>h</a:t>
            </a:r>
            <a:r>
              <a:rPr lang="en-GB" sz="1100" b="0" i="0" u="none" strike="noStrike" cap="none" dirty="0">
                <a:solidFill>
                  <a:srgbClr val="000000"/>
                </a:solidFill>
                <a:latin typeface="Calibri"/>
                <a:ea typeface="Calibri"/>
                <a:cs typeface="Calibri"/>
                <a:sym typeface="Calibri"/>
              </a:rPr>
              <a:t>istory of </a:t>
            </a:r>
            <a:r>
              <a:rPr lang="en-GB" sz="1100" dirty="0">
                <a:latin typeface="Calibri"/>
                <a:ea typeface="Calibri"/>
                <a:cs typeface="Calibri"/>
                <a:sym typeface="Calibri"/>
              </a:rPr>
              <a:t>international relations</a:t>
            </a:r>
            <a:r>
              <a:rPr lang="en-GB" sz="1100" b="0" i="0" u="none" strike="noStrike" cap="none" dirty="0">
                <a:solidFill>
                  <a:srgbClr val="000000"/>
                </a:solidFill>
                <a:latin typeface="Calibri"/>
                <a:ea typeface="Calibri"/>
                <a:cs typeface="Calibri"/>
                <a:sym typeface="Calibri"/>
              </a:rPr>
              <a:t>. You will study the 2</a:t>
            </a:r>
            <a:r>
              <a:rPr lang="en-GB" sz="1100" dirty="0">
                <a:latin typeface="Calibri"/>
                <a:ea typeface="Calibri"/>
                <a:cs typeface="Calibri"/>
                <a:sym typeface="Calibri"/>
              </a:rPr>
              <a:t>0</a:t>
            </a:r>
            <a:r>
              <a:rPr lang="en-GB" sz="1100" b="0" i="0" u="none" strike="noStrike" cap="none" baseline="30000" dirty="0">
                <a:solidFill>
                  <a:srgbClr val="000000"/>
                </a:solidFill>
                <a:latin typeface="Calibri"/>
                <a:ea typeface="Calibri"/>
                <a:cs typeface="Calibri"/>
                <a:sym typeface="Calibri"/>
              </a:rPr>
              <a:t>th</a:t>
            </a:r>
            <a:r>
              <a:rPr lang="en-GB" sz="1100" b="0" i="0" u="none" strike="noStrike" cap="none" dirty="0">
                <a:solidFill>
                  <a:srgbClr val="000000"/>
                </a:solidFill>
                <a:latin typeface="Calibri"/>
                <a:ea typeface="Calibri"/>
                <a:cs typeface="Calibri"/>
                <a:sym typeface="Calibri"/>
              </a:rPr>
              <a:t> Century. See the timeline below to see how this fits into the chronological sweep of time. This is called a </a:t>
            </a:r>
            <a:r>
              <a:rPr lang="en-GB" sz="1100" b="1" i="0" u="none" strike="noStrike" cap="none" dirty="0">
                <a:solidFill>
                  <a:srgbClr val="000000"/>
                </a:solidFill>
                <a:latin typeface="Calibri"/>
                <a:ea typeface="Calibri"/>
                <a:cs typeface="Calibri"/>
                <a:sym typeface="Calibri"/>
              </a:rPr>
              <a:t>depth study.</a:t>
            </a:r>
            <a:r>
              <a:rPr lang="en-GB" sz="1100" b="0" i="0" u="none" strike="noStrike" cap="none" dirty="0">
                <a:solidFill>
                  <a:srgbClr val="000000"/>
                </a:solidFill>
                <a:latin typeface="Calibri"/>
                <a:ea typeface="Calibri"/>
                <a:cs typeface="Calibri"/>
                <a:sym typeface="Calibri"/>
              </a:rPr>
              <a:t> You will develop your skills as an historian by using sources to investigate the past.</a:t>
            </a:r>
            <a:endParaRPr sz="1100" b="0" i="0" u="none" strike="noStrike" cap="none" dirty="0">
              <a:solidFill>
                <a:srgbClr val="000000"/>
              </a:solidFill>
              <a:latin typeface="Arial"/>
              <a:ea typeface="Arial"/>
              <a:cs typeface="Arial"/>
              <a:sym typeface="Arial"/>
            </a:endParaRPr>
          </a:p>
        </p:txBody>
      </p:sp>
      <p:graphicFrame>
        <p:nvGraphicFramePr>
          <p:cNvPr id="92" name="Google Shape;92;p1"/>
          <p:cNvGraphicFramePr/>
          <p:nvPr/>
        </p:nvGraphicFramePr>
        <p:xfrm>
          <a:off x="124402" y="6051174"/>
          <a:ext cx="9657150" cy="716310"/>
        </p:xfrm>
        <a:graphic>
          <a:graphicData uri="http://schemas.openxmlformats.org/drawingml/2006/table">
            <a:tbl>
              <a:tblPr firstRow="1" bandRow="1">
                <a:noFill/>
                <a:tableStyleId>{FA0A0A2D-5332-4E5A-82D8-59E19B396840}</a:tableStyleId>
              </a:tblPr>
              <a:tblGrid>
                <a:gridCol w="418525">
                  <a:extLst>
                    <a:ext uri="{9D8B030D-6E8A-4147-A177-3AD203B41FA5}">
                      <a16:colId xmlns:a16="http://schemas.microsoft.com/office/drawing/2014/main" val="20000"/>
                    </a:ext>
                  </a:extLst>
                </a:gridCol>
                <a:gridCol w="457600">
                  <a:extLst>
                    <a:ext uri="{9D8B030D-6E8A-4147-A177-3AD203B41FA5}">
                      <a16:colId xmlns:a16="http://schemas.microsoft.com/office/drawing/2014/main" val="20001"/>
                    </a:ext>
                  </a:extLst>
                </a:gridCol>
                <a:gridCol w="436425">
                  <a:extLst>
                    <a:ext uri="{9D8B030D-6E8A-4147-A177-3AD203B41FA5}">
                      <a16:colId xmlns:a16="http://schemas.microsoft.com/office/drawing/2014/main" val="20002"/>
                    </a:ext>
                  </a:extLst>
                </a:gridCol>
                <a:gridCol w="434800">
                  <a:extLst>
                    <a:ext uri="{9D8B030D-6E8A-4147-A177-3AD203B41FA5}">
                      <a16:colId xmlns:a16="http://schemas.microsoft.com/office/drawing/2014/main" val="20003"/>
                    </a:ext>
                  </a:extLst>
                </a:gridCol>
                <a:gridCol w="434800">
                  <a:extLst>
                    <a:ext uri="{9D8B030D-6E8A-4147-A177-3AD203B41FA5}">
                      <a16:colId xmlns:a16="http://schemas.microsoft.com/office/drawing/2014/main" val="20004"/>
                    </a:ext>
                  </a:extLst>
                </a:gridCol>
                <a:gridCol w="434800">
                  <a:extLst>
                    <a:ext uri="{9D8B030D-6E8A-4147-A177-3AD203B41FA5}">
                      <a16:colId xmlns:a16="http://schemas.microsoft.com/office/drawing/2014/main" val="20005"/>
                    </a:ext>
                  </a:extLst>
                </a:gridCol>
                <a:gridCol w="434800">
                  <a:extLst>
                    <a:ext uri="{9D8B030D-6E8A-4147-A177-3AD203B41FA5}">
                      <a16:colId xmlns:a16="http://schemas.microsoft.com/office/drawing/2014/main" val="20006"/>
                    </a:ext>
                  </a:extLst>
                </a:gridCol>
                <a:gridCol w="434800">
                  <a:extLst>
                    <a:ext uri="{9D8B030D-6E8A-4147-A177-3AD203B41FA5}">
                      <a16:colId xmlns:a16="http://schemas.microsoft.com/office/drawing/2014/main" val="20007"/>
                    </a:ext>
                  </a:extLst>
                </a:gridCol>
                <a:gridCol w="434800">
                  <a:extLst>
                    <a:ext uri="{9D8B030D-6E8A-4147-A177-3AD203B41FA5}">
                      <a16:colId xmlns:a16="http://schemas.microsoft.com/office/drawing/2014/main" val="20008"/>
                    </a:ext>
                  </a:extLst>
                </a:gridCol>
                <a:gridCol w="493400">
                  <a:extLst>
                    <a:ext uri="{9D8B030D-6E8A-4147-A177-3AD203B41FA5}">
                      <a16:colId xmlns:a16="http://schemas.microsoft.com/office/drawing/2014/main" val="20009"/>
                    </a:ext>
                  </a:extLst>
                </a:gridCol>
                <a:gridCol w="493400">
                  <a:extLst>
                    <a:ext uri="{9D8B030D-6E8A-4147-A177-3AD203B41FA5}">
                      <a16:colId xmlns:a16="http://schemas.microsoft.com/office/drawing/2014/main" val="20010"/>
                    </a:ext>
                  </a:extLst>
                </a:gridCol>
                <a:gridCol w="474900">
                  <a:extLst>
                    <a:ext uri="{9D8B030D-6E8A-4147-A177-3AD203B41FA5}">
                      <a16:colId xmlns:a16="http://schemas.microsoft.com/office/drawing/2014/main" val="20011"/>
                    </a:ext>
                  </a:extLst>
                </a:gridCol>
                <a:gridCol w="474900">
                  <a:extLst>
                    <a:ext uri="{9D8B030D-6E8A-4147-A177-3AD203B41FA5}">
                      <a16:colId xmlns:a16="http://schemas.microsoft.com/office/drawing/2014/main" val="20012"/>
                    </a:ext>
                  </a:extLst>
                </a:gridCol>
                <a:gridCol w="474900">
                  <a:extLst>
                    <a:ext uri="{9D8B030D-6E8A-4147-A177-3AD203B41FA5}">
                      <a16:colId xmlns:a16="http://schemas.microsoft.com/office/drawing/2014/main" val="20013"/>
                    </a:ext>
                  </a:extLst>
                </a:gridCol>
                <a:gridCol w="474900">
                  <a:extLst>
                    <a:ext uri="{9D8B030D-6E8A-4147-A177-3AD203B41FA5}">
                      <a16:colId xmlns:a16="http://schemas.microsoft.com/office/drawing/2014/main" val="20014"/>
                    </a:ext>
                  </a:extLst>
                </a:gridCol>
                <a:gridCol w="474900">
                  <a:extLst>
                    <a:ext uri="{9D8B030D-6E8A-4147-A177-3AD203B41FA5}">
                      <a16:colId xmlns:a16="http://schemas.microsoft.com/office/drawing/2014/main" val="20015"/>
                    </a:ext>
                  </a:extLst>
                </a:gridCol>
                <a:gridCol w="474900">
                  <a:extLst>
                    <a:ext uri="{9D8B030D-6E8A-4147-A177-3AD203B41FA5}">
                      <a16:colId xmlns:a16="http://schemas.microsoft.com/office/drawing/2014/main" val="20016"/>
                    </a:ext>
                  </a:extLst>
                </a:gridCol>
                <a:gridCol w="474900">
                  <a:extLst>
                    <a:ext uri="{9D8B030D-6E8A-4147-A177-3AD203B41FA5}">
                      <a16:colId xmlns:a16="http://schemas.microsoft.com/office/drawing/2014/main" val="20017"/>
                    </a:ext>
                  </a:extLst>
                </a:gridCol>
                <a:gridCol w="474900">
                  <a:extLst>
                    <a:ext uri="{9D8B030D-6E8A-4147-A177-3AD203B41FA5}">
                      <a16:colId xmlns:a16="http://schemas.microsoft.com/office/drawing/2014/main" val="20018"/>
                    </a:ext>
                  </a:extLst>
                </a:gridCol>
                <a:gridCol w="474900">
                  <a:extLst>
                    <a:ext uri="{9D8B030D-6E8A-4147-A177-3AD203B41FA5}">
                      <a16:colId xmlns:a16="http://schemas.microsoft.com/office/drawing/2014/main" val="20019"/>
                    </a:ext>
                  </a:extLst>
                </a:gridCol>
                <a:gridCol w="474900">
                  <a:extLst>
                    <a:ext uri="{9D8B030D-6E8A-4147-A177-3AD203B41FA5}">
                      <a16:colId xmlns:a16="http://schemas.microsoft.com/office/drawing/2014/main" val="20020"/>
                    </a:ext>
                  </a:extLst>
                </a:gridCol>
              </a:tblGrid>
              <a:tr h="127000">
                <a:tc gridSpan="5">
                  <a:txBody>
                    <a:bodyPr/>
                    <a:lstStyle/>
                    <a:p>
                      <a:pPr marL="0" marR="0" lvl="0" indent="0" algn="ctr" rtl="0">
                        <a:spcBef>
                          <a:spcPts val="0"/>
                        </a:spcBef>
                        <a:spcAft>
                          <a:spcPts val="0"/>
                        </a:spcAft>
                        <a:buNone/>
                      </a:pPr>
                      <a:r>
                        <a:rPr lang="en-GB" sz="1000" b="1">
                          <a:solidFill>
                            <a:schemeClr val="lt1"/>
                          </a:solidFill>
                          <a:latin typeface="Calibri"/>
                          <a:ea typeface="Calibri"/>
                          <a:cs typeface="Calibri"/>
                          <a:sym typeface="Calibri"/>
                        </a:rPr>
                        <a:t>Ancient</a:t>
                      </a:r>
                      <a:endParaRPr>
                        <a:latin typeface="Calibri"/>
                        <a:ea typeface="Calibri"/>
                        <a:cs typeface="Calibri"/>
                        <a:sym typeface="Calibri"/>
                      </a:endParaRPr>
                    </a:p>
                  </a:txBody>
                  <a:tcPr marL="91450" marR="91450" marT="45725" marB="45725" anchor="ctr">
                    <a:solidFill>
                      <a:schemeClr val="dk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9">
                  <a:txBody>
                    <a:bodyPr/>
                    <a:lstStyle/>
                    <a:p>
                      <a:pPr marL="0" marR="0" lvl="0" indent="0" algn="ctr" rtl="0">
                        <a:spcBef>
                          <a:spcPts val="0"/>
                        </a:spcBef>
                        <a:spcAft>
                          <a:spcPts val="0"/>
                        </a:spcAft>
                        <a:buNone/>
                      </a:pPr>
                      <a:r>
                        <a:rPr lang="en-GB" sz="1000" b="1">
                          <a:solidFill>
                            <a:schemeClr val="lt1"/>
                          </a:solidFill>
                          <a:latin typeface="Calibri"/>
                          <a:ea typeface="Calibri"/>
                          <a:cs typeface="Calibri"/>
                          <a:sym typeface="Calibri"/>
                        </a:rPr>
                        <a:t>Middle Ages</a:t>
                      </a:r>
                      <a:endParaRPr>
                        <a:latin typeface="Calibri"/>
                        <a:ea typeface="Calibri"/>
                        <a:cs typeface="Calibri"/>
                        <a:sym typeface="Calibri"/>
                      </a:endParaRPr>
                    </a:p>
                  </a:txBody>
                  <a:tcPr marL="91450" marR="91450" marT="45725" marB="45725" anchor="ctr">
                    <a:solidFill>
                      <a:schemeClr val="dk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ctr" rtl="0">
                        <a:spcBef>
                          <a:spcPts val="0"/>
                        </a:spcBef>
                        <a:spcAft>
                          <a:spcPts val="0"/>
                        </a:spcAft>
                        <a:buNone/>
                      </a:pPr>
                      <a:r>
                        <a:rPr lang="en-GB" sz="1000" b="1">
                          <a:solidFill>
                            <a:schemeClr val="lt1"/>
                          </a:solidFill>
                          <a:latin typeface="Calibri"/>
                          <a:ea typeface="Calibri"/>
                          <a:cs typeface="Calibri"/>
                          <a:sym typeface="Calibri"/>
                        </a:rPr>
                        <a:t>Renaissance</a:t>
                      </a:r>
                      <a:endParaRPr>
                        <a:latin typeface="Calibri"/>
                        <a:ea typeface="Calibri"/>
                        <a:cs typeface="Calibri"/>
                        <a:sym typeface="Calibri"/>
                      </a:endParaRPr>
                    </a:p>
                  </a:txBody>
                  <a:tcPr marL="91450" marR="91450" marT="45725" marB="45725" anchor="ctr">
                    <a:solidFill>
                      <a:schemeClr val="dk1"/>
                    </a:solidFill>
                  </a:tcPr>
                </a:tc>
                <a:tc hMerge="1">
                  <a:txBody>
                    <a:bodyPr/>
                    <a:lstStyle/>
                    <a:p>
                      <a:endParaRPr lang="en-US"/>
                    </a:p>
                  </a:txBody>
                  <a:tcPr/>
                </a:tc>
                <a:tc hMerge="1">
                  <a:txBody>
                    <a:bodyPr/>
                    <a:lstStyle/>
                    <a:p>
                      <a:endParaRPr lang="en-US"/>
                    </a:p>
                  </a:txBody>
                  <a:tcPr/>
                </a:tc>
                <a:tc gridSpan="2">
                  <a:txBody>
                    <a:bodyPr/>
                    <a:lstStyle/>
                    <a:p>
                      <a:pPr marL="0" marR="0" lvl="0" indent="0" algn="ctr" rtl="0">
                        <a:spcBef>
                          <a:spcPts val="0"/>
                        </a:spcBef>
                        <a:spcAft>
                          <a:spcPts val="0"/>
                        </a:spcAft>
                        <a:buNone/>
                      </a:pPr>
                      <a:r>
                        <a:rPr lang="en-GB" sz="900" b="1">
                          <a:solidFill>
                            <a:schemeClr val="lt1"/>
                          </a:solidFill>
                          <a:latin typeface="Calibri"/>
                          <a:ea typeface="Calibri"/>
                          <a:cs typeface="Calibri"/>
                          <a:sym typeface="Calibri"/>
                        </a:rPr>
                        <a:t>Enlightenment</a:t>
                      </a:r>
                      <a:endParaRPr>
                        <a:latin typeface="Calibri"/>
                        <a:ea typeface="Calibri"/>
                        <a:cs typeface="Calibri"/>
                        <a:sym typeface="Calibri"/>
                      </a:endParaRPr>
                    </a:p>
                  </a:txBody>
                  <a:tcPr marL="91450" marR="91450" marT="45725" marB="45725" anchor="ctr">
                    <a:solidFill>
                      <a:schemeClr val="dk1"/>
                    </a:solidFill>
                  </a:tcPr>
                </a:tc>
                <a:tc hMerge="1">
                  <a:txBody>
                    <a:bodyPr/>
                    <a:lstStyle/>
                    <a:p>
                      <a:endParaRPr lang="en-US"/>
                    </a:p>
                  </a:txBody>
                  <a:tcPr/>
                </a:tc>
                <a:tc gridSpan="2">
                  <a:txBody>
                    <a:bodyPr/>
                    <a:lstStyle/>
                    <a:p>
                      <a:pPr marL="0" marR="0" lvl="0" indent="0" algn="ctr" rtl="0">
                        <a:spcBef>
                          <a:spcPts val="0"/>
                        </a:spcBef>
                        <a:spcAft>
                          <a:spcPts val="0"/>
                        </a:spcAft>
                        <a:buNone/>
                      </a:pPr>
                      <a:r>
                        <a:rPr lang="en-GB" sz="1000" b="1">
                          <a:solidFill>
                            <a:schemeClr val="lt1"/>
                          </a:solidFill>
                          <a:latin typeface="Calibri"/>
                          <a:ea typeface="Calibri"/>
                          <a:cs typeface="Calibri"/>
                          <a:sym typeface="Calibri"/>
                        </a:rPr>
                        <a:t>Modern</a:t>
                      </a:r>
                      <a:endParaRPr>
                        <a:latin typeface="Calibri"/>
                        <a:ea typeface="Calibri"/>
                        <a:cs typeface="Calibri"/>
                        <a:sym typeface="Calibri"/>
                      </a:endParaRPr>
                    </a:p>
                  </a:txBody>
                  <a:tcPr marL="91450" marR="91450" marT="45725" marB="45725" anchor="ctr">
                    <a:solidFill>
                      <a:schemeClr val="dk1"/>
                    </a:solidFill>
                  </a:tcPr>
                </a:tc>
                <a:tc hMerge="1">
                  <a:txBody>
                    <a:bodyPr/>
                    <a:lstStyle/>
                    <a:p>
                      <a:endParaRPr lang="en-US"/>
                    </a:p>
                  </a:txBody>
                  <a:tcPr/>
                </a:tc>
                <a:extLst>
                  <a:ext uri="{0D108BD9-81ED-4DB2-BD59-A6C34878D82A}">
                    <a16:rowId xmlns:a16="http://schemas.microsoft.com/office/drawing/2014/main" val="10000"/>
                  </a:ext>
                </a:extLst>
              </a:tr>
              <a:tr h="212825">
                <a:tc>
                  <a:txBody>
                    <a:bodyPr/>
                    <a:lstStyle/>
                    <a:p>
                      <a:pPr marL="0" marR="0" lvl="0" indent="0" algn="ctr" rtl="0">
                        <a:spcBef>
                          <a:spcPts val="0"/>
                        </a:spcBef>
                        <a:spcAft>
                          <a:spcPts val="0"/>
                        </a:spcAft>
                        <a:buNone/>
                      </a:pPr>
                      <a:r>
                        <a:rPr lang="en-GB" sz="1000" b="1">
                          <a:latin typeface="Calibri"/>
                          <a:ea typeface="Calibri"/>
                          <a:cs typeface="Calibri"/>
                          <a:sym typeface="Calibri"/>
                        </a:rPr>
                        <a:t>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200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300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400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500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600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700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800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900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1000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1100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1200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1300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1400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1500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1600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1700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1800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1900</a:t>
                      </a:r>
                      <a:endParaRPr>
                        <a:latin typeface="Calibri"/>
                        <a:ea typeface="Calibri"/>
                        <a:cs typeface="Calibri"/>
                        <a:sym typeface="Calibri"/>
                      </a:endParaRPr>
                    </a:p>
                  </a:txBody>
                  <a:tcPr marL="91450" marR="91450" marT="45725" marB="45725" anchor="ctr">
                    <a:solidFill>
                      <a:srgbClr val="F2F2F2"/>
                    </a:solidFill>
                  </a:tcPr>
                </a:tc>
                <a:tc>
                  <a:txBody>
                    <a:bodyPr/>
                    <a:lstStyle/>
                    <a:p>
                      <a:pPr marL="0" marR="0" lvl="0" indent="0" algn="ctr" rtl="0">
                        <a:spcBef>
                          <a:spcPts val="0"/>
                        </a:spcBef>
                        <a:spcAft>
                          <a:spcPts val="0"/>
                        </a:spcAft>
                        <a:buNone/>
                      </a:pPr>
                      <a:r>
                        <a:rPr lang="en-GB" sz="1000" b="1">
                          <a:latin typeface="Calibri"/>
                          <a:ea typeface="Calibri"/>
                          <a:cs typeface="Calibri"/>
                          <a:sym typeface="Calibri"/>
                        </a:rPr>
                        <a:t>2000</a:t>
                      </a:r>
                      <a:endParaRPr>
                        <a:latin typeface="Calibri"/>
                        <a:ea typeface="Calibri"/>
                        <a:cs typeface="Calibri"/>
                        <a:sym typeface="Calibri"/>
                      </a:endParaRPr>
                    </a:p>
                  </a:txBody>
                  <a:tcPr marL="91450" marR="91450" marT="45725" marB="45725" anchor="ctr">
                    <a:solidFill>
                      <a:srgbClr val="F2F2F2"/>
                    </a:solidFill>
                  </a:tcPr>
                </a:tc>
                <a:extLst>
                  <a:ext uri="{0D108BD9-81ED-4DB2-BD59-A6C34878D82A}">
                    <a16:rowId xmlns:a16="http://schemas.microsoft.com/office/drawing/2014/main" val="10001"/>
                  </a:ext>
                </a:extLst>
              </a:tr>
              <a:tr h="194450">
                <a:tc>
                  <a:txBody>
                    <a:bodyPr/>
                    <a:lstStyle/>
                    <a:p>
                      <a:pPr marL="0" marR="0" lvl="0" indent="0" algn="ctr" rtl="0">
                        <a:spcBef>
                          <a:spcPts val="0"/>
                        </a:spcBef>
                        <a:spcAft>
                          <a:spcPts val="0"/>
                        </a:spcAft>
                        <a:buNone/>
                      </a:pPr>
                      <a:r>
                        <a:rPr lang="en-GB" sz="900">
                          <a:latin typeface="Calibri"/>
                          <a:ea typeface="Calibri"/>
                          <a:cs typeface="Calibri"/>
                          <a:sym typeface="Calibri"/>
                        </a:rPr>
                        <a:t>C1st</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C2nd</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C3rd</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C4th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C5th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C6th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C7th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C8th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C9th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C10th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C11th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C12th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C13th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C14th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C15th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C16th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C17th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C18th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C19th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C20th</a:t>
                      </a:r>
                      <a:endParaRPr>
                        <a:latin typeface="Calibri"/>
                        <a:ea typeface="Calibri"/>
                        <a:cs typeface="Calibri"/>
                        <a:sym typeface="Calibri"/>
                      </a:endParaRPr>
                    </a:p>
                  </a:txBody>
                  <a:tcPr marL="91450" marR="91450" marT="45725" marB="45725" anchor="ctr"/>
                </a:tc>
                <a:tc>
                  <a:txBody>
                    <a:bodyPr/>
                    <a:lstStyle/>
                    <a:p>
                      <a:pPr marL="0" marR="0" lvl="0" indent="0" algn="ctr" rtl="0">
                        <a:spcBef>
                          <a:spcPts val="0"/>
                        </a:spcBef>
                        <a:spcAft>
                          <a:spcPts val="0"/>
                        </a:spcAft>
                        <a:buNone/>
                      </a:pPr>
                      <a:r>
                        <a:rPr lang="en-GB" sz="900">
                          <a:latin typeface="Calibri"/>
                          <a:ea typeface="Calibri"/>
                          <a:cs typeface="Calibri"/>
                          <a:sym typeface="Calibri"/>
                        </a:rPr>
                        <a:t>C21st</a:t>
                      </a:r>
                      <a:endParaRPr>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2"/>
                  </a:ext>
                </a:extLst>
              </a:tr>
            </a:tbl>
          </a:graphicData>
        </a:graphic>
      </p:graphicFrame>
      <p:cxnSp>
        <p:nvCxnSpPr>
          <p:cNvPr id="93" name="Google Shape;93;p1"/>
          <p:cNvCxnSpPr/>
          <p:nvPr/>
        </p:nvCxnSpPr>
        <p:spPr>
          <a:xfrm rot="10800000">
            <a:off x="8970670" y="5899496"/>
            <a:ext cx="0" cy="227891"/>
          </a:xfrm>
          <a:prstGeom prst="straightConnector1">
            <a:avLst/>
          </a:prstGeom>
          <a:noFill/>
          <a:ln w="38100" cap="flat" cmpd="sng">
            <a:solidFill>
              <a:schemeClr val="dk1"/>
            </a:solidFill>
            <a:prstDash val="solid"/>
            <a:miter lim="800000"/>
            <a:headEnd type="none" w="sm" len="sm"/>
            <a:tailEnd type="none" w="sm" len="sm"/>
          </a:ln>
        </p:spPr>
      </p:cxnSp>
      <p:graphicFrame>
        <p:nvGraphicFramePr>
          <p:cNvPr id="94" name="Google Shape;94;p1"/>
          <p:cNvGraphicFramePr/>
          <p:nvPr>
            <p:extLst>
              <p:ext uri="{D42A27DB-BD31-4B8C-83A1-F6EECF244321}">
                <p14:modId xmlns:p14="http://schemas.microsoft.com/office/powerpoint/2010/main" val="1647728975"/>
              </p:ext>
            </p:extLst>
          </p:nvPr>
        </p:nvGraphicFramePr>
        <p:xfrm>
          <a:off x="3485155" y="761250"/>
          <a:ext cx="6296472" cy="3276620"/>
        </p:xfrm>
        <a:graphic>
          <a:graphicData uri="http://schemas.openxmlformats.org/drawingml/2006/table">
            <a:tbl>
              <a:tblPr firstRow="1" bandRow="1">
                <a:noFill/>
                <a:tableStyleId>{FA0A0A2D-5332-4E5A-82D8-59E19B396840}</a:tableStyleId>
              </a:tblPr>
              <a:tblGrid>
                <a:gridCol w="2098824">
                  <a:extLst>
                    <a:ext uri="{9D8B030D-6E8A-4147-A177-3AD203B41FA5}">
                      <a16:colId xmlns:a16="http://schemas.microsoft.com/office/drawing/2014/main" val="20000"/>
                    </a:ext>
                  </a:extLst>
                </a:gridCol>
                <a:gridCol w="2098824">
                  <a:extLst>
                    <a:ext uri="{9D8B030D-6E8A-4147-A177-3AD203B41FA5}">
                      <a16:colId xmlns:a16="http://schemas.microsoft.com/office/drawing/2014/main" val="20001"/>
                    </a:ext>
                  </a:extLst>
                </a:gridCol>
                <a:gridCol w="2098824">
                  <a:extLst>
                    <a:ext uri="{9D8B030D-6E8A-4147-A177-3AD203B41FA5}">
                      <a16:colId xmlns:a16="http://schemas.microsoft.com/office/drawing/2014/main" val="20002"/>
                    </a:ext>
                  </a:extLst>
                </a:gridCol>
              </a:tblGrid>
              <a:tr h="233049">
                <a:tc gridSpan="3">
                  <a:txBody>
                    <a:bodyPr/>
                    <a:lstStyle/>
                    <a:p>
                      <a:pPr marL="0" marR="0" lvl="0" indent="0" algn="ctr" rtl="0">
                        <a:spcBef>
                          <a:spcPts val="0"/>
                        </a:spcBef>
                        <a:spcAft>
                          <a:spcPts val="0"/>
                        </a:spcAft>
                        <a:buNone/>
                      </a:pPr>
                      <a:r>
                        <a:rPr lang="en-GB" sz="1100" b="1" dirty="0">
                          <a:latin typeface="Calibri"/>
                          <a:ea typeface="Calibri"/>
                          <a:cs typeface="Calibri"/>
                          <a:sym typeface="Calibri"/>
                        </a:rPr>
                        <a:t>Key Questions</a:t>
                      </a:r>
                      <a:endParaRPr sz="1100" b="1" dirty="0">
                        <a:latin typeface="Calibri"/>
                        <a:ea typeface="Calibri"/>
                        <a:cs typeface="Calibri"/>
                        <a:sym typeface="Calibri"/>
                      </a:endParaRPr>
                    </a:p>
                  </a:txBody>
                  <a:tcPr marL="91450" marR="91450" marT="45725" marB="45725">
                    <a:solidFill>
                      <a:srgbClr val="D8D8D8"/>
                    </a:solidFill>
                  </a:tcPr>
                </a:tc>
                <a:tc hMerge="1">
                  <a:txBody>
                    <a:bodyPr/>
                    <a:lstStyle/>
                    <a:p>
                      <a:pPr marL="0" marR="0" lvl="0" indent="0" algn="ctr" rtl="0">
                        <a:lnSpc>
                          <a:spcPct val="100000"/>
                        </a:lnSpc>
                        <a:spcBef>
                          <a:spcPts val="0"/>
                        </a:spcBef>
                        <a:spcAft>
                          <a:spcPts val="0"/>
                        </a:spcAft>
                        <a:buClr>
                          <a:schemeClr val="dk1"/>
                        </a:buClr>
                        <a:buSzPts val="1100"/>
                        <a:buFont typeface="Calibri"/>
                        <a:buNone/>
                      </a:pPr>
                      <a:r>
                        <a:rPr lang="en-GB" sz="1100" b="1">
                          <a:solidFill>
                            <a:schemeClr val="dk1"/>
                          </a:solidFill>
                          <a:latin typeface="Calibri"/>
                          <a:ea typeface="Calibri"/>
                          <a:cs typeface="Calibri"/>
                          <a:sym typeface="Calibri"/>
                        </a:rPr>
                        <a:t>Whose stories were told in </a:t>
                      </a:r>
                      <a:r>
                        <a:rPr lang="en-GB" sz="1100" b="1" i="1">
                          <a:solidFill>
                            <a:schemeClr val="dk1"/>
                          </a:solidFill>
                          <a:latin typeface="Calibri"/>
                          <a:ea typeface="Calibri"/>
                          <a:cs typeface="Calibri"/>
                          <a:sym typeface="Calibri"/>
                        </a:rPr>
                        <a:t>Rainbow City</a:t>
                      </a:r>
                      <a:r>
                        <a:rPr lang="en-GB" sz="1100" b="1">
                          <a:solidFill>
                            <a:schemeClr val="dk1"/>
                          </a:solidFill>
                          <a:latin typeface="Calibri"/>
                          <a:ea typeface="Calibri"/>
                          <a:cs typeface="Calibri"/>
                          <a:sym typeface="Calibri"/>
                        </a:rPr>
                        <a:t>?</a:t>
                      </a:r>
                      <a:endParaRPr>
                        <a:latin typeface="Calibri"/>
                        <a:ea typeface="Calibri"/>
                        <a:cs typeface="Calibri"/>
                        <a:sym typeface="Calibri"/>
                      </a:endParaRPr>
                    </a:p>
                  </a:txBody>
                  <a:tcPr marL="91450" marR="91450" marT="45725" marB="45725">
                    <a:solidFill>
                      <a:srgbClr val="D8D8D8"/>
                    </a:solidFill>
                  </a:tcPr>
                </a:tc>
                <a:tc hMerge="1">
                  <a:txBody>
                    <a:bodyPr/>
                    <a:lstStyle/>
                    <a:p>
                      <a:pPr marL="0" marR="0" lvl="0" indent="0" algn="ctr" rtl="0">
                        <a:lnSpc>
                          <a:spcPct val="100000"/>
                        </a:lnSpc>
                        <a:spcBef>
                          <a:spcPts val="0"/>
                        </a:spcBef>
                        <a:spcAft>
                          <a:spcPts val="0"/>
                        </a:spcAft>
                        <a:buClr>
                          <a:schemeClr val="dk1"/>
                        </a:buClr>
                        <a:buSzPts val="1100"/>
                        <a:buFont typeface="Calibri"/>
                        <a:buNone/>
                      </a:pPr>
                      <a:r>
                        <a:rPr lang="en-GB" sz="1100" b="1" dirty="0">
                          <a:solidFill>
                            <a:schemeClr val="dk1"/>
                          </a:solidFill>
                          <a:latin typeface="Calibri"/>
                          <a:ea typeface="Calibri"/>
                          <a:cs typeface="Calibri"/>
                          <a:sym typeface="Calibri"/>
                        </a:rPr>
                        <a:t>How did the audience react to </a:t>
                      </a:r>
                      <a:r>
                        <a:rPr lang="en-GB" sz="1100" b="1" i="1" dirty="0">
                          <a:solidFill>
                            <a:schemeClr val="dk1"/>
                          </a:solidFill>
                          <a:latin typeface="Calibri"/>
                          <a:ea typeface="Calibri"/>
                          <a:cs typeface="Calibri"/>
                          <a:sym typeface="Calibri"/>
                        </a:rPr>
                        <a:t>Rainbow City</a:t>
                      </a:r>
                      <a:r>
                        <a:rPr lang="en-GB" sz="1100" b="1" dirty="0">
                          <a:solidFill>
                            <a:schemeClr val="dk1"/>
                          </a:solidFill>
                          <a:latin typeface="Calibri"/>
                          <a:ea typeface="Calibri"/>
                          <a:cs typeface="Calibri"/>
                          <a:sym typeface="Calibri"/>
                        </a:rPr>
                        <a:t>?</a:t>
                      </a:r>
                      <a:endParaRPr dirty="0">
                        <a:latin typeface="Calibri"/>
                        <a:ea typeface="Calibri"/>
                        <a:cs typeface="Calibri"/>
                        <a:sym typeface="Calibri"/>
                      </a:endParaRPr>
                    </a:p>
                  </a:txBody>
                  <a:tcPr marL="91450" marR="91450" marT="45725" marB="45725">
                    <a:solidFill>
                      <a:srgbClr val="D8D8D8"/>
                    </a:solidFill>
                  </a:tcPr>
                </a:tc>
                <a:extLst>
                  <a:ext uri="{0D108BD9-81ED-4DB2-BD59-A6C34878D82A}">
                    <a16:rowId xmlns:a16="http://schemas.microsoft.com/office/drawing/2014/main" val="10000"/>
                  </a:ext>
                </a:extLst>
              </a:tr>
              <a:tr h="3005743">
                <a:tc>
                  <a:txBody>
                    <a:bodyPr/>
                    <a:lstStyle/>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What happened in 1938 that interests Gottlieb?</a:t>
                      </a:r>
                    </a:p>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What does the word ‘permacrisis’ mean and why can it be applied to that year?</a:t>
                      </a:r>
                    </a:p>
                    <a:p>
                      <a:pPr marL="0" indent="0">
                        <a:lnSpc>
                          <a:spcPct val="100000"/>
                        </a:lnSpc>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buFont typeface="Arial" panose="020B0604020202020204" pitchFamily="34" charset="0"/>
                        <a:buNone/>
                      </a:pPr>
                      <a:r>
                        <a:rPr lang="en-GB" sz="1400" i="1" dirty="0">
                          <a:solidFill>
                            <a:srgbClr val="FF0000"/>
                          </a:solidFill>
                          <a:latin typeface="Calibri" panose="020F0502020204030204" pitchFamily="34" charset="0"/>
                          <a:ea typeface="Calibri" panose="020F0502020204030204" pitchFamily="34" charset="0"/>
                          <a:cs typeface="Calibri" panose="020F0502020204030204" pitchFamily="34" charset="0"/>
                        </a:rPr>
                        <a:t>The Munich Crisis</a:t>
                      </a:r>
                    </a:p>
                    <a:p>
                      <a:pPr marL="0" indent="0">
                        <a:lnSpc>
                          <a:spcPct val="100000"/>
                        </a:lnSpc>
                        <a:buFont typeface="Arial" panose="020B0604020202020204" pitchFamily="34" charset="0"/>
                        <a:buNone/>
                      </a:pPr>
                      <a:r>
                        <a:rPr lang="en-GB" sz="1400" i="1" dirty="0">
                          <a:solidFill>
                            <a:srgbClr val="FF0000"/>
                          </a:solidFill>
                          <a:latin typeface="Calibri" panose="020F0502020204030204" pitchFamily="34" charset="0"/>
                          <a:ea typeface="Calibri" panose="020F0502020204030204" pitchFamily="34" charset="0"/>
                          <a:cs typeface="Calibri" panose="020F0502020204030204" pitchFamily="34" charset="0"/>
                        </a:rPr>
                        <a:t>Turning point in build-up to WW2</a:t>
                      </a:r>
                    </a:p>
                    <a:p>
                      <a:pPr marL="0" indent="0">
                        <a:lnSpc>
                          <a:spcPct val="100000"/>
                        </a:lnSpc>
                        <a:buFont typeface="Arial" panose="020B0604020202020204" pitchFamily="34" charset="0"/>
                        <a:buNone/>
                      </a:pPr>
                      <a:r>
                        <a:rPr lang="en-GB" sz="1400" i="1" dirty="0">
                          <a:solidFill>
                            <a:srgbClr val="FF0000"/>
                          </a:solidFill>
                          <a:latin typeface="Calibri" panose="020F0502020204030204" pitchFamily="34" charset="0"/>
                          <a:ea typeface="Calibri" panose="020F0502020204030204" pitchFamily="34" charset="0"/>
                          <a:cs typeface="Calibri" panose="020F0502020204030204" pitchFamily="34" charset="0"/>
                        </a:rPr>
                        <a:t>Very tense- people felt anxious about another war</a:t>
                      </a:r>
                    </a:p>
                  </a:txBody>
                  <a:tcPr marL="91450" marR="91450" marT="45725" marB="45725"/>
                </a:tc>
                <a:tc>
                  <a:txBody>
                    <a:bodyPr/>
                    <a:lstStyle/>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What historical lenses has Gottlieb looked through to better understand this period?</a:t>
                      </a:r>
                    </a:p>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What sources did Gottlieb use to explore how people might have felt? </a:t>
                      </a: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r>
                        <a:rPr lang="en-GB" sz="14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rPr>
                        <a:t>History from Below</a:t>
                      </a:r>
                    </a:p>
                    <a:p>
                      <a:pPr marL="0" marR="0" lvl="0" indent="0" algn="l" rtl="0">
                        <a:lnSpc>
                          <a:spcPct val="100000"/>
                        </a:lnSpc>
                        <a:spcBef>
                          <a:spcPts val="0"/>
                        </a:spcBef>
                        <a:spcAft>
                          <a:spcPts val="0"/>
                        </a:spcAft>
                        <a:buFont typeface="Arial" panose="020B0604020202020204" pitchFamily="34" charset="0"/>
                        <a:buNone/>
                      </a:pPr>
                      <a:r>
                        <a:rPr lang="en-GB" sz="14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rPr>
                        <a:t>History from Within</a:t>
                      </a:r>
                    </a:p>
                    <a:p>
                      <a:pPr marL="0" marR="0" lvl="0" indent="0" algn="l" rtl="0">
                        <a:lnSpc>
                          <a:spcPct val="100000"/>
                        </a:lnSpc>
                        <a:spcBef>
                          <a:spcPts val="0"/>
                        </a:spcBef>
                        <a:spcAft>
                          <a:spcPts val="0"/>
                        </a:spcAft>
                        <a:buFont typeface="Arial" panose="020B0604020202020204" pitchFamily="34" charset="0"/>
                        <a:buNone/>
                      </a:pPr>
                      <a:r>
                        <a:rPr lang="en-GB" sz="14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rPr>
                        <a:t>FL Lucas journal</a:t>
                      </a:r>
                    </a:p>
                    <a:p>
                      <a:pPr marL="0" marR="0" lvl="0" indent="0" algn="l" rtl="0">
                        <a:lnSpc>
                          <a:spcPct val="100000"/>
                        </a:lnSpc>
                        <a:spcBef>
                          <a:spcPts val="0"/>
                        </a:spcBef>
                        <a:spcAft>
                          <a:spcPts val="0"/>
                        </a:spcAft>
                        <a:buFont typeface="Arial" panose="020B0604020202020204" pitchFamily="34" charset="0"/>
                        <a:buNone/>
                      </a:pPr>
                      <a:r>
                        <a:rPr lang="en-GB" sz="14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rPr>
                        <a:t>Mass Observation</a:t>
                      </a:r>
                    </a:p>
                    <a:p>
                      <a:pPr marL="0" marR="0" lvl="0" indent="0" algn="l" rtl="0">
                        <a:lnSpc>
                          <a:spcPct val="100000"/>
                        </a:lnSpc>
                        <a:spcBef>
                          <a:spcPts val="0"/>
                        </a:spcBef>
                        <a:spcAft>
                          <a:spcPts val="0"/>
                        </a:spcAft>
                        <a:buFont typeface="Arial" panose="020B0604020202020204" pitchFamily="34" charset="0"/>
                        <a:buNone/>
                      </a:pPr>
                      <a:r>
                        <a:rPr lang="en-GB" sz="14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rPr>
                        <a:t>Diaries</a:t>
                      </a:r>
                    </a:p>
                    <a:p>
                      <a:pPr marL="0" marR="0" lvl="0" indent="0" algn="l" rtl="0">
                        <a:lnSpc>
                          <a:spcPct val="100000"/>
                        </a:lnSpc>
                        <a:spcBef>
                          <a:spcPts val="0"/>
                        </a:spcBef>
                        <a:spcAft>
                          <a:spcPts val="0"/>
                        </a:spcAft>
                        <a:buFont typeface="Arial" panose="020B0604020202020204" pitchFamily="34" charset="0"/>
                        <a:buNone/>
                      </a:pPr>
                      <a:r>
                        <a:rPr lang="en-GB" sz="14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rPr>
                        <a:t>Newspaper surveys</a:t>
                      </a: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endParaRPr sz="900" dirty="0">
                        <a:latin typeface="Calibri" panose="020F0502020204030204" pitchFamily="34" charset="0"/>
                        <a:ea typeface="Calibri" panose="020F0502020204030204" pitchFamily="34" charset="0"/>
                        <a:cs typeface="Calibri" panose="020F0502020204030204" pitchFamily="34" charset="0"/>
                        <a:sym typeface="Calibri"/>
                      </a:endParaRPr>
                    </a:p>
                  </a:txBody>
                  <a:tcPr marL="91450" marR="91450" marT="45725" marB="45725"/>
                </a:tc>
                <a:tc>
                  <a:txBody>
                    <a:bodyPr/>
                    <a:lstStyle/>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Why do we need to be careful about the claims we can make when examining ‘history from within’?</a:t>
                      </a:r>
                    </a:p>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Who has Gottlieb worked with to reconstruct hidden voices from the past?</a:t>
                      </a:r>
                    </a:p>
                    <a:p>
                      <a:pPr marL="0" indent="0">
                        <a:lnSpc>
                          <a:spcPct val="100000"/>
                        </a:lnSpc>
                        <a:buFont typeface="Arial" panose="020B0604020202020204" pitchFamily="34" charset="0"/>
                        <a:buNone/>
                      </a:pPr>
                      <a:r>
                        <a:rPr lang="en-GB" sz="900" dirty="0">
                          <a:latin typeface="Calibri" panose="020F0502020204030204" pitchFamily="34" charset="0"/>
                          <a:ea typeface="Calibri" panose="020F0502020204030204" pitchFamily="34" charset="0"/>
                          <a:cs typeface="Calibri" panose="020F0502020204030204" pitchFamily="34" charset="0"/>
                        </a:rPr>
                        <a:t>Why is this type of work so important?</a:t>
                      </a:r>
                    </a:p>
                    <a:p>
                      <a:pPr marL="0" marR="0" lvl="0" indent="0" algn="l" rtl="0">
                        <a:lnSpc>
                          <a:spcPct val="100000"/>
                        </a:lnSpc>
                        <a:spcBef>
                          <a:spcPts val="0"/>
                        </a:spcBef>
                        <a:spcAft>
                          <a:spcPts val="0"/>
                        </a:spcAft>
                        <a:buFont typeface="Arial" panose="020B0604020202020204" pitchFamily="34" charset="0"/>
                        <a:buNone/>
                      </a:pPr>
                      <a:endParaRPr lang="en-GB" sz="900" dirty="0">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r>
                        <a:rPr lang="en-GB" sz="12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rPr>
                        <a:t>We have to be careful because not everyone feels the same way- we need to respect individual experiences</a:t>
                      </a:r>
                    </a:p>
                    <a:p>
                      <a:pPr marL="0" marR="0" lvl="0" indent="0" algn="l" rtl="0">
                        <a:lnSpc>
                          <a:spcPct val="100000"/>
                        </a:lnSpc>
                        <a:spcBef>
                          <a:spcPts val="0"/>
                        </a:spcBef>
                        <a:spcAft>
                          <a:spcPts val="0"/>
                        </a:spcAft>
                        <a:buFont typeface="Arial" panose="020B0604020202020204" pitchFamily="34" charset="0"/>
                        <a:buNone/>
                      </a:pPr>
                      <a:endParaRPr lang="en-GB" sz="12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r>
                        <a:rPr lang="en-GB" sz="12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rPr>
                        <a:t>Nicola Baldwin (playwright)</a:t>
                      </a:r>
                    </a:p>
                    <a:p>
                      <a:pPr marL="0" marR="0" lvl="0" indent="0" algn="l" rtl="0">
                        <a:lnSpc>
                          <a:spcPct val="100000"/>
                        </a:lnSpc>
                        <a:spcBef>
                          <a:spcPts val="0"/>
                        </a:spcBef>
                        <a:spcAft>
                          <a:spcPts val="0"/>
                        </a:spcAft>
                        <a:buFont typeface="Arial" panose="020B0604020202020204" pitchFamily="34" charset="0"/>
                        <a:buNone/>
                      </a:pPr>
                      <a:endParaRPr lang="en-GB" sz="12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Font typeface="Arial" panose="020B0604020202020204" pitchFamily="34" charset="0"/>
                        <a:buNone/>
                      </a:pPr>
                      <a:r>
                        <a:rPr lang="en-GB" sz="12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rPr>
                        <a:t>Helps us to understand our own world and helps us to tell previously hidden stories.</a:t>
                      </a:r>
                      <a:endParaRPr sz="1200" i="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a:endParaRPr>
                    </a:p>
                  </a:txBody>
                  <a:tcPr marL="91450" marR="91450" marT="45725" marB="45725"/>
                </a:tc>
                <a:extLst>
                  <a:ext uri="{0D108BD9-81ED-4DB2-BD59-A6C34878D82A}">
                    <a16:rowId xmlns:a16="http://schemas.microsoft.com/office/drawing/2014/main" val="10001"/>
                  </a:ext>
                </a:extLst>
              </a:tr>
            </a:tbl>
          </a:graphicData>
        </a:graphic>
      </p:graphicFrame>
      <p:sp>
        <p:nvSpPr>
          <p:cNvPr id="96" name="Google Shape;96;p1"/>
          <p:cNvSpPr txBox="1"/>
          <p:nvPr/>
        </p:nvSpPr>
        <p:spPr>
          <a:xfrm rot="-5400000">
            <a:off x="2786631" y="4982080"/>
            <a:ext cx="1678676" cy="281626"/>
          </a:xfrm>
          <a:prstGeom prst="rect">
            <a:avLst/>
          </a:prstGeom>
          <a:solidFill>
            <a:schemeClr val="dk1"/>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GB" sz="1200" b="1" i="0" u="none" strike="noStrike" cap="none">
                <a:solidFill>
                  <a:schemeClr val="lt1"/>
                </a:solidFill>
                <a:latin typeface="Calibri"/>
                <a:ea typeface="Calibri"/>
                <a:cs typeface="Calibri"/>
                <a:sym typeface="Calibri"/>
              </a:rPr>
              <a:t>Key Scholarship</a:t>
            </a:r>
            <a:endParaRPr/>
          </a:p>
        </p:txBody>
      </p:sp>
      <p:sp>
        <p:nvSpPr>
          <p:cNvPr id="102" name="Google Shape;102;p1"/>
          <p:cNvSpPr/>
          <p:nvPr/>
        </p:nvSpPr>
        <p:spPr>
          <a:xfrm>
            <a:off x="8484492" y="5259400"/>
            <a:ext cx="972355" cy="664237"/>
          </a:xfrm>
          <a:prstGeom prst="ellipse">
            <a:avLst/>
          </a:prstGeom>
          <a:solidFill>
            <a:srgbClr val="F2F2F2"/>
          </a:solid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800" b="1" i="0" u="none" strike="noStrike" cap="none" dirty="0">
                <a:solidFill>
                  <a:schemeClr val="dk1"/>
                </a:solidFill>
                <a:latin typeface="Calibri"/>
                <a:ea typeface="Calibri"/>
                <a:cs typeface="Calibri"/>
                <a:sym typeface="Calibri"/>
              </a:rPr>
              <a:t>1938 Munich Crisis</a:t>
            </a:r>
            <a:endParaRPr dirty="0"/>
          </a:p>
        </p:txBody>
      </p:sp>
      <p:sp>
        <p:nvSpPr>
          <p:cNvPr id="103" name="Google Shape;103;p1"/>
          <p:cNvSpPr txBox="1"/>
          <p:nvPr/>
        </p:nvSpPr>
        <p:spPr>
          <a:xfrm rot="-5400000">
            <a:off x="4409534" y="4984412"/>
            <a:ext cx="1678675" cy="276959"/>
          </a:xfrm>
          <a:prstGeom prst="rect">
            <a:avLst/>
          </a:prstGeom>
          <a:solidFill>
            <a:schemeClr val="dk1"/>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GB" sz="1200" b="1" i="0" u="none" strike="noStrike" cap="none" dirty="0">
                <a:solidFill>
                  <a:schemeClr val="lt1"/>
                </a:solidFill>
                <a:latin typeface="Calibri"/>
                <a:ea typeface="Calibri"/>
                <a:cs typeface="Calibri"/>
                <a:sym typeface="Calibri"/>
              </a:rPr>
              <a:t>Key Source</a:t>
            </a:r>
            <a:endParaRPr dirty="0"/>
          </a:p>
        </p:txBody>
      </p:sp>
      <p:pic>
        <p:nvPicPr>
          <p:cNvPr id="1026" name="Picture 2">
            <a:extLst>
              <a:ext uri="{FF2B5EF4-FFF2-40B4-BE49-F238E27FC236}">
                <a16:creationId xmlns:a16="http://schemas.microsoft.com/office/drawing/2014/main" id="{1D9909E7-15C4-65FE-E1FC-83BF3DB393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6252" y="4294863"/>
            <a:ext cx="1218878" cy="166736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968E2636-C33C-D86C-5318-B4E6490179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79732" y="4294863"/>
            <a:ext cx="1275044" cy="1667366"/>
          </a:xfrm>
          <a:prstGeom prst="rect">
            <a:avLst/>
          </a:prstGeom>
          <a:noFill/>
          <a:extLst>
            <a:ext uri="{909E8E84-426E-40DD-AFC4-6F175D3DCCD1}">
              <a14:hiddenFill xmlns:a14="http://schemas.microsoft.com/office/drawing/2010/main">
                <a:solidFill>
                  <a:srgbClr val="FFFFFF"/>
                </a:solidFill>
              </a14:hiddenFill>
            </a:ext>
          </a:extLst>
        </p:spPr>
      </p:pic>
      <p:sp>
        <p:nvSpPr>
          <p:cNvPr id="3" name="Google Shape;103;p1">
            <a:extLst>
              <a:ext uri="{FF2B5EF4-FFF2-40B4-BE49-F238E27FC236}">
                <a16:creationId xmlns:a16="http://schemas.microsoft.com/office/drawing/2014/main" id="{860A809A-D38B-C869-6807-A6F91C51E01E}"/>
              </a:ext>
            </a:extLst>
          </p:cNvPr>
          <p:cNvSpPr txBox="1"/>
          <p:nvPr/>
        </p:nvSpPr>
        <p:spPr>
          <a:xfrm rot="-5400000">
            <a:off x="6183196" y="4995721"/>
            <a:ext cx="1678675" cy="276959"/>
          </a:xfrm>
          <a:prstGeom prst="rect">
            <a:avLst/>
          </a:prstGeom>
          <a:solidFill>
            <a:schemeClr val="dk1"/>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GB" sz="1200" b="1" i="0" u="none" strike="noStrike" cap="none" dirty="0">
                <a:solidFill>
                  <a:schemeClr val="lt1"/>
                </a:solidFill>
                <a:latin typeface="Calibri"/>
                <a:ea typeface="Calibri"/>
                <a:cs typeface="Calibri"/>
                <a:sym typeface="Calibri"/>
              </a:rPr>
              <a:t>Key </a:t>
            </a:r>
            <a:r>
              <a:rPr lang="en-GB" sz="1200" b="1" dirty="0">
                <a:solidFill>
                  <a:schemeClr val="lt1"/>
                </a:solidFill>
                <a:latin typeface="Calibri"/>
                <a:ea typeface="Calibri"/>
                <a:cs typeface="Calibri"/>
                <a:sym typeface="Calibri"/>
              </a:rPr>
              <a:t>People</a:t>
            </a:r>
            <a:endParaRPr dirty="0"/>
          </a:p>
        </p:txBody>
      </p:sp>
    </p:spTree>
    <p:extLst>
      <p:ext uri="{BB962C8B-B14F-4D97-AF65-F5344CB8AC3E}">
        <p14:creationId xmlns:p14="http://schemas.microsoft.com/office/powerpoint/2010/main" val="843686292"/>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1184</Words>
  <Application>Microsoft Office PowerPoint</Application>
  <PresentationFormat>A4 Paper (210x297 mm)</PresentationFormat>
  <Paragraphs>196</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S Davis - Staff</dc:creator>
  <cp:lastModifiedBy>sarahdavis2427@outlook.com</cp:lastModifiedBy>
  <cp:revision>5</cp:revision>
  <dcterms:created xsi:type="dcterms:W3CDTF">2022-08-25T14:35:12Z</dcterms:created>
  <dcterms:modified xsi:type="dcterms:W3CDTF">2024-01-13T17:06:29Z</dcterms:modified>
</cp:coreProperties>
</file>