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0"/>
  </p:notesMasterIdLst>
  <p:sldIdLst>
    <p:sldId id="256" r:id="rId5"/>
    <p:sldId id="341" r:id="rId6"/>
    <p:sldId id="344" r:id="rId7"/>
    <p:sldId id="345" r:id="rId8"/>
    <p:sldId id="348" r:id="rId9"/>
    <p:sldId id="303" r:id="rId10"/>
    <p:sldId id="297" r:id="rId11"/>
    <p:sldId id="349" r:id="rId12"/>
    <p:sldId id="366" r:id="rId13"/>
    <p:sldId id="285" r:id="rId14"/>
    <p:sldId id="286" r:id="rId15"/>
    <p:sldId id="351" r:id="rId16"/>
    <p:sldId id="353" r:id="rId17"/>
    <p:sldId id="352" r:id="rId18"/>
    <p:sldId id="359" r:id="rId19"/>
    <p:sldId id="277" r:id="rId20"/>
    <p:sldId id="272" r:id="rId21"/>
    <p:sldId id="273" r:id="rId22"/>
    <p:sldId id="292" r:id="rId23"/>
    <p:sldId id="333" r:id="rId24"/>
    <p:sldId id="321" r:id="rId25"/>
    <p:sldId id="329" r:id="rId26"/>
    <p:sldId id="335" r:id="rId27"/>
    <p:sldId id="304" r:id="rId28"/>
    <p:sldId id="334" r:id="rId29"/>
    <p:sldId id="330" r:id="rId30"/>
    <p:sldId id="274" r:id="rId31"/>
    <p:sldId id="276" r:id="rId32"/>
    <p:sldId id="337" r:id="rId33"/>
    <p:sldId id="362" r:id="rId34"/>
    <p:sldId id="275" r:id="rId35"/>
    <p:sldId id="364" r:id="rId36"/>
    <p:sldId id="365" r:id="rId37"/>
    <p:sldId id="342" r:id="rId38"/>
    <p:sldId id="367"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C76BDAD-6292-1120-9E04-4C5523E59597}" name="vicki@fool-proofs.co.uk" initials="vi" userId="S::urn:spo:guest#vicki@fool-proofs.co.uk::"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8EACB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D47A3E9-1C1A-484A-9EAB-F54749B38ED9}" v="20" dt="2026-02-19T15:38:39.70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863" autoAdjust="0"/>
    <p:restoredTop sz="69658" autoAdjust="0"/>
  </p:normalViewPr>
  <p:slideViewPr>
    <p:cSldViewPr snapToGrid="0">
      <p:cViewPr varScale="1">
        <p:scale>
          <a:sx n="44" d="100"/>
          <a:sy n="44" d="100"/>
        </p:scale>
        <p:origin x="1680" y="32"/>
      </p:cViewPr>
      <p:guideLst/>
    </p:cSldViewPr>
  </p:slideViewPr>
  <p:notesTextViewPr>
    <p:cViewPr>
      <p:scale>
        <a:sx n="1" d="1"/>
        <a:sy n="1" d="1"/>
      </p:scale>
      <p:origin x="0" y="0"/>
    </p:cViewPr>
  </p:notesTextViewPr>
  <p:sorterViewPr>
    <p:cViewPr>
      <p:scale>
        <a:sx n="131" d="100"/>
        <a:sy n="131" d="100"/>
      </p:scale>
      <p:origin x="0" y="0"/>
    </p:cViewPr>
  </p:sorterViewPr>
  <p:notesViewPr>
    <p:cSldViewPr snapToGrid="0">
      <p:cViewPr varScale="1">
        <p:scale>
          <a:sx n="48" d="100"/>
          <a:sy n="48" d="100"/>
        </p:scale>
        <p:origin x="2752" y="3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8/10/relationships/authors" Target="authors.xml"/><Relationship Id="rId20" Type="http://schemas.openxmlformats.org/officeDocument/2006/relationships/slide" Target="slides/slide16.xml"/><Relationship Id="rId4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C8F757-E8EB-427A-A4A1-BC688E47C665}" type="datetimeFigureOut">
              <a:rPr lang="en-GB" smtClean="0"/>
              <a:t>19/02/2026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94437B-ED07-4D22-934F-14BE86564410}" type="slidenum">
              <a:rPr lang="en-GB" smtClean="0"/>
              <a:t>‹#›</a:t>
            </a:fld>
            <a:endParaRPr lang="en-GB"/>
          </a:p>
        </p:txBody>
      </p:sp>
    </p:spTree>
    <p:extLst>
      <p:ext uri="{BB962C8B-B14F-4D97-AF65-F5344CB8AC3E}">
        <p14:creationId xmlns:p14="http://schemas.microsoft.com/office/powerpoint/2010/main" val="121052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s://en.wikipedia.org/wiki/File:Newcastle_United_Logo.svg" TargetMode="External"/><Relationship Id="rId3" Type="http://schemas.openxmlformats.org/officeDocument/2006/relationships/hyperlink" Target="https://en.wikipedia.org/wiki/File:Manchester_City_FC_badge.svg" TargetMode="External"/><Relationship Id="rId7" Type="http://schemas.openxmlformats.org/officeDocument/2006/relationships/hyperlink" Target="https://commons.wikimedia.org/wiki/File:The_Shard_-_22.08.2024.jpg"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s://en.wikipedia.org/wiki/Harrods#/media/File:Harrods_(London).jpg" TargetMode="External"/><Relationship Id="rId5" Type="http://schemas.openxmlformats.org/officeDocument/2006/relationships/hyperlink" Target="https://commons.wikimedia.org/wiki/File:Heathrow_Airport_010.jpg" TargetMode="External"/><Relationship Id="rId4" Type="http://schemas.openxmlformats.org/officeDocument/2006/relationships/hyperlink" Target="https://commons.wikimedia.org/wiki/File:Sainsbury%27s_Logo.svg" TargetMode="Externa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en.wikipedia.org/wiki/File:Newcastle_United_Logo.svg" TargetMode="External"/><Relationship Id="rId3" Type="http://schemas.openxmlformats.org/officeDocument/2006/relationships/hyperlink" Target="https://en.wikipedia.org/wiki/File:Manchester_City_FC_badge.svg" TargetMode="External"/><Relationship Id="rId7" Type="http://schemas.openxmlformats.org/officeDocument/2006/relationships/hyperlink" Target="https://commons.wikimedia.org/wiki/File:The_Shard_-_22.08.2024.jpg"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s://en.wikipedia.org/wiki/Harrods#/media/File:Harrods_(London).jpg" TargetMode="External"/><Relationship Id="rId5" Type="http://schemas.openxmlformats.org/officeDocument/2006/relationships/hyperlink" Target="https://commons.wikimedia.org/wiki/File:Heathrow_Airport_010.jpg" TargetMode="External"/><Relationship Id="rId4" Type="http://schemas.openxmlformats.org/officeDocument/2006/relationships/hyperlink" Target="https://commons.wikimedia.org/wiki/File:Sainsbury%27s_Logo.svg" TargetMode="Externa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s://en.wikipedia.org/wiki/File:Newcastle_United_Logo.svg" TargetMode="External"/><Relationship Id="rId3" Type="http://schemas.openxmlformats.org/officeDocument/2006/relationships/hyperlink" Target="https://en.wikipedia.org/wiki/File:Manchester_City_FC_badge.svg" TargetMode="External"/><Relationship Id="rId7" Type="http://schemas.openxmlformats.org/officeDocument/2006/relationships/hyperlink" Target="https://commons.wikimedia.org/wiki/File:The_Shard_-_22.08.2024.jpg"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en.wikipedia.org/wiki/Harrods#/media/File:Harrods_(London).jpg" TargetMode="External"/><Relationship Id="rId5" Type="http://schemas.openxmlformats.org/officeDocument/2006/relationships/hyperlink" Target="https://commons.wikimedia.org/wiki/File:Heathrow_Airport_010.jpg" TargetMode="External"/><Relationship Id="rId4" Type="http://schemas.openxmlformats.org/officeDocument/2006/relationships/hyperlink" Target="https://commons.wikimedia.org/wiki/File:Sainsbury%27s_Logo.svg"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commons.wikimedia.org/wiki/File:Dunst_Oman_scan0321_-_%C3%96lfeld_Marmul.jpg"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commons.wikimedia.org/wiki/File:Middle_East_(orthographic_projection).svg"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commons.wikimedia.org/wiki/File:Middle_East_(orthographic_projection).svg"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ourworldindata.org/grapher/oil-production-by-country?tab=discrete-bar&amp;time=latest&amp;country=" TargetMode="Externa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s://commons.wikimedia.org/wiki/File:Flag_of_Kuwait.svg" TargetMode="External"/><Relationship Id="rId3" Type="http://schemas.openxmlformats.org/officeDocument/2006/relationships/hyperlink" Target="https://ourworldindata.org/grapher/oil-production-by-country?tab=discrete-bar&amp;time=latest&amp;country=" TargetMode="External"/><Relationship Id="rId7" Type="http://schemas.openxmlformats.org/officeDocument/2006/relationships/hyperlink" Target="https://commons.wikimedia.org/wiki/File:Flag_of_the_United_Arab_Emirates.svg"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s://commons.wikimedia.org/wiki/File:Flag_of_Iraq.svg" TargetMode="External"/><Relationship Id="rId5" Type="http://schemas.openxmlformats.org/officeDocument/2006/relationships/hyperlink" Target="https://commons.wikimedia.org/wiki/File:Flag_of_Iran.svg" TargetMode="External"/><Relationship Id="rId4" Type="http://schemas.openxmlformats.org/officeDocument/2006/relationships/hyperlink" Target="https://commons.wikimedia.org/wiki/File:Flag_of_Saudi_Arabia.svg" TargetMode="External"/></Relationships>
</file>

<file path=ppt/notesSlides/_rels/notesSlide8.xml.rels><?xml version="1.0" encoding="UTF-8" standalone="yes"?>
<Relationships xmlns="http://schemas.openxmlformats.org/package/2006/relationships"><Relationship Id="rId8" Type="http://schemas.openxmlformats.org/officeDocument/2006/relationships/hyperlink" Target="https://commons.wikimedia.org/wiki/File:Flag_of_Kuwait.svg" TargetMode="External"/><Relationship Id="rId3" Type="http://schemas.openxmlformats.org/officeDocument/2006/relationships/hyperlink" Target="https://commons.wikimedia.org/wiki/File:Middle_east.jpg" TargetMode="External"/><Relationship Id="rId7" Type="http://schemas.openxmlformats.org/officeDocument/2006/relationships/hyperlink" Target="https://commons.wikimedia.org/wiki/File:Flag_of_the_United_Arab_Emirates.svg"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commons.wikimedia.org/wiki/File:Flag_of_Iraq.svg" TargetMode="External"/><Relationship Id="rId5" Type="http://schemas.openxmlformats.org/officeDocument/2006/relationships/hyperlink" Target="https://commons.wikimedia.org/wiki/File:Flag_of_Iran.svg" TargetMode="External"/><Relationship Id="rId4" Type="http://schemas.openxmlformats.org/officeDocument/2006/relationships/hyperlink" Target="https://commons.wikimedia.org/wiki/File:Flag_of_Saudi_Arabia.svg"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svgsilh.com/image/2098593.html"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openclipart.org/detail/262344" TargetMode="External"/><Relationship Id="rId5" Type="http://schemas.openxmlformats.org/officeDocument/2006/relationships/hyperlink" Target="https://openclipart.org/detail/9794/car-front-view-by-anonymous" TargetMode="External"/><Relationship Id="rId4" Type="http://schemas.openxmlformats.org/officeDocument/2006/relationships/hyperlink" Target="https://openclipart.org/detail/170118/pet-bottle-by-netalloy" TargetMode="External"/></Relationships>
</file>

<file path=ppt/notesSlides/_rels/notesSlide10.xml.rels><?xml version="1.0" encoding="UTF-8" standalone="yes"?>
<Relationships xmlns="http://schemas.openxmlformats.org/package/2006/relationships"><Relationship Id="rId8" Type="http://schemas.openxmlformats.org/officeDocument/2006/relationships/hyperlink" Target="https://en.wikipedia.org/wiki/File:Newcastle_United_Logo.svg" TargetMode="External"/><Relationship Id="rId3" Type="http://schemas.openxmlformats.org/officeDocument/2006/relationships/hyperlink" Target="https://en.wikipedia.org/wiki/File:Manchester_City_FC_badge.svg" TargetMode="External"/><Relationship Id="rId7" Type="http://schemas.openxmlformats.org/officeDocument/2006/relationships/hyperlink" Target="https://commons.wikimedia.org/wiki/File:The_Shard_-_22.08.2024.jpg"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en.wikipedia.org/wiki/Harrods#/media/File:Harrods_(London).jpg" TargetMode="External"/><Relationship Id="rId5" Type="http://schemas.openxmlformats.org/officeDocument/2006/relationships/hyperlink" Target="https://commons.wikimedia.org/wiki/File:Heathrow_Airport_010.jpg" TargetMode="External"/><Relationship Id="rId4" Type="http://schemas.openxmlformats.org/officeDocument/2006/relationships/hyperlink" Target="https://commons.wikimedia.org/wiki/File:Sainsbury%27s_Logo.svg"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commons.wikimedia.org/wiki/File:Imperial_Federation,_map_of_the_world_showing_the_extent_of_the_British_Empire_in_1886_-_Norman_B._Leventhal_Map_Center_at_the_BPL.jpg"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commons.wikimedia.org/wiki/File:Imperial_Federation,_map_of_the_world_showing_the_extent_of_the_British_Empire_in_1886_-_Norman_B._Leventhal_Map_Center_at_the_BPL.jpg"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commons.wikimedia.org/wiki/File:Imperial_Federation,_map_of_the_world_showing_the_extent_of_the_British_Empire_in_1886_-_Norman_B._Leventhal_Map_Center_at_the_BPL.jpg"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commons.wikimedia.org/wiki/File:Anglo-Persian_Oil_Company_workers_(1).jpg"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en.wikipedia.org/wiki/File:BP_Helios_logo.svg"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commons.wikimedia.org/wiki/File:Churchill_1904_Q_42037.jpg" TargetMode="External"/><Relationship Id="rId2" Type="http://schemas.openxmlformats.org/officeDocument/2006/relationships/slide" Target="../slides/slide19.xml"/><Relationship Id="rId1" Type="http://schemas.openxmlformats.org/officeDocument/2006/relationships/notesMaster" Target="../notesMasters/notesMaster1.xml"/><Relationship Id="rId5" Type="http://schemas.openxmlformats.org/officeDocument/2006/relationships/hyperlink" Target="https://commons.wikimedia.org/wiki/File:Anglo-Persian_Oil_Company_workers_(1).jpg" TargetMode="External"/><Relationship Id="rId4" Type="http://schemas.openxmlformats.org/officeDocument/2006/relationships/hyperlink" Target="https://commons.wikimedia.org/wiki/File:Parliament_at_Sunset.JPG"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en.wikipedia.org/wiki/File:HMS_Dreadnought_1906_H61017.jpg"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s://commons.wikimedia.org/wiki/File:Bristol_Scout_C_(1611)_flown_by_Lanoe_Hawker_in_his_Victoria_Cross-earning_military_engagement_on_July_25th,_1915._(49177372226).jpg" TargetMode="External"/><Relationship Id="rId5" Type="http://schemas.openxmlformats.org/officeDocument/2006/relationships/hyperlink" Target="https://commons.wikimedia.org/wiki/File:British_Mark_V_(male)_tank.jpg" TargetMode="External"/><Relationship Id="rId4" Type="http://schemas.openxmlformats.org/officeDocument/2006/relationships/hyperlink" Target="https://commons.wikimedia.org/wiki/File:AEC_Y_Type.jpg"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en.wikipedia.org/wiki/File:Arthur-James-Balfour-1st-Earl-of-Balfour.jpg"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commons.wikimedia.org/wiki/File:OttomanEmpire1914.png"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s://infogram.com/the-mandate-system-1h7k230p0q1ev2x"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commons.wikimedia.org/wiki/File:LineaRoja.png"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commons.wikimedia.org/wiki/File:Reza_shah_uniform.jpg" TargetMode="External"/><Relationship Id="rId2" Type="http://schemas.openxmlformats.org/officeDocument/2006/relationships/slide" Target="../slides/slide30.xml"/><Relationship Id="rId1" Type="http://schemas.openxmlformats.org/officeDocument/2006/relationships/notesMaster" Target="../notesMasters/notesMaster1.xml"/><Relationship Id="rId5" Type="http://schemas.openxmlformats.org/officeDocument/2006/relationships/hyperlink" Target="https://commons.wikimedia.org/wiki/File:1307109799_king-faisal-i-of-iraq-kopiya.jpg" TargetMode="External"/><Relationship Id="rId4" Type="http://schemas.openxmlformats.org/officeDocument/2006/relationships/hyperlink" Target="https://commons.wikimedia.org/wiki/File:Official_Portrait_of_King_Abdulaziz.jpg"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commons.wikimedia.org/wiki/File:Yom_Kippur_War_Montage.png" TargetMode="External"/><Relationship Id="rId2" Type="http://schemas.openxmlformats.org/officeDocument/2006/relationships/slide" Target="../slides/slide33.xml"/><Relationship Id="rId1" Type="http://schemas.openxmlformats.org/officeDocument/2006/relationships/notesMaster" Target="../notesMasters/notesMaster1.xml"/><Relationship Id="rId4" Type="http://schemas.openxmlformats.org/officeDocument/2006/relationships/hyperlink" Target="https://commons.wikimedia.org/wiki/File:Gas_Stealers_Beware_1974.jpg"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Images (clockwise from top left): </a:t>
            </a:r>
            <a:r>
              <a:rPr lang="en-GB" dirty="0">
                <a:hlinkClick r:id="rId3"/>
              </a:rPr>
              <a:t>https://en.wikipedia.org/wiki/File:Manchester_City_FC_badge.svg</a:t>
            </a:r>
            <a:r>
              <a:rPr lang="en-GB" dirty="0"/>
              <a:t>; </a:t>
            </a:r>
            <a:r>
              <a:rPr lang="en-GB" dirty="0">
                <a:hlinkClick r:id="rId4"/>
              </a:rPr>
              <a:t>https://commons.wikimedia.org/wiki/File:Sainsbury%27s_Logo.svg</a:t>
            </a:r>
            <a:r>
              <a:rPr lang="en-GB" dirty="0"/>
              <a:t>; </a:t>
            </a:r>
            <a:r>
              <a:rPr lang="en-GB" dirty="0">
                <a:hlinkClick r:id="rId5"/>
              </a:rPr>
              <a:t>https://commons.wikimedia.org/wiki/File:Heathrow_Airport_010.jpg</a:t>
            </a:r>
            <a:r>
              <a:rPr lang="en-GB" dirty="0"/>
              <a:t>; </a:t>
            </a:r>
            <a:r>
              <a:rPr lang="en-GB" dirty="0">
                <a:hlinkClick r:id="rId6"/>
              </a:rPr>
              <a:t>https://en.wikipedia.org/wiki/Harrods#/media/File:Harrods_(London).jpg</a:t>
            </a:r>
            <a:r>
              <a:rPr lang="en-GB" dirty="0"/>
              <a:t>; </a:t>
            </a:r>
            <a:r>
              <a:rPr lang="en-GB" dirty="0">
                <a:hlinkClick r:id="rId7"/>
              </a:rPr>
              <a:t>https://commons.wikimedia.org/wiki/File:The_Shard_-_22.08.2024.jpg</a:t>
            </a:r>
            <a:r>
              <a:rPr lang="en-GB" dirty="0"/>
              <a:t>; </a:t>
            </a:r>
            <a:r>
              <a:rPr lang="en-GB" dirty="0">
                <a:hlinkClick r:id="rId8"/>
              </a:rPr>
              <a:t>https://en.wikipedia.org/wiki/File:Newcastle_United_Logo.svg</a:t>
            </a:r>
            <a:r>
              <a:rPr lang="en-GB" dirty="0"/>
              <a:t> </a:t>
            </a:r>
            <a:endParaRPr lang="en-US" dirty="0"/>
          </a:p>
        </p:txBody>
      </p:sp>
      <p:sp>
        <p:nvSpPr>
          <p:cNvPr id="4" name="Slide Number Placeholder 3"/>
          <p:cNvSpPr>
            <a:spLocks noGrp="1"/>
          </p:cNvSpPr>
          <p:nvPr>
            <p:ph type="sldNum" sz="quarter" idx="5"/>
          </p:nvPr>
        </p:nvSpPr>
        <p:spPr/>
        <p:txBody>
          <a:bodyPr/>
          <a:lstStyle/>
          <a:p>
            <a:fld id="{1394437B-ED07-4D22-934F-14BE86564410}" type="slidenum">
              <a:rPr lang="en-GB" smtClean="0"/>
              <a:t>2</a:t>
            </a:fld>
            <a:endParaRPr lang="en-GB"/>
          </a:p>
        </p:txBody>
      </p:sp>
    </p:spTree>
    <p:extLst>
      <p:ext uri="{BB962C8B-B14F-4D97-AF65-F5344CB8AC3E}">
        <p14:creationId xmlns:p14="http://schemas.microsoft.com/office/powerpoint/2010/main" val="2189663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Images (clockwise from top left): </a:t>
            </a:r>
            <a:r>
              <a:rPr lang="en-GB" dirty="0">
                <a:hlinkClick r:id="rId3"/>
              </a:rPr>
              <a:t>https://en.wikipedia.org/wiki/File:Manchester_City_FC_badge.svg</a:t>
            </a:r>
            <a:r>
              <a:rPr lang="en-GB" dirty="0"/>
              <a:t>; </a:t>
            </a:r>
            <a:r>
              <a:rPr lang="en-GB" dirty="0">
                <a:hlinkClick r:id="rId4"/>
              </a:rPr>
              <a:t>https://commons.wikimedia.org/wiki/File:Sainsbury%27s_Logo.svg</a:t>
            </a:r>
            <a:r>
              <a:rPr lang="en-GB" dirty="0"/>
              <a:t>; </a:t>
            </a:r>
            <a:r>
              <a:rPr lang="en-GB" dirty="0">
                <a:hlinkClick r:id="rId5"/>
              </a:rPr>
              <a:t>https://commons.wikimedia.org/wiki/File:Heathrow_Airport_010.jpg</a:t>
            </a:r>
            <a:r>
              <a:rPr lang="en-GB" dirty="0"/>
              <a:t>; </a:t>
            </a:r>
            <a:r>
              <a:rPr lang="en-GB" dirty="0">
                <a:hlinkClick r:id="rId6"/>
              </a:rPr>
              <a:t>https://en.wikipedia.org/wiki/Harrods#/media/File:Harrods_(London).jpg</a:t>
            </a:r>
            <a:r>
              <a:rPr lang="en-GB" dirty="0"/>
              <a:t>; </a:t>
            </a:r>
            <a:r>
              <a:rPr lang="en-GB" dirty="0">
                <a:hlinkClick r:id="rId7"/>
              </a:rPr>
              <a:t>https://commons.wikimedia.org/wiki/File:The_Shard_-_22.08.2024.jpg</a:t>
            </a:r>
            <a:r>
              <a:rPr lang="en-GB" dirty="0"/>
              <a:t>; </a:t>
            </a:r>
            <a:r>
              <a:rPr lang="en-GB" dirty="0">
                <a:hlinkClick r:id="rId8"/>
              </a:rPr>
              <a:t>https://en.wikipedia.org/wiki/File:Newcastle_United_Logo.svg</a:t>
            </a:r>
            <a:r>
              <a:rPr lang="en-GB" dirty="0"/>
              <a:t> </a:t>
            </a:r>
            <a:endParaRPr lang="en-US" dirty="0"/>
          </a:p>
        </p:txBody>
      </p:sp>
      <p:sp>
        <p:nvSpPr>
          <p:cNvPr id="4" name="Slide Number Placeholder 3"/>
          <p:cNvSpPr>
            <a:spLocks noGrp="1"/>
          </p:cNvSpPr>
          <p:nvPr>
            <p:ph type="sldNum" sz="quarter" idx="5"/>
          </p:nvPr>
        </p:nvSpPr>
        <p:spPr/>
        <p:txBody>
          <a:bodyPr/>
          <a:lstStyle/>
          <a:p>
            <a:fld id="{1394437B-ED07-4D22-934F-14BE86564410}" type="slidenum">
              <a:rPr lang="en-GB" smtClean="0"/>
              <a:t>3</a:t>
            </a:fld>
            <a:endParaRPr lang="en-GB"/>
          </a:p>
        </p:txBody>
      </p:sp>
    </p:spTree>
    <p:extLst>
      <p:ext uri="{BB962C8B-B14F-4D97-AF65-F5344CB8AC3E}">
        <p14:creationId xmlns:p14="http://schemas.microsoft.com/office/powerpoint/2010/main" val="42821231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Images (clockwise from top left): </a:t>
            </a:r>
            <a:r>
              <a:rPr lang="en-GB" dirty="0">
                <a:hlinkClick r:id="rId3"/>
              </a:rPr>
              <a:t>https://en.wikipedia.org/wiki/File:Manchester_City_FC_badge.svg</a:t>
            </a:r>
            <a:r>
              <a:rPr lang="en-GB" dirty="0"/>
              <a:t>; </a:t>
            </a:r>
            <a:r>
              <a:rPr lang="en-GB" dirty="0">
                <a:hlinkClick r:id="rId4"/>
              </a:rPr>
              <a:t>https://commons.wikimedia.org/wiki/File:Sainsbury%27s_Logo.svg</a:t>
            </a:r>
            <a:r>
              <a:rPr lang="en-GB" dirty="0"/>
              <a:t>; </a:t>
            </a:r>
            <a:r>
              <a:rPr lang="en-GB" dirty="0">
                <a:hlinkClick r:id="rId5"/>
              </a:rPr>
              <a:t>https://commons.wikimedia.org/wiki/File:Heathrow_Airport_010.jpg</a:t>
            </a:r>
            <a:r>
              <a:rPr lang="en-GB" dirty="0"/>
              <a:t>; </a:t>
            </a:r>
            <a:r>
              <a:rPr lang="en-GB" dirty="0">
                <a:hlinkClick r:id="rId6"/>
              </a:rPr>
              <a:t>https://en.wikipedia.org/wiki/Harrods#/media/File:Harrods_(London).jpg</a:t>
            </a:r>
            <a:r>
              <a:rPr lang="en-GB" dirty="0"/>
              <a:t>; </a:t>
            </a:r>
            <a:r>
              <a:rPr lang="en-GB" dirty="0">
                <a:hlinkClick r:id="rId7"/>
              </a:rPr>
              <a:t>https://commons.wikimedia.org/wiki/File:The_Shard_-_22.08.2024.jpg</a:t>
            </a:r>
            <a:r>
              <a:rPr lang="en-GB" dirty="0"/>
              <a:t>; </a:t>
            </a:r>
            <a:r>
              <a:rPr lang="en-GB" dirty="0">
                <a:hlinkClick r:id="rId8"/>
              </a:rPr>
              <a:t>https://en.wikipedia.org/wiki/File:Newcastle_United_Logo.svg</a:t>
            </a:r>
            <a:r>
              <a:rPr lang="en-GB" dirty="0"/>
              <a:t> </a:t>
            </a:r>
            <a:endParaRPr lang="en-US" dirty="0"/>
          </a:p>
        </p:txBody>
      </p:sp>
      <p:sp>
        <p:nvSpPr>
          <p:cNvPr id="4" name="Slide Number Placeholder 3"/>
          <p:cNvSpPr>
            <a:spLocks noGrp="1"/>
          </p:cNvSpPr>
          <p:nvPr>
            <p:ph type="sldNum" sz="quarter" idx="5"/>
          </p:nvPr>
        </p:nvSpPr>
        <p:spPr/>
        <p:txBody>
          <a:bodyPr/>
          <a:lstStyle/>
          <a:p>
            <a:fld id="{1394437B-ED07-4D22-934F-14BE86564410}" type="slidenum">
              <a:rPr lang="en-GB" smtClean="0"/>
              <a:t>4</a:t>
            </a:fld>
            <a:endParaRPr lang="en-GB"/>
          </a:p>
        </p:txBody>
      </p:sp>
    </p:spTree>
    <p:extLst>
      <p:ext uri="{BB962C8B-B14F-4D97-AF65-F5344CB8AC3E}">
        <p14:creationId xmlns:p14="http://schemas.microsoft.com/office/powerpoint/2010/main" val="3173203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Image: </a:t>
            </a:r>
            <a:r>
              <a:rPr lang="en-US">
                <a:hlinkClick r:id="rId3"/>
              </a:rPr>
              <a:t>https://commons.wikimedia.org/wiki/File:Dunst_Oman_scan0321_-_%C3%96lfeld_Marmul.jpg</a:t>
            </a:r>
            <a:r>
              <a:rPr lang="en-US"/>
              <a:t>  </a:t>
            </a:r>
          </a:p>
        </p:txBody>
      </p:sp>
      <p:sp>
        <p:nvSpPr>
          <p:cNvPr id="4" name="Slide Number Placeholder 3"/>
          <p:cNvSpPr>
            <a:spLocks noGrp="1"/>
          </p:cNvSpPr>
          <p:nvPr>
            <p:ph type="sldNum" sz="quarter" idx="5"/>
          </p:nvPr>
        </p:nvSpPr>
        <p:spPr/>
        <p:txBody>
          <a:bodyPr/>
          <a:lstStyle/>
          <a:p>
            <a:fld id="{1394437B-ED07-4D22-934F-14BE86564410}" type="slidenum">
              <a:rPr lang="en-GB" smtClean="0"/>
              <a:t>5</a:t>
            </a:fld>
            <a:endParaRPr lang="en-GB"/>
          </a:p>
        </p:txBody>
      </p:sp>
    </p:spTree>
    <p:extLst>
      <p:ext uri="{BB962C8B-B14F-4D97-AF65-F5344CB8AC3E}">
        <p14:creationId xmlns:p14="http://schemas.microsoft.com/office/powerpoint/2010/main" val="33644770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a:t>
            </a:r>
            <a:r>
              <a:rPr lang="en-GB" dirty="0">
                <a:hlinkClick r:id="rId3"/>
              </a:rPr>
              <a:t>https://commons.wikimedia.org/wiki/File:Middle_East_(orthographic_projection).svg</a:t>
            </a:r>
            <a:r>
              <a:rPr lang="en-GB" dirty="0"/>
              <a:t> </a:t>
            </a:r>
          </a:p>
          <a:p>
            <a:endParaRPr lang="en-GB"/>
          </a:p>
        </p:txBody>
      </p:sp>
      <p:sp>
        <p:nvSpPr>
          <p:cNvPr id="4" name="Slide Number Placeholder 3"/>
          <p:cNvSpPr>
            <a:spLocks noGrp="1"/>
          </p:cNvSpPr>
          <p:nvPr>
            <p:ph type="sldNum" sz="quarter" idx="5"/>
          </p:nvPr>
        </p:nvSpPr>
        <p:spPr/>
        <p:txBody>
          <a:bodyPr/>
          <a:lstStyle/>
          <a:p>
            <a:fld id="{1394437B-ED07-4D22-934F-14BE86564410}" type="slidenum">
              <a:rPr lang="en-GB" smtClean="0"/>
              <a:t>6</a:t>
            </a:fld>
            <a:endParaRPr lang="en-GB"/>
          </a:p>
        </p:txBody>
      </p:sp>
    </p:spTree>
    <p:extLst>
      <p:ext uri="{BB962C8B-B14F-4D97-AF65-F5344CB8AC3E}">
        <p14:creationId xmlns:p14="http://schemas.microsoft.com/office/powerpoint/2010/main" val="31239723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Globe image: </a:t>
            </a:r>
            <a:r>
              <a:rPr lang="en-GB" dirty="0">
                <a:hlinkClick r:id="rId3"/>
              </a:rPr>
              <a:t>https://commons.wikimedia.org/wiki/File:Middle_East_(orthographic_projection).svg</a:t>
            </a:r>
            <a:r>
              <a:rPr lang="en-GB" dirty="0"/>
              <a:t> </a:t>
            </a:r>
            <a:endParaRPr lang="en-US" dirty="0"/>
          </a:p>
          <a:p>
            <a:r>
              <a:rPr lang="en-GB" dirty="0">
                <a:latin typeface="Aptos"/>
                <a:ea typeface="Calibri"/>
                <a:cs typeface="Calibri"/>
              </a:rPr>
              <a:t>Bar chart previously available from: </a:t>
            </a:r>
            <a:r>
              <a:rPr lang="en-GB" dirty="0">
                <a:hlinkClick r:id="rId4"/>
              </a:rPr>
              <a:t>https://ourworldindata.org/grapher/oil-production-by-country?tab=discrete-bar&amp;time=latest&amp;country=</a:t>
            </a:r>
            <a:r>
              <a:rPr lang="en-GB" dirty="0"/>
              <a:t> </a:t>
            </a:r>
            <a:endParaRPr lang="en-GB" dirty="0">
              <a:latin typeface="Aptos"/>
              <a:ea typeface="Calibri"/>
              <a:cs typeface="Calibri"/>
            </a:endParaRP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1394437B-ED07-4D22-934F-14BE86564410}" type="slidenum">
              <a:rPr lang="en-GB" smtClean="0"/>
              <a:t>7</a:t>
            </a:fld>
            <a:endParaRPr lang="en-GB"/>
          </a:p>
        </p:txBody>
      </p:sp>
    </p:spTree>
    <p:extLst>
      <p:ext uri="{BB962C8B-B14F-4D97-AF65-F5344CB8AC3E}">
        <p14:creationId xmlns:p14="http://schemas.microsoft.com/office/powerpoint/2010/main" val="39530722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Bar chart previously available from: </a:t>
            </a:r>
            <a:r>
              <a:rPr lang="en-GB" dirty="0">
                <a:hlinkClick r:id="rId3"/>
              </a:rPr>
              <a:t>https://ourworldindata.org/grapher/oil-production-by-country?tab=discrete-bar&amp;time=latest&amp;country=</a:t>
            </a:r>
            <a:r>
              <a:rPr lang="en-GB" dirty="0"/>
              <a:t> </a:t>
            </a:r>
          </a:p>
          <a:p>
            <a:r>
              <a:rPr lang="en-GB" dirty="0"/>
              <a:t>Flags (top to bottom): </a:t>
            </a:r>
            <a:r>
              <a:rPr lang="en-GB" dirty="0">
                <a:hlinkClick r:id="rId4"/>
              </a:rPr>
              <a:t>https://commons.wikimedia.org/wiki/File:Flag_of_Saudi_Arabia.svg</a:t>
            </a:r>
            <a:r>
              <a:rPr lang="en-GB" dirty="0"/>
              <a:t>; </a:t>
            </a:r>
            <a:r>
              <a:rPr lang="en-GB" dirty="0">
                <a:hlinkClick r:id="rId5"/>
              </a:rPr>
              <a:t>https://commons.wikimedia.org/wiki/File:Flag_of_Iran.svg</a:t>
            </a:r>
            <a:r>
              <a:rPr lang="en-GB" dirty="0"/>
              <a:t>; </a:t>
            </a:r>
          </a:p>
          <a:p>
            <a:r>
              <a:rPr lang="en-GB" dirty="0">
                <a:hlinkClick r:id="rId6"/>
              </a:rPr>
              <a:t>https://commons.wikimedia.org/wiki/File:Flag_of_Iraq.svg</a:t>
            </a:r>
            <a:r>
              <a:rPr lang="en-GB" dirty="0"/>
              <a:t>; </a:t>
            </a:r>
            <a:r>
              <a:rPr lang="en-GB" dirty="0">
                <a:hlinkClick r:id="rId7"/>
              </a:rPr>
              <a:t>https://commons.wikimedia.org/wiki/File:Flag_of_the_United_Arab_Emirates.svg</a:t>
            </a:r>
            <a:r>
              <a:rPr lang="en-GB" dirty="0"/>
              <a:t>; </a:t>
            </a:r>
            <a:r>
              <a:rPr lang="en-GB" dirty="0">
                <a:hlinkClick r:id="rId8"/>
              </a:rPr>
              <a:t>https://commons.wikimedia.org/wiki/File:Flag_of_Kuwait.svg</a:t>
            </a:r>
            <a:r>
              <a:rPr lang="en-GB" dirty="0"/>
              <a:t> </a:t>
            </a:r>
          </a:p>
        </p:txBody>
      </p:sp>
      <p:sp>
        <p:nvSpPr>
          <p:cNvPr id="4" name="Slide Number Placeholder 3"/>
          <p:cNvSpPr>
            <a:spLocks noGrp="1"/>
          </p:cNvSpPr>
          <p:nvPr>
            <p:ph type="sldNum" sz="quarter" idx="5"/>
          </p:nvPr>
        </p:nvSpPr>
        <p:spPr/>
        <p:txBody>
          <a:bodyPr/>
          <a:lstStyle/>
          <a:p>
            <a:fld id="{1394437B-ED07-4D22-934F-14BE86564410}" type="slidenum">
              <a:rPr lang="en-GB" smtClean="0"/>
              <a:t>8</a:t>
            </a:fld>
            <a:endParaRPr lang="en-GB"/>
          </a:p>
        </p:txBody>
      </p:sp>
    </p:spTree>
    <p:extLst>
      <p:ext uri="{BB962C8B-B14F-4D97-AF65-F5344CB8AC3E}">
        <p14:creationId xmlns:p14="http://schemas.microsoft.com/office/powerpoint/2010/main" val="20894970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Map: </a:t>
            </a:r>
            <a:r>
              <a:rPr lang="en-GB" dirty="0">
                <a:hlinkClick r:id="rId3"/>
              </a:rPr>
              <a:t>https://commons.wikimedia.org/wiki/File:Middle_east.jpg</a:t>
            </a:r>
            <a:endParaRPr lang="en-US"/>
          </a:p>
          <a:p>
            <a:r>
              <a:rPr lang="en-GB" dirty="0"/>
              <a:t>Flags: </a:t>
            </a:r>
            <a:r>
              <a:rPr lang="en-GB" dirty="0">
                <a:solidFill>
                  <a:srgbClr val="444444"/>
                </a:solidFill>
                <a:hlinkClick r:id="rId4"/>
              </a:rPr>
              <a:t>https://commons.wikimedia.org/wiki/File:Flag_of_Saudi_Arabia.svg</a:t>
            </a:r>
            <a:r>
              <a:rPr lang="en-GB" dirty="0"/>
              <a:t>; </a:t>
            </a:r>
            <a:r>
              <a:rPr lang="en-GB" dirty="0">
                <a:solidFill>
                  <a:srgbClr val="444444"/>
                </a:solidFill>
                <a:hlinkClick r:id="rId5"/>
              </a:rPr>
              <a:t>https://commons.wikimedia.org/wiki/File:Flag_of_Iran.svg</a:t>
            </a:r>
            <a:r>
              <a:rPr lang="en-GB" dirty="0"/>
              <a:t>; </a:t>
            </a:r>
            <a:endParaRPr lang="en-US" dirty="0">
              <a:solidFill>
                <a:srgbClr val="444444"/>
              </a:solidFill>
            </a:endParaRPr>
          </a:p>
          <a:p>
            <a:r>
              <a:rPr lang="en-GB" dirty="0">
                <a:solidFill>
                  <a:srgbClr val="444444"/>
                </a:solidFill>
                <a:hlinkClick r:id="rId6"/>
              </a:rPr>
              <a:t>https://commons.wikimedia.org/wiki/File:Flag_of_Iraq.svg</a:t>
            </a:r>
            <a:r>
              <a:rPr lang="en-GB" dirty="0"/>
              <a:t>; </a:t>
            </a:r>
            <a:r>
              <a:rPr lang="en-GB" dirty="0">
                <a:solidFill>
                  <a:srgbClr val="444444"/>
                </a:solidFill>
                <a:hlinkClick r:id="rId7"/>
              </a:rPr>
              <a:t>https://commons.wikimedia.org/wiki/File:Flag_of_the_United_Arab_Emirates.svg</a:t>
            </a:r>
            <a:r>
              <a:rPr lang="en-GB" dirty="0"/>
              <a:t>; </a:t>
            </a:r>
            <a:r>
              <a:rPr lang="en-GB" dirty="0">
                <a:solidFill>
                  <a:srgbClr val="444444"/>
                </a:solidFill>
                <a:hlinkClick r:id="rId8"/>
              </a:rPr>
              <a:t>https://commons.wikimedia.org/wiki/File:Flag_of_Kuwait.svg</a:t>
            </a:r>
            <a:r>
              <a:rPr lang="en-GB" dirty="0"/>
              <a:t> </a:t>
            </a:r>
          </a:p>
          <a:p>
            <a:r>
              <a:rPr lang="en-GB" dirty="0"/>
              <a:t> </a:t>
            </a:r>
            <a:endParaRPr lang="en-US"/>
          </a:p>
        </p:txBody>
      </p:sp>
      <p:sp>
        <p:nvSpPr>
          <p:cNvPr id="4" name="Slide Number Placeholder 3"/>
          <p:cNvSpPr>
            <a:spLocks noGrp="1"/>
          </p:cNvSpPr>
          <p:nvPr>
            <p:ph type="sldNum" sz="quarter" idx="5"/>
          </p:nvPr>
        </p:nvSpPr>
        <p:spPr/>
        <p:txBody>
          <a:bodyPr/>
          <a:lstStyle/>
          <a:p>
            <a:fld id="{1394437B-ED07-4D22-934F-14BE86564410}" type="slidenum">
              <a:rPr lang="en-GB" smtClean="0"/>
              <a:t>9</a:t>
            </a:fld>
            <a:endParaRPr lang="en-GB"/>
          </a:p>
        </p:txBody>
      </p:sp>
    </p:spTree>
    <p:extLst>
      <p:ext uri="{BB962C8B-B14F-4D97-AF65-F5344CB8AC3E}">
        <p14:creationId xmlns:p14="http://schemas.microsoft.com/office/powerpoint/2010/main" val="3993120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Images (clockwise from top left): </a:t>
            </a:r>
            <a:r>
              <a:rPr lang="en-GB" dirty="0">
                <a:hlinkClick r:id="rId3"/>
              </a:rPr>
              <a:t>https://svgsilh.com/image/2098593.html</a:t>
            </a:r>
            <a:r>
              <a:rPr lang="en-GB" dirty="0"/>
              <a:t>; </a:t>
            </a:r>
            <a:r>
              <a:rPr lang="en-GB" dirty="0">
                <a:hlinkClick r:id="rId4"/>
              </a:rPr>
              <a:t>https://openclipart.org/detail/170118/pet-bottle-by-netalloy</a:t>
            </a:r>
            <a:r>
              <a:rPr lang="en-GB" dirty="0"/>
              <a:t>; </a:t>
            </a:r>
            <a:r>
              <a:rPr lang="en-GB" dirty="0">
                <a:hlinkClick r:id="rId5"/>
              </a:rPr>
              <a:t>https://openclipart.org/detail/9794/car-front-view-by-anonymous</a:t>
            </a:r>
            <a:r>
              <a:rPr lang="en-GB" dirty="0"/>
              <a:t>; </a:t>
            </a:r>
            <a:r>
              <a:rPr lang="en-GB" dirty="0">
                <a:hlinkClick r:id="rId6"/>
              </a:rPr>
              <a:t>https://openclipart.org/detail/262344</a:t>
            </a:r>
            <a:r>
              <a:rPr lang="en-GB" dirty="0"/>
              <a:t> </a:t>
            </a:r>
            <a:endParaRPr lang="en-US" dirty="0"/>
          </a:p>
          <a:p>
            <a:endParaRPr lang="en-GB" dirty="0"/>
          </a:p>
        </p:txBody>
      </p:sp>
      <p:sp>
        <p:nvSpPr>
          <p:cNvPr id="4" name="Slide Number Placeholder 3"/>
          <p:cNvSpPr>
            <a:spLocks noGrp="1"/>
          </p:cNvSpPr>
          <p:nvPr>
            <p:ph type="sldNum" sz="quarter" idx="5"/>
          </p:nvPr>
        </p:nvSpPr>
        <p:spPr/>
        <p:txBody>
          <a:bodyPr/>
          <a:lstStyle/>
          <a:p>
            <a:fld id="{1394437B-ED07-4D22-934F-14BE86564410}" type="slidenum">
              <a:rPr lang="en-GB" smtClean="0"/>
              <a:t>11</a:t>
            </a:fld>
            <a:endParaRPr lang="en-GB"/>
          </a:p>
        </p:txBody>
      </p:sp>
    </p:spTree>
    <p:extLst>
      <p:ext uri="{BB962C8B-B14F-4D97-AF65-F5344CB8AC3E}">
        <p14:creationId xmlns:p14="http://schemas.microsoft.com/office/powerpoint/2010/main" val="11199590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Images (clockwise from top left): </a:t>
            </a:r>
            <a:r>
              <a:rPr lang="en-GB" dirty="0">
                <a:hlinkClick r:id="rId3"/>
              </a:rPr>
              <a:t>https://en.wikipedia.org/wiki/File:Manchester_City_FC_badge.svg</a:t>
            </a:r>
            <a:r>
              <a:rPr lang="en-GB" dirty="0"/>
              <a:t>; </a:t>
            </a:r>
            <a:r>
              <a:rPr lang="en-GB" dirty="0">
                <a:hlinkClick r:id="rId4"/>
              </a:rPr>
              <a:t>https://commons.wikimedia.org/wiki/File:Sainsbury%27s_Logo.svg</a:t>
            </a:r>
            <a:r>
              <a:rPr lang="en-GB" dirty="0"/>
              <a:t>; </a:t>
            </a:r>
            <a:r>
              <a:rPr lang="en-GB" dirty="0">
                <a:hlinkClick r:id="rId5"/>
              </a:rPr>
              <a:t>https://commons.wikimedia.org/wiki/File:Heathrow_Airport_010.jpg</a:t>
            </a:r>
            <a:r>
              <a:rPr lang="en-GB" dirty="0"/>
              <a:t>; </a:t>
            </a:r>
            <a:r>
              <a:rPr lang="en-GB" dirty="0">
                <a:hlinkClick r:id="rId6"/>
              </a:rPr>
              <a:t>https://en.wikipedia.org/wiki/Harrods#/media/File:Harrods_(London).jpg</a:t>
            </a:r>
            <a:r>
              <a:rPr lang="en-GB" dirty="0"/>
              <a:t>; </a:t>
            </a:r>
            <a:r>
              <a:rPr lang="en-GB" dirty="0">
                <a:hlinkClick r:id="rId7"/>
              </a:rPr>
              <a:t>https://commons.wikimedia.org/wiki/File:The_Shard_-_22.08.2024.jpg</a:t>
            </a:r>
            <a:r>
              <a:rPr lang="en-GB" dirty="0"/>
              <a:t>; </a:t>
            </a:r>
            <a:r>
              <a:rPr lang="en-GB" dirty="0">
                <a:hlinkClick r:id="rId8"/>
              </a:rPr>
              <a:t>https://en.wikipedia.org/wiki/File:Newcastle_United_Logo.svg</a:t>
            </a:r>
            <a:r>
              <a:rPr lang="en-GB" dirty="0"/>
              <a:t> </a:t>
            </a:r>
            <a:endParaRPr lang="en-US" dirty="0"/>
          </a:p>
        </p:txBody>
      </p:sp>
      <p:sp>
        <p:nvSpPr>
          <p:cNvPr id="4" name="Slide Number Placeholder 3"/>
          <p:cNvSpPr>
            <a:spLocks noGrp="1"/>
          </p:cNvSpPr>
          <p:nvPr>
            <p:ph type="sldNum" sz="quarter" idx="5"/>
          </p:nvPr>
        </p:nvSpPr>
        <p:spPr/>
        <p:txBody>
          <a:bodyPr/>
          <a:lstStyle/>
          <a:p>
            <a:fld id="{1394437B-ED07-4D22-934F-14BE86564410}" type="slidenum">
              <a:rPr lang="en-GB" smtClean="0"/>
              <a:t>12</a:t>
            </a:fld>
            <a:endParaRPr lang="en-GB"/>
          </a:p>
        </p:txBody>
      </p:sp>
    </p:spTree>
    <p:extLst>
      <p:ext uri="{BB962C8B-B14F-4D97-AF65-F5344CB8AC3E}">
        <p14:creationId xmlns:p14="http://schemas.microsoft.com/office/powerpoint/2010/main" val="29037084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Image: </a:t>
            </a:r>
            <a:r>
              <a:rPr lang="en-GB" dirty="0">
                <a:hlinkClick r:id="rId3"/>
              </a:rPr>
              <a:t>https://commons.wikimedia.org/wiki/File:Imperial_Federation,_map_of_the_world_showing_the_extent_of_the_British_Empire_in_1886_-_Norman_B._Leventhal_Map_Center_at_the_BPL.jpg</a:t>
            </a:r>
            <a:r>
              <a:rPr lang="en-GB" dirty="0"/>
              <a:t> </a:t>
            </a:r>
          </a:p>
        </p:txBody>
      </p:sp>
      <p:sp>
        <p:nvSpPr>
          <p:cNvPr id="4" name="Slide Number Placeholder 3"/>
          <p:cNvSpPr>
            <a:spLocks noGrp="1"/>
          </p:cNvSpPr>
          <p:nvPr>
            <p:ph type="sldNum" sz="quarter" idx="5"/>
          </p:nvPr>
        </p:nvSpPr>
        <p:spPr/>
        <p:txBody>
          <a:bodyPr/>
          <a:lstStyle/>
          <a:p>
            <a:fld id="{1394437B-ED07-4D22-934F-14BE86564410}" type="slidenum">
              <a:rPr lang="en-GB" smtClean="0"/>
              <a:t>15</a:t>
            </a:fld>
            <a:endParaRPr lang="en-GB"/>
          </a:p>
        </p:txBody>
      </p:sp>
    </p:spTree>
    <p:extLst>
      <p:ext uri="{BB962C8B-B14F-4D97-AF65-F5344CB8AC3E}">
        <p14:creationId xmlns:p14="http://schemas.microsoft.com/office/powerpoint/2010/main" val="35172583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Image: </a:t>
            </a:r>
            <a:r>
              <a:rPr lang="en-GB" dirty="0">
                <a:hlinkClick r:id="rId3"/>
              </a:rPr>
              <a:t>https://commons.wikimedia.org/wiki/File:Imperial_Federation,_map_of_the_world_showing_the_extent_of_the_British_Empire_in_1886_-_Norman_B._Leventhal_Map_Center_at_the_BPL.jpg</a:t>
            </a:r>
            <a:r>
              <a:rPr lang="en-GB" dirty="0"/>
              <a:t> </a:t>
            </a:r>
          </a:p>
        </p:txBody>
      </p:sp>
      <p:sp>
        <p:nvSpPr>
          <p:cNvPr id="4" name="Slide Number Placeholder 3"/>
          <p:cNvSpPr>
            <a:spLocks noGrp="1"/>
          </p:cNvSpPr>
          <p:nvPr>
            <p:ph type="sldNum" sz="quarter" idx="5"/>
          </p:nvPr>
        </p:nvSpPr>
        <p:spPr/>
        <p:txBody>
          <a:bodyPr/>
          <a:lstStyle/>
          <a:p>
            <a:fld id="{1394437B-ED07-4D22-934F-14BE86564410}" type="slidenum">
              <a:rPr lang="en-GB" smtClean="0"/>
              <a:t>16</a:t>
            </a:fld>
            <a:endParaRPr lang="en-GB"/>
          </a:p>
        </p:txBody>
      </p:sp>
    </p:spTree>
    <p:extLst>
      <p:ext uri="{BB962C8B-B14F-4D97-AF65-F5344CB8AC3E}">
        <p14:creationId xmlns:p14="http://schemas.microsoft.com/office/powerpoint/2010/main" val="40849302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a:t>
            </a:r>
            <a:r>
              <a:rPr lang="en-GB" dirty="0">
                <a:hlinkClick r:id="rId3"/>
              </a:rPr>
              <a:t>https://commons.wikimedia.org/wiki/File:Imperial_Federation,_map_of_the_world_showing_the_extent_of_the_British_Empire_in_1886_-_Norman_B._Leventhal_Map_Center_at_the_BPL.jpg</a:t>
            </a:r>
            <a:r>
              <a:rPr lang="en-GB" dirty="0"/>
              <a:t> </a:t>
            </a:r>
            <a:endParaRPr lang="en-US" dirty="0"/>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1394437B-ED07-4D22-934F-14BE86564410}" type="slidenum">
              <a:rPr lang="en-GB" smtClean="0"/>
              <a:t>17</a:t>
            </a:fld>
            <a:endParaRPr lang="en-GB"/>
          </a:p>
        </p:txBody>
      </p:sp>
    </p:spTree>
    <p:extLst>
      <p:ext uri="{BB962C8B-B14F-4D97-AF65-F5344CB8AC3E}">
        <p14:creationId xmlns:p14="http://schemas.microsoft.com/office/powerpoint/2010/main" val="37334706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Images: </a:t>
            </a:r>
            <a:r>
              <a:rPr lang="en-GB" dirty="0">
                <a:hlinkClick r:id="rId3"/>
              </a:rPr>
              <a:t>https://commons.wikimedia.org/wiki/File:Anglo-Persian_Oil_Company_workers_(1).jpg</a:t>
            </a:r>
            <a:r>
              <a:rPr lang="en-GB" dirty="0"/>
              <a:t>; </a:t>
            </a:r>
            <a:r>
              <a:rPr lang="en-GB" dirty="0">
                <a:hlinkClick r:id="rId4"/>
              </a:rPr>
              <a:t>https://en.wikipedia.org/wiki/File:BP_Helios_logo.svg</a:t>
            </a:r>
            <a:r>
              <a:rPr lang="en-GB" dirty="0"/>
              <a:t> </a:t>
            </a:r>
            <a:endParaRPr lang="en-US" dirty="0"/>
          </a:p>
        </p:txBody>
      </p:sp>
      <p:sp>
        <p:nvSpPr>
          <p:cNvPr id="4" name="Slide Number Placeholder 3"/>
          <p:cNvSpPr>
            <a:spLocks noGrp="1"/>
          </p:cNvSpPr>
          <p:nvPr>
            <p:ph type="sldNum" sz="quarter" idx="5"/>
          </p:nvPr>
        </p:nvSpPr>
        <p:spPr/>
        <p:txBody>
          <a:bodyPr/>
          <a:lstStyle/>
          <a:p>
            <a:fld id="{1394437B-ED07-4D22-934F-14BE86564410}" type="slidenum">
              <a:rPr lang="en-GB" smtClean="0"/>
              <a:t>18</a:t>
            </a:fld>
            <a:endParaRPr lang="en-GB"/>
          </a:p>
        </p:txBody>
      </p:sp>
    </p:spTree>
    <p:extLst>
      <p:ext uri="{BB962C8B-B14F-4D97-AF65-F5344CB8AC3E}">
        <p14:creationId xmlns:p14="http://schemas.microsoft.com/office/powerpoint/2010/main" val="42858408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Images (left to right): </a:t>
            </a:r>
            <a:r>
              <a:rPr lang="en-GB" dirty="0">
                <a:hlinkClick r:id="rId3"/>
              </a:rPr>
              <a:t>https://commons.wikimedia.org/wiki/File:Churchill_1904_Q_42037.jpg</a:t>
            </a:r>
            <a:r>
              <a:rPr lang="en-GB" dirty="0"/>
              <a:t>; </a:t>
            </a:r>
            <a:r>
              <a:rPr lang="en-GB" dirty="0">
                <a:hlinkClick r:id="rId4"/>
              </a:rPr>
              <a:t>https://commons.wikimedia.org/wiki/File:Parliament_at_Sunset.JPG</a:t>
            </a:r>
            <a:r>
              <a:rPr lang="en-GB" dirty="0"/>
              <a:t>; </a:t>
            </a:r>
            <a:r>
              <a:rPr lang="en-GB" dirty="0">
                <a:hlinkClick r:id="rId5"/>
              </a:rPr>
              <a:t>https://commons.wikimedia.org/wiki/File:Anglo-Persian_Oil_Company_workers_(1).jpg</a:t>
            </a:r>
            <a:endParaRPr lang="en-US" dirty="0"/>
          </a:p>
        </p:txBody>
      </p:sp>
      <p:sp>
        <p:nvSpPr>
          <p:cNvPr id="4" name="Slide Number Placeholder 3"/>
          <p:cNvSpPr>
            <a:spLocks noGrp="1"/>
          </p:cNvSpPr>
          <p:nvPr>
            <p:ph type="sldNum" sz="quarter" idx="5"/>
          </p:nvPr>
        </p:nvSpPr>
        <p:spPr/>
        <p:txBody>
          <a:bodyPr/>
          <a:lstStyle/>
          <a:p>
            <a:fld id="{1394437B-ED07-4D22-934F-14BE86564410}" type="slidenum">
              <a:rPr lang="en-GB" smtClean="0"/>
              <a:t>19</a:t>
            </a:fld>
            <a:endParaRPr lang="en-GB"/>
          </a:p>
        </p:txBody>
      </p:sp>
    </p:spTree>
    <p:extLst>
      <p:ext uri="{BB962C8B-B14F-4D97-AF65-F5344CB8AC3E}">
        <p14:creationId xmlns:p14="http://schemas.microsoft.com/office/powerpoint/2010/main" val="41121404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Images (clockwise from top left): </a:t>
            </a:r>
            <a:r>
              <a:rPr lang="en-GB" dirty="0">
                <a:hlinkClick r:id="rId3"/>
              </a:rPr>
              <a:t>https://en.wikipedia.org/wiki/File:HMS_Dreadnought_1906_H61017.jpg</a:t>
            </a:r>
            <a:r>
              <a:rPr lang="en-GB" dirty="0"/>
              <a:t>; </a:t>
            </a:r>
            <a:r>
              <a:rPr lang="en-GB" dirty="0">
                <a:hlinkClick r:id="rId4"/>
              </a:rPr>
              <a:t>https://commons.wikimedia.org/wiki/File:AEC_Y_Type.jpg</a:t>
            </a:r>
            <a:r>
              <a:rPr lang="en-GB" dirty="0"/>
              <a:t>; </a:t>
            </a:r>
            <a:r>
              <a:rPr lang="en-GB" dirty="0">
                <a:hlinkClick r:id="rId5"/>
              </a:rPr>
              <a:t>https://commons.wikimedia.org/wiki/File:British_Mark_V_(male)_tank.jpg</a:t>
            </a:r>
            <a:r>
              <a:rPr lang="en-GB" dirty="0"/>
              <a:t>; </a:t>
            </a:r>
            <a:r>
              <a:rPr lang="en-GB" dirty="0">
                <a:hlinkClick r:id="rId6"/>
              </a:rPr>
              <a:t>https://commons.wikimedia.org/wiki/File:Bristol_Scout_C_(1611)_flown_by_Lanoe_Hawker_in_his_Victoria_Cross-earning_military_engagement_on_July_25th,_1915._(49177372226).jpg</a:t>
            </a:r>
            <a:r>
              <a:rPr lang="en-GB" dirty="0"/>
              <a:t> </a:t>
            </a:r>
            <a:endParaRPr lang="en-US" dirty="0"/>
          </a:p>
          <a:p>
            <a:endParaRPr lang="en-GB" dirty="0"/>
          </a:p>
        </p:txBody>
      </p:sp>
      <p:sp>
        <p:nvSpPr>
          <p:cNvPr id="4" name="Slide Number Placeholder 3"/>
          <p:cNvSpPr>
            <a:spLocks noGrp="1"/>
          </p:cNvSpPr>
          <p:nvPr>
            <p:ph type="sldNum" sz="quarter" idx="5"/>
          </p:nvPr>
        </p:nvSpPr>
        <p:spPr/>
        <p:txBody>
          <a:bodyPr/>
          <a:lstStyle/>
          <a:p>
            <a:fld id="{1394437B-ED07-4D22-934F-14BE86564410}" type="slidenum">
              <a:rPr lang="en-GB" smtClean="0"/>
              <a:t>20</a:t>
            </a:fld>
            <a:endParaRPr lang="en-GB"/>
          </a:p>
        </p:txBody>
      </p:sp>
    </p:spTree>
    <p:extLst>
      <p:ext uri="{BB962C8B-B14F-4D97-AF65-F5344CB8AC3E}">
        <p14:creationId xmlns:p14="http://schemas.microsoft.com/office/powerpoint/2010/main" val="37541009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a:t>
            </a:r>
            <a:r>
              <a:rPr lang="en-GB" dirty="0">
                <a:hlinkClick r:id="rId3"/>
              </a:rPr>
              <a:t>https://en.wikipedia.org/wiki/File:Arthur-James-Balfour-1st-Earl-of-Balfour.jpg</a:t>
            </a:r>
            <a:r>
              <a:rPr lang="en-GB"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Balfour to Prime Ministers of the Dominions, August 1918. Quoted in: </a:t>
            </a:r>
            <a:r>
              <a:rPr lang="en-GB" dirty="0">
                <a:hlinkClick r:id="rId3"/>
              </a:rPr>
              <a:t>https://archive.globalpolicy.org/component/content/article/185-general/40479-great-power-conflict-over-iraqi-oil-the-world-war-i-era.html</a:t>
            </a:r>
            <a:endParaRPr lang="en-GB" dirty="0"/>
          </a:p>
        </p:txBody>
      </p:sp>
      <p:sp>
        <p:nvSpPr>
          <p:cNvPr id="4" name="Slide Number Placeholder 3"/>
          <p:cNvSpPr>
            <a:spLocks noGrp="1"/>
          </p:cNvSpPr>
          <p:nvPr>
            <p:ph type="sldNum" sz="quarter" idx="5"/>
          </p:nvPr>
        </p:nvSpPr>
        <p:spPr/>
        <p:txBody>
          <a:bodyPr/>
          <a:lstStyle/>
          <a:p>
            <a:fld id="{1394437B-ED07-4D22-934F-14BE86564410}" type="slidenum">
              <a:rPr lang="en-GB" smtClean="0"/>
              <a:t>22</a:t>
            </a:fld>
            <a:endParaRPr lang="en-GB"/>
          </a:p>
        </p:txBody>
      </p:sp>
    </p:spTree>
    <p:extLst>
      <p:ext uri="{BB962C8B-B14F-4D97-AF65-F5344CB8AC3E}">
        <p14:creationId xmlns:p14="http://schemas.microsoft.com/office/powerpoint/2010/main" val="30289246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Images: </a:t>
            </a:r>
            <a:r>
              <a:rPr lang="en-GB" dirty="0">
                <a:hlinkClick r:id="rId3"/>
              </a:rPr>
              <a:t>https://commons.wikimedia.org/wiki/File:OttomanEmpire1914.png</a:t>
            </a:r>
            <a:r>
              <a:rPr lang="en-GB" dirty="0"/>
              <a:t>; </a:t>
            </a:r>
            <a:r>
              <a:rPr lang="en-GB" dirty="0">
                <a:hlinkClick r:id="rId4"/>
              </a:rPr>
              <a:t>https://infogram.com/the-mandate-system-1h7k230p0q1ev2x</a:t>
            </a:r>
            <a:r>
              <a:rPr lang="en-GB" dirty="0"/>
              <a:t> </a:t>
            </a:r>
          </a:p>
        </p:txBody>
      </p:sp>
      <p:sp>
        <p:nvSpPr>
          <p:cNvPr id="4" name="Slide Number Placeholder 3"/>
          <p:cNvSpPr>
            <a:spLocks noGrp="1"/>
          </p:cNvSpPr>
          <p:nvPr>
            <p:ph type="sldNum" sz="quarter" idx="5"/>
          </p:nvPr>
        </p:nvSpPr>
        <p:spPr/>
        <p:txBody>
          <a:bodyPr/>
          <a:lstStyle/>
          <a:p>
            <a:fld id="{1394437B-ED07-4D22-934F-14BE86564410}" type="slidenum">
              <a:rPr lang="en-GB" smtClean="0"/>
              <a:t>23</a:t>
            </a:fld>
            <a:endParaRPr lang="en-GB"/>
          </a:p>
        </p:txBody>
      </p:sp>
    </p:spTree>
    <p:extLst>
      <p:ext uri="{BB962C8B-B14F-4D97-AF65-F5344CB8AC3E}">
        <p14:creationId xmlns:p14="http://schemas.microsoft.com/office/powerpoint/2010/main" val="21098962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Image: </a:t>
            </a:r>
            <a:r>
              <a:rPr lang="en-GB" dirty="0">
                <a:hlinkClick r:id="rId3"/>
              </a:rPr>
              <a:t>https://commons.wikimedia.org/wiki/File:LineaRoja.png</a:t>
            </a:r>
            <a:r>
              <a:rPr lang="en-GB" dirty="0"/>
              <a:t> </a:t>
            </a:r>
          </a:p>
        </p:txBody>
      </p:sp>
      <p:sp>
        <p:nvSpPr>
          <p:cNvPr id="4" name="Slide Number Placeholder 3"/>
          <p:cNvSpPr>
            <a:spLocks noGrp="1"/>
          </p:cNvSpPr>
          <p:nvPr>
            <p:ph type="sldNum" sz="quarter" idx="5"/>
          </p:nvPr>
        </p:nvSpPr>
        <p:spPr/>
        <p:txBody>
          <a:bodyPr/>
          <a:lstStyle/>
          <a:p>
            <a:fld id="{1394437B-ED07-4D22-934F-14BE86564410}" type="slidenum">
              <a:rPr lang="en-GB" smtClean="0"/>
              <a:t>26</a:t>
            </a:fld>
            <a:endParaRPr lang="en-GB"/>
          </a:p>
        </p:txBody>
      </p:sp>
    </p:spTree>
    <p:extLst>
      <p:ext uri="{BB962C8B-B14F-4D97-AF65-F5344CB8AC3E}">
        <p14:creationId xmlns:p14="http://schemas.microsoft.com/office/powerpoint/2010/main" val="14362846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a:solidFill>
                  <a:schemeClr val="tx1"/>
                </a:solidFill>
                <a:effectLst/>
                <a:latin typeface="+mn-lt"/>
                <a:ea typeface="+mn-ea"/>
                <a:cs typeface="+mn-cs"/>
              </a:rPr>
              <a:t>Source: </a:t>
            </a:r>
            <a:r>
              <a:rPr lang="en-GB"/>
              <a:t>Pamuk, S. (2006) ‘Estimating economic growth in the Middle East since 1820’ in </a:t>
            </a:r>
            <a:r>
              <a:rPr lang="en-GB" i="1"/>
              <a:t>Journal of Economic History</a:t>
            </a:r>
            <a:r>
              <a:rPr lang="en-GB"/>
              <a:t>, </a:t>
            </a:r>
            <a:r>
              <a:rPr lang="en-GB" i="1"/>
              <a:t>66</a:t>
            </a:r>
            <a:r>
              <a:rPr lang="en-GB"/>
              <a:t>, no. 3, pp. 809–828.</a:t>
            </a:r>
            <a:endParaRPr lang="en-US"/>
          </a:p>
        </p:txBody>
      </p:sp>
      <p:sp>
        <p:nvSpPr>
          <p:cNvPr id="4" name="Slide Number Placeholder 3"/>
          <p:cNvSpPr>
            <a:spLocks noGrp="1"/>
          </p:cNvSpPr>
          <p:nvPr>
            <p:ph type="sldNum" sz="quarter" idx="5"/>
          </p:nvPr>
        </p:nvSpPr>
        <p:spPr/>
        <p:txBody>
          <a:bodyPr/>
          <a:lstStyle/>
          <a:p>
            <a:fld id="{1394437B-ED07-4D22-934F-14BE86564410}" type="slidenum">
              <a:rPr lang="en-GB" smtClean="0"/>
              <a:t>28</a:t>
            </a:fld>
            <a:endParaRPr lang="en-GB"/>
          </a:p>
        </p:txBody>
      </p:sp>
    </p:spTree>
    <p:extLst>
      <p:ext uri="{BB962C8B-B14F-4D97-AF65-F5344CB8AC3E}">
        <p14:creationId xmlns:p14="http://schemas.microsoft.com/office/powerpoint/2010/main" val="40306077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Source: Pamuk, S. (2006) ‘</a:t>
            </a:r>
            <a:r>
              <a:rPr lang="en-GB" kern="1200" dirty="0">
                <a:solidFill>
                  <a:schemeClr val="tx1"/>
                </a:solidFill>
                <a:effectLst/>
              </a:rPr>
              <a:t>Estimating</a:t>
            </a:r>
            <a:r>
              <a:rPr lang="en-GB" dirty="0"/>
              <a:t> economic growth</a:t>
            </a:r>
            <a:r>
              <a:rPr lang="en-GB" kern="1200" dirty="0">
                <a:solidFill>
                  <a:schemeClr val="tx1"/>
                </a:solidFill>
                <a:effectLst/>
              </a:rPr>
              <a:t> in the Middle East since 1820</a:t>
            </a:r>
            <a:r>
              <a:rPr lang="en-GB" dirty="0"/>
              <a:t>’ in </a:t>
            </a:r>
            <a:r>
              <a:rPr lang="en-GB" i="1" kern="1200" dirty="0">
                <a:solidFill>
                  <a:schemeClr val="tx1"/>
                </a:solidFill>
                <a:effectLst/>
              </a:rPr>
              <a:t>Journal of Economic History</a:t>
            </a:r>
            <a:r>
              <a:rPr lang="en-GB" kern="1200" dirty="0">
                <a:solidFill>
                  <a:schemeClr val="tx1"/>
                </a:solidFill>
                <a:effectLst/>
              </a:rPr>
              <a:t>,</a:t>
            </a:r>
            <a:r>
              <a:rPr lang="en-GB" dirty="0"/>
              <a:t> </a:t>
            </a:r>
            <a:r>
              <a:rPr lang="en-GB" i="1" kern="1200" dirty="0">
                <a:solidFill>
                  <a:schemeClr val="tx1"/>
                </a:solidFill>
                <a:effectLst/>
              </a:rPr>
              <a:t>66</a:t>
            </a:r>
            <a:r>
              <a:rPr lang="en-GB" kern="1200" dirty="0">
                <a:solidFill>
                  <a:schemeClr val="tx1"/>
                </a:solidFill>
                <a:effectLst/>
              </a:rPr>
              <a:t>, </a:t>
            </a:r>
            <a:r>
              <a:rPr lang="en-GB" dirty="0"/>
              <a:t>no</a:t>
            </a:r>
            <a:r>
              <a:rPr lang="en-GB" kern="1200" dirty="0">
                <a:solidFill>
                  <a:schemeClr val="tx1"/>
                </a:solidFill>
                <a:effectLst/>
              </a:rPr>
              <a:t>. 3</a:t>
            </a:r>
            <a:r>
              <a:rPr lang="en-GB" dirty="0"/>
              <a:t>,</a:t>
            </a:r>
            <a:r>
              <a:rPr lang="en-GB" kern="1200" dirty="0">
                <a:solidFill>
                  <a:schemeClr val="tx1"/>
                </a:solidFill>
                <a:effectLst/>
              </a:rPr>
              <a:t> pp. </a:t>
            </a:r>
            <a:r>
              <a:rPr lang="en-GB" dirty="0"/>
              <a:t>809–828.</a:t>
            </a:r>
            <a:endParaRPr lang="en-US" dirty="0"/>
          </a:p>
          <a:p>
            <a:endParaRPr lang="en-GB" dirty="0"/>
          </a:p>
        </p:txBody>
      </p:sp>
      <p:sp>
        <p:nvSpPr>
          <p:cNvPr id="4" name="Slide Number Placeholder 3"/>
          <p:cNvSpPr>
            <a:spLocks noGrp="1"/>
          </p:cNvSpPr>
          <p:nvPr>
            <p:ph type="sldNum" sz="quarter" idx="5"/>
          </p:nvPr>
        </p:nvSpPr>
        <p:spPr/>
        <p:txBody>
          <a:bodyPr/>
          <a:lstStyle/>
          <a:p>
            <a:fld id="{1394437B-ED07-4D22-934F-14BE86564410}" type="slidenum">
              <a:rPr lang="en-GB" smtClean="0"/>
              <a:t>29</a:t>
            </a:fld>
            <a:endParaRPr lang="en-GB"/>
          </a:p>
        </p:txBody>
      </p:sp>
    </p:spTree>
    <p:extLst>
      <p:ext uri="{BB962C8B-B14F-4D97-AF65-F5344CB8AC3E}">
        <p14:creationId xmlns:p14="http://schemas.microsoft.com/office/powerpoint/2010/main" val="22058767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Images (from left): </a:t>
            </a:r>
            <a:r>
              <a:rPr lang="en-GB" dirty="0">
                <a:hlinkClick r:id="rId3"/>
              </a:rPr>
              <a:t>https://commons.wikimedia.org/wiki/File:Reza_shah_uniform.jpg</a:t>
            </a:r>
            <a:r>
              <a:rPr lang="en-GB" dirty="0"/>
              <a:t>; </a:t>
            </a:r>
            <a:r>
              <a:rPr lang="en-GB" dirty="0">
                <a:hlinkClick r:id="rId4"/>
              </a:rPr>
              <a:t>https://commons.wikimedia.org/wiki/File:Official_Portrait_of_King_Abdulaziz.jpg</a:t>
            </a:r>
            <a:r>
              <a:rPr lang="en-GB" dirty="0"/>
              <a:t>; </a:t>
            </a:r>
            <a:r>
              <a:rPr lang="en-GB" dirty="0">
                <a:hlinkClick r:id="rId5"/>
              </a:rPr>
              <a:t>https://commons.wikimedia.org/wiki/File:1307109799_king-faisal-i-of-iraq-kopiya.jpg</a:t>
            </a:r>
            <a:r>
              <a:rPr lang="en-GB" dirty="0"/>
              <a:t> </a:t>
            </a:r>
            <a:endParaRPr lang="en-US" dirty="0"/>
          </a:p>
        </p:txBody>
      </p:sp>
      <p:sp>
        <p:nvSpPr>
          <p:cNvPr id="4" name="Slide Number Placeholder 3"/>
          <p:cNvSpPr>
            <a:spLocks noGrp="1"/>
          </p:cNvSpPr>
          <p:nvPr>
            <p:ph type="sldNum" sz="quarter" idx="5"/>
          </p:nvPr>
        </p:nvSpPr>
        <p:spPr/>
        <p:txBody>
          <a:bodyPr/>
          <a:lstStyle/>
          <a:p>
            <a:fld id="{1394437B-ED07-4D22-934F-14BE86564410}" type="slidenum">
              <a:rPr lang="en-GB" smtClean="0"/>
              <a:t>30</a:t>
            </a:fld>
            <a:endParaRPr lang="en-GB"/>
          </a:p>
        </p:txBody>
      </p:sp>
    </p:spTree>
    <p:extLst>
      <p:ext uri="{BB962C8B-B14F-4D97-AF65-F5344CB8AC3E}">
        <p14:creationId xmlns:p14="http://schemas.microsoft.com/office/powerpoint/2010/main" val="6817783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a:t>Images: </a:t>
            </a:r>
            <a:r>
              <a:rPr lang="en-GB" dirty="0">
                <a:hlinkClick r:id="rId3"/>
              </a:rPr>
              <a:t>https://commons.wikimedia.org/wiki/File:Yom_Kippur_War_Montage.png</a:t>
            </a:r>
            <a:r>
              <a:rPr lang="en-GB" dirty="0"/>
              <a:t>; </a:t>
            </a:r>
            <a:r>
              <a:rPr lang="en-GB" dirty="0">
                <a:hlinkClick r:id="rId4"/>
              </a:rPr>
              <a:t>https://commons.wikimedia.org/wiki/File:Gas_Stealers_Beware_1974.jpg</a:t>
            </a:r>
            <a:r>
              <a:rPr lang="en-GB" dirty="0"/>
              <a:t> </a:t>
            </a:r>
            <a:endParaRPr lang="en-US" dirty="0"/>
          </a:p>
          <a:p>
            <a:endParaRPr lang="en-GB" dirty="0"/>
          </a:p>
        </p:txBody>
      </p:sp>
      <p:sp>
        <p:nvSpPr>
          <p:cNvPr id="4" name="Slide Number Placeholder 3"/>
          <p:cNvSpPr>
            <a:spLocks noGrp="1"/>
          </p:cNvSpPr>
          <p:nvPr>
            <p:ph type="sldNum" sz="quarter" idx="5"/>
          </p:nvPr>
        </p:nvSpPr>
        <p:spPr/>
        <p:txBody>
          <a:bodyPr/>
          <a:lstStyle/>
          <a:p>
            <a:fld id="{1394437B-ED07-4D22-934F-14BE86564410}" type="slidenum">
              <a:rPr lang="en-GB" smtClean="0"/>
              <a:t>33</a:t>
            </a:fld>
            <a:endParaRPr lang="en-GB"/>
          </a:p>
        </p:txBody>
      </p:sp>
    </p:spTree>
    <p:extLst>
      <p:ext uri="{BB962C8B-B14F-4D97-AF65-F5344CB8AC3E}">
        <p14:creationId xmlns:p14="http://schemas.microsoft.com/office/powerpoint/2010/main" val="6396271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550C5-ED81-D5B5-8470-F869304E7BC8}"/>
              </a:ext>
            </a:extLst>
          </p:cNvPr>
          <p:cNvSpPr>
            <a:spLocks noGrp="1"/>
          </p:cNvSpPr>
          <p:nvPr>
            <p:ph type="ctrTitle" hasCustomPrompt="1"/>
          </p:nvPr>
        </p:nvSpPr>
        <p:spPr>
          <a:xfrm>
            <a:off x="1524000" y="1122363"/>
            <a:ext cx="9144000" cy="2387600"/>
          </a:xfrm>
        </p:spPr>
        <p:txBody>
          <a:bodyPr anchor="b"/>
          <a:lstStyle>
            <a:lvl1pPr algn="ctr">
              <a:defRPr sz="6000"/>
            </a:lvl1pPr>
          </a:lstStyle>
          <a:p>
            <a:r>
              <a:rPr lang="en-GB" dirty="0"/>
              <a:t>Name of resource/enquiry question</a:t>
            </a:r>
          </a:p>
        </p:txBody>
      </p:sp>
      <p:sp>
        <p:nvSpPr>
          <p:cNvPr id="3" name="Subtitle 2">
            <a:extLst>
              <a:ext uri="{FF2B5EF4-FFF2-40B4-BE49-F238E27FC236}">
                <a16:creationId xmlns:a16="http://schemas.microsoft.com/office/drawing/2014/main" id="{A1688115-A80C-7103-655F-96A34BFBFF0F}"/>
              </a:ext>
            </a:extLst>
          </p:cNvPr>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Lesson number/details if appropriate</a:t>
            </a:r>
            <a:br>
              <a:rPr lang="en-GB" dirty="0"/>
            </a:br>
            <a:r>
              <a:rPr lang="en-GB" dirty="0"/>
              <a:t>Author name and school</a:t>
            </a:r>
          </a:p>
        </p:txBody>
      </p:sp>
      <p:sp>
        <p:nvSpPr>
          <p:cNvPr id="4" name="Date Placeholder 3">
            <a:extLst>
              <a:ext uri="{FF2B5EF4-FFF2-40B4-BE49-F238E27FC236}">
                <a16:creationId xmlns:a16="http://schemas.microsoft.com/office/drawing/2014/main" id="{24B21F4F-CFCF-D386-5EDB-70E49900CA44}"/>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19/02/2026</a:t>
            </a:fld>
            <a:endParaRPr lang="en-GB"/>
          </a:p>
        </p:txBody>
      </p:sp>
      <p:sp>
        <p:nvSpPr>
          <p:cNvPr id="5" name="Footer Placeholder 4">
            <a:extLst>
              <a:ext uri="{FF2B5EF4-FFF2-40B4-BE49-F238E27FC236}">
                <a16:creationId xmlns:a16="http://schemas.microsoft.com/office/drawing/2014/main" id="{2C9E29A5-9B72-59B1-9826-C655BBCDA476}"/>
              </a:ext>
            </a:extLst>
          </p:cNvPr>
          <p:cNvSpPr>
            <a:spLocks noGrp="1"/>
          </p:cNvSpPr>
          <p:nvPr>
            <p:ph type="ftr" sz="quarter" idx="11"/>
          </p:nvPr>
        </p:nvSpPr>
        <p:spPr>
          <a:xfrm>
            <a:off x="838200" y="6176599"/>
            <a:ext cx="6447972" cy="681401"/>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9943508E-C25D-F2AA-5C4E-29B06F495388}"/>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pic>
        <p:nvPicPr>
          <p:cNvPr id="8" name="Picture 7">
            <a:extLst>
              <a:ext uri="{FF2B5EF4-FFF2-40B4-BE49-F238E27FC236}">
                <a16:creationId xmlns:a16="http://schemas.microsoft.com/office/drawing/2014/main" id="{28C28D11-1BE1-23B4-2F42-B99F1A09ED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0" y="693103"/>
            <a:ext cx="9144000" cy="429260"/>
          </a:xfrm>
          <a:prstGeom prst="rect">
            <a:avLst/>
          </a:prstGeom>
        </p:spPr>
      </p:pic>
    </p:spTree>
    <p:extLst>
      <p:ext uri="{BB962C8B-B14F-4D97-AF65-F5344CB8AC3E}">
        <p14:creationId xmlns:p14="http://schemas.microsoft.com/office/powerpoint/2010/main" val="1888444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C6810-E8E0-6F0C-0CF3-363A8119D7B4}"/>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3340A98-3110-9062-A7A2-A93CE0BDB0E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5FC4DCC-330E-BB28-D7FD-DE54118D1C28}"/>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19/02/2026</a:t>
            </a:fld>
            <a:endParaRPr lang="en-GB"/>
          </a:p>
        </p:txBody>
      </p:sp>
      <p:sp>
        <p:nvSpPr>
          <p:cNvPr id="5" name="Footer Placeholder 4">
            <a:extLst>
              <a:ext uri="{FF2B5EF4-FFF2-40B4-BE49-F238E27FC236}">
                <a16:creationId xmlns:a16="http://schemas.microsoft.com/office/drawing/2014/main" id="{00FD4352-419A-EC1B-E52C-55A6B6457A35}"/>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FA8C3C2F-66CB-7803-0F0C-4274D6AE2D44}"/>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2099918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2CE0B-EF04-AAA6-C564-B4A3A208EB7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25B29B84-8034-BD4A-4CAE-23B50A9462F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DDA02BE-5716-C20C-C746-CD0FE2555481}"/>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19/02/2026</a:t>
            </a:fld>
            <a:endParaRPr lang="en-GB"/>
          </a:p>
        </p:txBody>
      </p:sp>
      <p:sp>
        <p:nvSpPr>
          <p:cNvPr id="5" name="Footer Placeholder 4">
            <a:extLst>
              <a:ext uri="{FF2B5EF4-FFF2-40B4-BE49-F238E27FC236}">
                <a16:creationId xmlns:a16="http://schemas.microsoft.com/office/drawing/2014/main" id="{3D188814-918D-9055-C4BD-D61CA30C9D91}"/>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22526347-71C4-B76C-7DD2-CE9E03E72E17}"/>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19764165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82901-CC66-09FC-2FAD-3A210080974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1657035-4B95-69CD-6377-F261625579A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73E0665B-EC08-15EB-5CA9-F401AEB2FF5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51E14A39-6BC7-A976-5841-618925B9813B}"/>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19/02/2026</a:t>
            </a:fld>
            <a:endParaRPr lang="en-GB"/>
          </a:p>
        </p:txBody>
      </p:sp>
      <p:sp>
        <p:nvSpPr>
          <p:cNvPr id="6" name="Footer Placeholder 5">
            <a:extLst>
              <a:ext uri="{FF2B5EF4-FFF2-40B4-BE49-F238E27FC236}">
                <a16:creationId xmlns:a16="http://schemas.microsoft.com/office/drawing/2014/main" id="{259F907C-D9DF-BCD0-E819-63E9E4DBBC33}"/>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6C4CB46C-A54D-B46F-7A36-556AAF5F2EA0}"/>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1708230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A00D9-493D-786B-C900-F13534363F68}"/>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31444B8F-43F1-AEB6-20DC-6B1E608641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693F935-B2A7-3B73-380A-178CCA98FAF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8081BF1A-DD87-A039-B2A6-27A4F19026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21B683B-FC67-340D-527C-908FECB61A6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CF2A0F22-B96D-B914-CEE7-E852D89A2891}"/>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19/02/2026</a:t>
            </a:fld>
            <a:endParaRPr lang="en-GB"/>
          </a:p>
        </p:txBody>
      </p:sp>
      <p:sp>
        <p:nvSpPr>
          <p:cNvPr id="8" name="Footer Placeholder 7">
            <a:extLst>
              <a:ext uri="{FF2B5EF4-FFF2-40B4-BE49-F238E27FC236}">
                <a16:creationId xmlns:a16="http://schemas.microsoft.com/office/drawing/2014/main" id="{9A63A59B-D46F-A615-1D6B-E74589B8A393}"/>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D31FF3E0-B327-31FF-4911-CE6582F4F9A1}"/>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4028700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DF9A0-FBBA-AAF5-F627-72967C8D3D0E}"/>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99AC4D09-E2BE-DA1E-1996-575EF33AB398}"/>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19/02/2026</a:t>
            </a:fld>
            <a:endParaRPr lang="en-GB"/>
          </a:p>
        </p:txBody>
      </p:sp>
      <p:sp>
        <p:nvSpPr>
          <p:cNvPr id="4" name="Footer Placeholder 3">
            <a:extLst>
              <a:ext uri="{FF2B5EF4-FFF2-40B4-BE49-F238E27FC236}">
                <a16:creationId xmlns:a16="http://schemas.microsoft.com/office/drawing/2014/main" id="{A671084E-6FDB-F918-69FD-833FC30DCC23}"/>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BF29486F-BE8B-A743-FA90-1B6399316891}"/>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1217043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AF6B00-AD07-94F6-ADB6-68677B0DF645}"/>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19/02/2026</a:t>
            </a:fld>
            <a:endParaRPr lang="en-GB"/>
          </a:p>
        </p:txBody>
      </p:sp>
      <p:sp>
        <p:nvSpPr>
          <p:cNvPr id="3" name="Footer Placeholder 2">
            <a:extLst>
              <a:ext uri="{FF2B5EF4-FFF2-40B4-BE49-F238E27FC236}">
                <a16:creationId xmlns:a16="http://schemas.microsoft.com/office/drawing/2014/main" id="{B7106A2F-4F6E-FEA2-E093-AEDD2AC6D53F}"/>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04D378B9-AC1B-628E-41F1-DFE11986A5FF}"/>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909812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376DA-48BC-3F8D-C0CF-9EBF3AA7F1B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C51977FF-9EF8-B1ED-194D-63C92A90BD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2EB99D58-993E-7E00-DCA1-F77F9C78D9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37556B2-D0AF-407C-6904-F6F2AB3AEF99}"/>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19/02/2026</a:t>
            </a:fld>
            <a:endParaRPr lang="en-GB"/>
          </a:p>
        </p:txBody>
      </p:sp>
      <p:sp>
        <p:nvSpPr>
          <p:cNvPr id="6" name="Footer Placeholder 5">
            <a:extLst>
              <a:ext uri="{FF2B5EF4-FFF2-40B4-BE49-F238E27FC236}">
                <a16:creationId xmlns:a16="http://schemas.microsoft.com/office/drawing/2014/main" id="{7B7C735F-8E5D-505E-3223-B9E6EB3760A2}"/>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DB4F0E8B-A3E1-5C6B-0D53-F6BD22643118}"/>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23129211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4150E-32F8-19C2-CF54-1A6AC02BC64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11E8AFA0-4873-88CB-DDD7-B9F898CA1B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0022069-8FDF-7AB1-79C7-5D3DFD0B6D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0C6D67E-47CE-4C78-A4C8-96C57129C273}"/>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19/02/2026</a:t>
            </a:fld>
            <a:endParaRPr lang="en-GB"/>
          </a:p>
        </p:txBody>
      </p:sp>
      <p:sp>
        <p:nvSpPr>
          <p:cNvPr id="6" name="Footer Placeholder 5">
            <a:extLst>
              <a:ext uri="{FF2B5EF4-FFF2-40B4-BE49-F238E27FC236}">
                <a16:creationId xmlns:a16="http://schemas.microsoft.com/office/drawing/2014/main" id="{7E3D44D0-979B-2EE2-2570-85D993D5D1A7}"/>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62A53892-C495-7000-45F0-F51D9541C465}"/>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3375574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FA005-83B4-EDFF-D029-557C31E9E416}"/>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9A9A1FB0-3478-3978-FB78-EB799F2FA9D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0D6E0F2-9F5E-A1BF-BAC8-BC5F1735DF59}"/>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19/02/2026</a:t>
            </a:fld>
            <a:endParaRPr lang="en-GB"/>
          </a:p>
        </p:txBody>
      </p:sp>
      <p:sp>
        <p:nvSpPr>
          <p:cNvPr id="5" name="Footer Placeholder 4">
            <a:extLst>
              <a:ext uri="{FF2B5EF4-FFF2-40B4-BE49-F238E27FC236}">
                <a16:creationId xmlns:a16="http://schemas.microsoft.com/office/drawing/2014/main" id="{C126A871-6397-8F30-1114-747FE9B4322D}"/>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C39E820F-208D-107B-FD5C-CBA0398A1D7A}"/>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3285886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DB2E81-284C-29F6-CE68-AAA5A302AF33}"/>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6167BD63-1A7F-CC11-90C2-06FFE5744B6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F194D4A-735D-10E4-2E46-E1E678332D76}"/>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19/02/2026</a:t>
            </a:fld>
            <a:endParaRPr lang="en-GB"/>
          </a:p>
        </p:txBody>
      </p:sp>
      <p:sp>
        <p:nvSpPr>
          <p:cNvPr id="5" name="Footer Placeholder 4">
            <a:extLst>
              <a:ext uri="{FF2B5EF4-FFF2-40B4-BE49-F238E27FC236}">
                <a16:creationId xmlns:a16="http://schemas.microsoft.com/office/drawing/2014/main" id="{80B9C32E-D357-51BD-FECA-FB9C6094893A}"/>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0F673CB3-2523-68A1-8C94-7E43B27182CF}"/>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4057219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B67295-F712-0F58-C5C4-544253E739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p>
        </p:txBody>
      </p:sp>
      <p:sp>
        <p:nvSpPr>
          <p:cNvPr id="3" name="Text Placeholder 2">
            <a:extLst>
              <a:ext uri="{FF2B5EF4-FFF2-40B4-BE49-F238E27FC236}">
                <a16:creationId xmlns:a16="http://schemas.microsoft.com/office/drawing/2014/main" id="{D3E1F659-1752-BC5F-CE7E-B4BABF1FC3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8" name="Picture 7" descr="A logo with blue text&#10;&#10;Description automatically generated">
            <a:extLst>
              <a:ext uri="{FF2B5EF4-FFF2-40B4-BE49-F238E27FC236}">
                <a16:creationId xmlns:a16="http://schemas.microsoft.com/office/drawing/2014/main" id="{26DD5657-6CB2-540E-03DA-200E7E1D849C}"/>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6862536" y="6084313"/>
            <a:ext cx="1917700" cy="696195"/>
          </a:xfrm>
          <a:prstGeom prst="rect">
            <a:avLst/>
          </a:prstGeom>
        </p:spPr>
      </p:pic>
      <p:pic>
        <p:nvPicPr>
          <p:cNvPr id="10" name="Picture 9" descr="A close up of a sign&#10;&#10;Description automatically generated">
            <a:extLst>
              <a:ext uri="{FF2B5EF4-FFF2-40B4-BE49-F238E27FC236}">
                <a16:creationId xmlns:a16="http://schemas.microsoft.com/office/drawing/2014/main" id="{2C249571-F101-237F-AE77-477C989740CC}"/>
              </a:ext>
            </a:extLst>
          </p:cNvPr>
          <p:cNvPicPr>
            <a:picLocks noChangeAspect="1"/>
          </p:cNvPicPr>
          <p:nvPr userDrawn="1"/>
        </p:nvPicPr>
        <p:blipFill>
          <a:blip r:embed="rId14">
            <a:extLst>
              <a:ext uri="{28A0092B-C50C-407E-A947-70E740481C1C}">
                <a14:useLocalDpi xmlns:a14="http://schemas.microsoft.com/office/drawing/2010/main"/>
              </a:ext>
            </a:extLst>
          </a:blip>
          <a:stretch>
            <a:fillRect/>
          </a:stretch>
        </p:blipFill>
        <p:spPr>
          <a:xfrm>
            <a:off x="9300028" y="6116045"/>
            <a:ext cx="2746829" cy="660295"/>
          </a:xfrm>
          <a:prstGeom prst="rect">
            <a:avLst/>
          </a:prstGeom>
        </p:spPr>
      </p:pic>
      <p:sp>
        <p:nvSpPr>
          <p:cNvPr id="11" name="Title Placeholder 1">
            <a:extLst>
              <a:ext uri="{FF2B5EF4-FFF2-40B4-BE49-F238E27FC236}">
                <a16:creationId xmlns:a16="http://schemas.microsoft.com/office/drawing/2014/main" id="{3CF63EFF-634F-2B91-955B-09E44A6383C7}"/>
              </a:ext>
            </a:extLst>
          </p:cNvPr>
          <p:cNvSpPr txBox="1">
            <a:spLocks/>
          </p:cNvSpPr>
          <p:nvPr userDrawn="1"/>
        </p:nvSpPr>
        <p:spPr>
          <a:xfrm>
            <a:off x="145143" y="6069363"/>
            <a:ext cx="6197601" cy="7536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800" dirty="0"/>
              <a:t>Teacher Fellowship programme:</a:t>
            </a:r>
          </a:p>
          <a:p>
            <a:r>
              <a:rPr lang="en-GB" sz="1800" dirty="0"/>
              <a:t>Teaching the economic history of colonialism in Africa and Asia</a:t>
            </a:r>
          </a:p>
        </p:txBody>
      </p:sp>
    </p:spTree>
    <p:extLst>
      <p:ext uri="{BB962C8B-B14F-4D97-AF65-F5344CB8AC3E}">
        <p14:creationId xmlns:p14="http://schemas.microsoft.com/office/powerpoint/2010/main" val="41052236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8.png"/><Relationship Id="rId7"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30.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2BB8E-67E1-360E-0CA9-95C09AB483AB}"/>
              </a:ext>
            </a:extLst>
          </p:cNvPr>
          <p:cNvSpPr>
            <a:spLocks noGrp="1"/>
          </p:cNvSpPr>
          <p:nvPr>
            <p:ph type="ctrTitle"/>
          </p:nvPr>
        </p:nvSpPr>
        <p:spPr/>
        <p:txBody>
          <a:bodyPr>
            <a:normAutofit fontScale="90000"/>
          </a:bodyPr>
          <a:lstStyle/>
          <a:p>
            <a:r>
              <a:rPr lang="en-GB" b="1" dirty="0">
                <a:latin typeface="Calibri"/>
                <a:ea typeface="Calibri"/>
                <a:cs typeface="Calibri"/>
              </a:rPr>
              <a:t>Was 1973 a turning point for economic power in the Middle East? </a:t>
            </a:r>
          </a:p>
        </p:txBody>
      </p:sp>
      <p:sp>
        <p:nvSpPr>
          <p:cNvPr id="3" name="Subtitle 2">
            <a:extLst>
              <a:ext uri="{FF2B5EF4-FFF2-40B4-BE49-F238E27FC236}">
                <a16:creationId xmlns:a16="http://schemas.microsoft.com/office/drawing/2014/main" id="{E9D15B4D-67E1-6B1A-BA02-68B79B6B52E9}"/>
              </a:ext>
            </a:extLst>
          </p:cNvPr>
          <p:cNvSpPr>
            <a:spLocks noGrp="1"/>
          </p:cNvSpPr>
          <p:nvPr>
            <p:ph type="subTitle" idx="1"/>
          </p:nvPr>
        </p:nvSpPr>
        <p:spPr/>
        <p:txBody>
          <a:bodyPr vert="horz" lIns="91440" tIns="45720" rIns="91440" bIns="45720" rtlCol="0" anchor="t">
            <a:normAutofit/>
          </a:bodyPr>
          <a:lstStyle/>
          <a:p>
            <a:r>
              <a:rPr lang="en-GB" sz="2500" dirty="0">
                <a:latin typeface="Calibri"/>
                <a:ea typeface="Calibri"/>
                <a:cs typeface="Calibri"/>
              </a:rPr>
              <a:t>Lesson 1: What was the balance of economic power in the Middle East, 1900–50?</a:t>
            </a:r>
          </a:p>
          <a:p>
            <a:r>
              <a:rPr lang="en-GB" sz="2500" dirty="0">
                <a:latin typeface="Calibri"/>
                <a:ea typeface="Calibri"/>
                <a:cs typeface="Calibri"/>
              </a:rPr>
              <a:t>Alex Benger, Chesterton Community College</a:t>
            </a:r>
          </a:p>
        </p:txBody>
      </p:sp>
    </p:spTree>
    <p:extLst>
      <p:ext uri="{BB962C8B-B14F-4D97-AF65-F5344CB8AC3E}">
        <p14:creationId xmlns:p14="http://schemas.microsoft.com/office/powerpoint/2010/main" val="14394614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F714A-AC9E-0648-8761-25C18D793A87}"/>
              </a:ext>
            </a:extLst>
          </p:cNvPr>
          <p:cNvSpPr>
            <a:spLocks noGrp="1"/>
          </p:cNvSpPr>
          <p:nvPr>
            <p:ph type="title"/>
          </p:nvPr>
        </p:nvSpPr>
        <p:spPr>
          <a:xfrm>
            <a:off x="155028" y="378262"/>
            <a:ext cx="7769772" cy="1338701"/>
          </a:xfrm>
        </p:spPr>
        <p:txBody>
          <a:bodyPr>
            <a:normAutofit/>
          </a:bodyPr>
          <a:lstStyle/>
          <a:p>
            <a:pPr algn="ctr"/>
            <a:r>
              <a:rPr lang="en-GB" b="1" dirty="0">
                <a:latin typeface="Calibri"/>
                <a:ea typeface="Calibri"/>
                <a:cs typeface="Calibri"/>
              </a:rPr>
              <a:t>What are these pictures showing?</a:t>
            </a:r>
            <a:endParaRPr lang="en-US"/>
          </a:p>
        </p:txBody>
      </p:sp>
      <p:pic>
        <p:nvPicPr>
          <p:cNvPr id="4" name="Picture 3">
            <a:extLst>
              <a:ext uri="{FF2B5EF4-FFF2-40B4-BE49-F238E27FC236}">
                <a16:creationId xmlns:a16="http://schemas.microsoft.com/office/drawing/2014/main" id="{34679E28-F928-3D44-BDD8-EEB7CDC5AF0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7608" y="1899546"/>
            <a:ext cx="1775483" cy="1775483"/>
          </a:xfrm>
          <a:prstGeom prst="rect">
            <a:avLst/>
          </a:prstGeom>
        </p:spPr>
      </p:pic>
      <p:pic>
        <p:nvPicPr>
          <p:cNvPr id="5" name="Picture 4">
            <a:extLst>
              <a:ext uri="{FF2B5EF4-FFF2-40B4-BE49-F238E27FC236}">
                <a16:creationId xmlns:a16="http://schemas.microsoft.com/office/drawing/2014/main" id="{E0B235D6-48C1-CC4D-8DE7-8F5CCF5E23F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0266" y="4001294"/>
            <a:ext cx="2030165" cy="2043700"/>
          </a:xfrm>
          <a:prstGeom prst="rect">
            <a:avLst/>
          </a:prstGeom>
        </p:spPr>
      </p:pic>
      <p:pic>
        <p:nvPicPr>
          <p:cNvPr id="6" name="Picture 5">
            <a:extLst>
              <a:ext uri="{FF2B5EF4-FFF2-40B4-BE49-F238E27FC236}">
                <a16:creationId xmlns:a16="http://schemas.microsoft.com/office/drawing/2014/main" id="{5FE36641-E2E8-FE4F-B8E9-F8EBED22B94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042677" y="376573"/>
            <a:ext cx="3684224" cy="2763168"/>
          </a:xfrm>
          <a:prstGeom prst="rect">
            <a:avLst/>
          </a:prstGeom>
        </p:spPr>
      </p:pic>
      <p:pic>
        <p:nvPicPr>
          <p:cNvPr id="7" name="Picture 6">
            <a:extLst>
              <a:ext uri="{FF2B5EF4-FFF2-40B4-BE49-F238E27FC236}">
                <a16:creationId xmlns:a16="http://schemas.microsoft.com/office/drawing/2014/main" id="{CC2EFCD0-9EBB-6143-97E4-400D79E76EF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060836" y="2061935"/>
            <a:ext cx="3189003" cy="604452"/>
          </a:xfrm>
          <a:prstGeom prst="rect">
            <a:avLst/>
          </a:prstGeom>
        </p:spPr>
      </p:pic>
      <p:pic>
        <p:nvPicPr>
          <p:cNvPr id="8" name="Picture 7">
            <a:extLst>
              <a:ext uri="{FF2B5EF4-FFF2-40B4-BE49-F238E27FC236}">
                <a16:creationId xmlns:a16="http://schemas.microsoft.com/office/drawing/2014/main" id="{D2303DFB-9FB1-E54B-BD80-95B0BB09BFE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493772" y="3082482"/>
            <a:ext cx="2323130" cy="3094481"/>
          </a:xfrm>
          <a:prstGeom prst="rect">
            <a:avLst/>
          </a:prstGeom>
        </p:spPr>
      </p:pic>
      <p:pic>
        <p:nvPicPr>
          <p:cNvPr id="9" name="Picture 8">
            <a:extLst>
              <a:ext uri="{FF2B5EF4-FFF2-40B4-BE49-F238E27FC236}">
                <a16:creationId xmlns:a16="http://schemas.microsoft.com/office/drawing/2014/main" id="{DC9764F8-090B-204F-B225-3E3029855FD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044083" y="3508296"/>
            <a:ext cx="3548503" cy="2661377"/>
          </a:xfrm>
          <a:prstGeom prst="rect">
            <a:avLst/>
          </a:prstGeom>
        </p:spPr>
      </p:pic>
    </p:spTree>
    <p:extLst>
      <p:ext uri="{BB962C8B-B14F-4D97-AF65-F5344CB8AC3E}">
        <p14:creationId xmlns:p14="http://schemas.microsoft.com/office/powerpoint/2010/main" val="2403459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F714A-AC9E-0648-8761-25C18D793A87}"/>
              </a:ext>
            </a:extLst>
          </p:cNvPr>
          <p:cNvSpPr>
            <a:spLocks noGrp="1"/>
          </p:cNvSpPr>
          <p:nvPr>
            <p:ph type="title"/>
          </p:nvPr>
        </p:nvSpPr>
        <p:spPr>
          <a:xfrm>
            <a:off x="168166" y="378262"/>
            <a:ext cx="7756634" cy="1338701"/>
          </a:xfrm>
        </p:spPr>
        <p:txBody>
          <a:bodyPr>
            <a:normAutofit/>
          </a:bodyPr>
          <a:lstStyle/>
          <a:p>
            <a:pPr algn="ctr"/>
            <a:r>
              <a:rPr lang="en-GB" b="1" dirty="0">
                <a:latin typeface="Calibri"/>
                <a:ea typeface="Calibri"/>
                <a:cs typeface="Calibri"/>
              </a:rPr>
              <a:t>Can you think of any connections between them?</a:t>
            </a:r>
            <a:endParaRPr lang="en-US"/>
          </a:p>
        </p:txBody>
      </p:sp>
      <p:pic>
        <p:nvPicPr>
          <p:cNvPr id="4" name="Picture 3">
            <a:extLst>
              <a:ext uri="{FF2B5EF4-FFF2-40B4-BE49-F238E27FC236}">
                <a16:creationId xmlns:a16="http://schemas.microsoft.com/office/drawing/2014/main" id="{34679E28-F928-3D44-BDD8-EEB7CDC5AF0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7608" y="1899546"/>
            <a:ext cx="1775483" cy="1775483"/>
          </a:xfrm>
          <a:prstGeom prst="rect">
            <a:avLst/>
          </a:prstGeom>
        </p:spPr>
      </p:pic>
      <p:pic>
        <p:nvPicPr>
          <p:cNvPr id="5" name="Picture 4">
            <a:extLst>
              <a:ext uri="{FF2B5EF4-FFF2-40B4-BE49-F238E27FC236}">
                <a16:creationId xmlns:a16="http://schemas.microsoft.com/office/drawing/2014/main" id="{E0B235D6-48C1-CC4D-8DE7-8F5CCF5E23F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0266" y="4001294"/>
            <a:ext cx="2030165" cy="2043700"/>
          </a:xfrm>
          <a:prstGeom prst="rect">
            <a:avLst/>
          </a:prstGeom>
        </p:spPr>
      </p:pic>
      <p:pic>
        <p:nvPicPr>
          <p:cNvPr id="6" name="Picture 5">
            <a:extLst>
              <a:ext uri="{FF2B5EF4-FFF2-40B4-BE49-F238E27FC236}">
                <a16:creationId xmlns:a16="http://schemas.microsoft.com/office/drawing/2014/main" id="{5FE36641-E2E8-FE4F-B8E9-F8EBED22B94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042677" y="376573"/>
            <a:ext cx="3684224" cy="2763168"/>
          </a:xfrm>
          <a:prstGeom prst="rect">
            <a:avLst/>
          </a:prstGeom>
        </p:spPr>
      </p:pic>
      <p:pic>
        <p:nvPicPr>
          <p:cNvPr id="7" name="Picture 6">
            <a:extLst>
              <a:ext uri="{FF2B5EF4-FFF2-40B4-BE49-F238E27FC236}">
                <a16:creationId xmlns:a16="http://schemas.microsoft.com/office/drawing/2014/main" id="{CC2EFCD0-9EBB-6143-97E4-400D79E76EF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060836" y="2061935"/>
            <a:ext cx="3189003" cy="604452"/>
          </a:xfrm>
          <a:prstGeom prst="rect">
            <a:avLst/>
          </a:prstGeom>
        </p:spPr>
      </p:pic>
      <p:pic>
        <p:nvPicPr>
          <p:cNvPr id="8" name="Picture 7">
            <a:extLst>
              <a:ext uri="{FF2B5EF4-FFF2-40B4-BE49-F238E27FC236}">
                <a16:creationId xmlns:a16="http://schemas.microsoft.com/office/drawing/2014/main" id="{D2303DFB-9FB1-E54B-BD80-95B0BB09BFE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493772" y="3082482"/>
            <a:ext cx="2323130" cy="3094481"/>
          </a:xfrm>
          <a:prstGeom prst="rect">
            <a:avLst/>
          </a:prstGeom>
        </p:spPr>
      </p:pic>
      <p:pic>
        <p:nvPicPr>
          <p:cNvPr id="9" name="Picture 8">
            <a:extLst>
              <a:ext uri="{FF2B5EF4-FFF2-40B4-BE49-F238E27FC236}">
                <a16:creationId xmlns:a16="http://schemas.microsoft.com/office/drawing/2014/main" id="{DC9764F8-090B-204F-B225-3E3029855FD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044083" y="3508296"/>
            <a:ext cx="3548503" cy="2661377"/>
          </a:xfrm>
          <a:prstGeom prst="rect">
            <a:avLst/>
          </a:prstGeom>
        </p:spPr>
      </p:pic>
      <p:sp>
        <p:nvSpPr>
          <p:cNvPr id="3" name="TextBox 2">
            <a:extLst>
              <a:ext uri="{FF2B5EF4-FFF2-40B4-BE49-F238E27FC236}">
                <a16:creationId xmlns:a16="http://schemas.microsoft.com/office/drawing/2014/main" id="{FA0A535B-25FC-124B-A11C-6672E3190952}"/>
              </a:ext>
            </a:extLst>
          </p:cNvPr>
          <p:cNvSpPr txBox="1"/>
          <p:nvPr/>
        </p:nvSpPr>
        <p:spPr>
          <a:xfrm>
            <a:off x="326108" y="3507876"/>
            <a:ext cx="2914207" cy="969496"/>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1900" dirty="0">
                <a:latin typeface="Calibri"/>
                <a:ea typeface="Calibri"/>
                <a:cs typeface="Calibri"/>
              </a:rPr>
              <a:t>Manchester City and Newcastle United football clubs</a:t>
            </a:r>
            <a:endParaRPr lang="en-US" sz="1900"/>
          </a:p>
        </p:txBody>
      </p:sp>
      <p:sp>
        <p:nvSpPr>
          <p:cNvPr id="10" name="TextBox 9">
            <a:extLst>
              <a:ext uri="{FF2B5EF4-FFF2-40B4-BE49-F238E27FC236}">
                <a16:creationId xmlns:a16="http://schemas.microsoft.com/office/drawing/2014/main" id="{3ADBA182-A1AF-8D48-ACB9-022A7365741D}"/>
              </a:ext>
            </a:extLst>
          </p:cNvPr>
          <p:cNvSpPr txBox="1"/>
          <p:nvPr/>
        </p:nvSpPr>
        <p:spPr>
          <a:xfrm>
            <a:off x="4198233" y="2602621"/>
            <a:ext cx="2914207" cy="384721"/>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1900" dirty="0">
                <a:latin typeface="Calibri"/>
                <a:ea typeface="Calibri"/>
                <a:cs typeface="Calibri"/>
              </a:rPr>
              <a:t>Sainsbury’s supermarket</a:t>
            </a:r>
            <a:endParaRPr lang="en-US" sz="1900"/>
          </a:p>
        </p:txBody>
      </p:sp>
      <p:sp>
        <p:nvSpPr>
          <p:cNvPr id="11" name="TextBox 10">
            <a:extLst>
              <a:ext uri="{FF2B5EF4-FFF2-40B4-BE49-F238E27FC236}">
                <a16:creationId xmlns:a16="http://schemas.microsoft.com/office/drawing/2014/main" id="{445C6440-8935-2246-8B0B-533198BB79CC}"/>
              </a:ext>
            </a:extLst>
          </p:cNvPr>
          <p:cNvSpPr txBox="1"/>
          <p:nvPr/>
        </p:nvSpPr>
        <p:spPr>
          <a:xfrm>
            <a:off x="4204253" y="5275286"/>
            <a:ext cx="2914207" cy="384721"/>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1900" dirty="0">
                <a:latin typeface="Calibri"/>
                <a:ea typeface="Calibri"/>
                <a:cs typeface="Calibri"/>
              </a:rPr>
              <a:t>The Shard, London</a:t>
            </a:r>
            <a:endParaRPr lang="en-US" sz="1900"/>
          </a:p>
        </p:txBody>
      </p:sp>
      <p:sp>
        <p:nvSpPr>
          <p:cNvPr id="12" name="TextBox 11">
            <a:extLst>
              <a:ext uri="{FF2B5EF4-FFF2-40B4-BE49-F238E27FC236}">
                <a16:creationId xmlns:a16="http://schemas.microsoft.com/office/drawing/2014/main" id="{227F62A7-7FAD-6E42-9472-DCA90128843B}"/>
              </a:ext>
            </a:extLst>
          </p:cNvPr>
          <p:cNvSpPr txBox="1"/>
          <p:nvPr/>
        </p:nvSpPr>
        <p:spPr>
          <a:xfrm>
            <a:off x="8427685" y="2897816"/>
            <a:ext cx="2914207" cy="384721"/>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1900" dirty="0">
                <a:latin typeface="Calibri"/>
                <a:ea typeface="Calibri"/>
                <a:cs typeface="Calibri"/>
              </a:rPr>
              <a:t>Heathrow airport</a:t>
            </a:r>
            <a:endParaRPr lang="en-US" sz="1900"/>
          </a:p>
        </p:txBody>
      </p:sp>
      <p:sp>
        <p:nvSpPr>
          <p:cNvPr id="13" name="TextBox 12">
            <a:extLst>
              <a:ext uri="{FF2B5EF4-FFF2-40B4-BE49-F238E27FC236}">
                <a16:creationId xmlns:a16="http://schemas.microsoft.com/office/drawing/2014/main" id="{6140C9C7-5A21-B74A-A287-CD42F26E4371}"/>
              </a:ext>
            </a:extLst>
          </p:cNvPr>
          <p:cNvSpPr txBox="1"/>
          <p:nvPr/>
        </p:nvSpPr>
        <p:spPr>
          <a:xfrm>
            <a:off x="8361230" y="5465225"/>
            <a:ext cx="2914207" cy="677108"/>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1900" dirty="0">
                <a:latin typeface="Calibri"/>
                <a:ea typeface="Calibri"/>
                <a:cs typeface="Calibri"/>
              </a:rPr>
              <a:t>Harrods (famous store in London)</a:t>
            </a:r>
            <a:endParaRPr lang="en-US" sz="1900"/>
          </a:p>
        </p:txBody>
      </p:sp>
    </p:spTree>
    <p:extLst>
      <p:ext uri="{BB962C8B-B14F-4D97-AF65-F5344CB8AC3E}">
        <p14:creationId xmlns:p14="http://schemas.microsoft.com/office/powerpoint/2010/main" val="12855901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F714A-AC9E-0648-8761-25C18D793A87}"/>
              </a:ext>
            </a:extLst>
          </p:cNvPr>
          <p:cNvSpPr>
            <a:spLocks noGrp="1"/>
          </p:cNvSpPr>
          <p:nvPr>
            <p:ph type="title"/>
          </p:nvPr>
        </p:nvSpPr>
        <p:spPr>
          <a:xfrm>
            <a:off x="152864" y="0"/>
            <a:ext cx="7815943" cy="1899546"/>
          </a:xfrm>
        </p:spPr>
        <p:txBody>
          <a:bodyPr>
            <a:normAutofit fontScale="90000"/>
          </a:bodyPr>
          <a:lstStyle/>
          <a:p>
            <a:pPr algn="ctr"/>
            <a:r>
              <a:rPr lang="en-GB" sz="2800" b="1" dirty="0">
                <a:latin typeface="Calibri"/>
                <a:ea typeface="Calibri"/>
                <a:cs typeface="Calibri"/>
              </a:rPr>
              <a:t>All of them are owned, either mostly or partly, by Middle Eastern countries.</a:t>
            </a:r>
            <a:br>
              <a:rPr lang="en-GB" sz="1100" b="1" dirty="0">
                <a:latin typeface="Calibri"/>
              </a:rPr>
            </a:br>
            <a:br>
              <a:rPr lang="en-GB" sz="2800" b="1" dirty="0">
                <a:latin typeface="Calibri"/>
              </a:rPr>
            </a:br>
            <a:r>
              <a:rPr lang="en-GB" sz="2800" b="1" dirty="0">
                <a:latin typeface="Calibri"/>
                <a:ea typeface="Calibri"/>
                <a:cs typeface="Calibri"/>
              </a:rPr>
              <a:t>How do Middle Eastern countries have the money to invest in all of these things?</a:t>
            </a:r>
            <a:endParaRPr lang="en-US" b="1"/>
          </a:p>
        </p:txBody>
      </p:sp>
      <p:pic>
        <p:nvPicPr>
          <p:cNvPr id="4" name="Picture 3">
            <a:extLst>
              <a:ext uri="{FF2B5EF4-FFF2-40B4-BE49-F238E27FC236}">
                <a16:creationId xmlns:a16="http://schemas.microsoft.com/office/drawing/2014/main" id="{34679E28-F928-3D44-BDD8-EEB7CDC5AF0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7608" y="1899546"/>
            <a:ext cx="1775483" cy="1775483"/>
          </a:xfrm>
          <a:prstGeom prst="rect">
            <a:avLst/>
          </a:prstGeom>
        </p:spPr>
      </p:pic>
      <p:pic>
        <p:nvPicPr>
          <p:cNvPr id="5" name="Picture 4">
            <a:extLst>
              <a:ext uri="{FF2B5EF4-FFF2-40B4-BE49-F238E27FC236}">
                <a16:creationId xmlns:a16="http://schemas.microsoft.com/office/drawing/2014/main" id="{E0B235D6-48C1-CC4D-8DE7-8F5CCF5E23F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0266" y="4001294"/>
            <a:ext cx="2030165" cy="2043700"/>
          </a:xfrm>
          <a:prstGeom prst="rect">
            <a:avLst/>
          </a:prstGeom>
        </p:spPr>
      </p:pic>
      <p:pic>
        <p:nvPicPr>
          <p:cNvPr id="6" name="Picture 5">
            <a:extLst>
              <a:ext uri="{FF2B5EF4-FFF2-40B4-BE49-F238E27FC236}">
                <a16:creationId xmlns:a16="http://schemas.microsoft.com/office/drawing/2014/main" id="{5FE36641-E2E8-FE4F-B8E9-F8EBED22B94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042677" y="376573"/>
            <a:ext cx="3684224" cy="2763168"/>
          </a:xfrm>
          <a:prstGeom prst="rect">
            <a:avLst/>
          </a:prstGeom>
        </p:spPr>
      </p:pic>
      <p:pic>
        <p:nvPicPr>
          <p:cNvPr id="7" name="Picture 6">
            <a:extLst>
              <a:ext uri="{FF2B5EF4-FFF2-40B4-BE49-F238E27FC236}">
                <a16:creationId xmlns:a16="http://schemas.microsoft.com/office/drawing/2014/main" id="{CC2EFCD0-9EBB-6143-97E4-400D79E76EF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060836" y="2061935"/>
            <a:ext cx="3189003" cy="604452"/>
          </a:xfrm>
          <a:prstGeom prst="rect">
            <a:avLst/>
          </a:prstGeom>
        </p:spPr>
      </p:pic>
      <p:pic>
        <p:nvPicPr>
          <p:cNvPr id="8" name="Picture 7">
            <a:extLst>
              <a:ext uri="{FF2B5EF4-FFF2-40B4-BE49-F238E27FC236}">
                <a16:creationId xmlns:a16="http://schemas.microsoft.com/office/drawing/2014/main" id="{D2303DFB-9FB1-E54B-BD80-95B0BB09BFE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493772" y="3082482"/>
            <a:ext cx="2323130" cy="3094481"/>
          </a:xfrm>
          <a:prstGeom prst="rect">
            <a:avLst/>
          </a:prstGeom>
        </p:spPr>
      </p:pic>
      <p:pic>
        <p:nvPicPr>
          <p:cNvPr id="9" name="Picture 8">
            <a:extLst>
              <a:ext uri="{FF2B5EF4-FFF2-40B4-BE49-F238E27FC236}">
                <a16:creationId xmlns:a16="http://schemas.microsoft.com/office/drawing/2014/main" id="{DC9764F8-090B-204F-B225-3E3029855FD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044083" y="3508296"/>
            <a:ext cx="3548503" cy="2661377"/>
          </a:xfrm>
          <a:prstGeom prst="rect">
            <a:avLst/>
          </a:prstGeom>
        </p:spPr>
      </p:pic>
      <p:sp>
        <p:nvSpPr>
          <p:cNvPr id="3" name="TextBox 2">
            <a:extLst>
              <a:ext uri="{FF2B5EF4-FFF2-40B4-BE49-F238E27FC236}">
                <a16:creationId xmlns:a16="http://schemas.microsoft.com/office/drawing/2014/main" id="{FA0A535B-25FC-124B-A11C-6672E3190952}"/>
              </a:ext>
            </a:extLst>
          </p:cNvPr>
          <p:cNvSpPr txBox="1"/>
          <p:nvPr/>
        </p:nvSpPr>
        <p:spPr>
          <a:xfrm>
            <a:off x="155315" y="2575377"/>
            <a:ext cx="2914207" cy="677108"/>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1900" dirty="0">
                <a:latin typeface="Calibri"/>
                <a:ea typeface="Calibri"/>
                <a:cs typeface="Calibri"/>
              </a:rPr>
              <a:t>Majority-owned by the United Arab Emirates</a:t>
            </a:r>
            <a:endParaRPr lang="en-US" sz="1900"/>
          </a:p>
        </p:txBody>
      </p:sp>
      <p:sp>
        <p:nvSpPr>
          <p:cNvPr id="10" name="TextBox 9">
            <a:extLst>
              <a:ext uri="{FF2B5EF4-FFF2-40B4-BE49-F238E27FC236}">
                <a16:creationId xmlns:a16="http://schemas.microsoft.com/office/drawing/2014/main" id="{3ADBA182-A1AF-8D48-ACB9-022A7365741D}"/>
              </a:ext>
            </a:extLst>
          </p:cNvPr>
          <p:cNvSpPr txBox="1"/>
          <p:nvPr/>
        </p:nvSpPr>
        <p:spPr>
          <a:xfrm>
            <a:off x="4198233" y="2602621"/>
            <a:ext cx="2914207" cy="384721"/>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1900" dirty="0">
                <a:latin typeface="Calibri"/>
                <a:ea typeface="Calibri"/>
                <a:cs typeface="Calibri"/>
              </a:rPr>
              <a:t>Part-owned by Qatar</a:t>
            </a:r>
            <a:endParaRPr lang="en-US"/>
          </a:p>
        </p:txBody>
      </p:sp>
      <p:sp>
        <p:nvSpPr>
          <p:cNvPr id="11" name="TextBox 10">
            <a:extLst>
              <a:ext uri="{FF2B5EF4-FFF2-40B4-BE49-F238E27FC236}">
                <a16:creationId xmlns:a16="http://schemas.microsoft.com/office/drawing/2014/main" id="{445C6440-8935-2246-8B0B-533198BB79CC}"/>
              </a:ext>
            </a:extLst>
          </p:cNvPr>
          <p:cNvSpPr txBox="1"/>
          <p:nvPr/>
        </p:nvSpPr>
        <p:spPr>
          <a:xfrm>
            <a:off x="4191115" y="5275286"/>
            <a:ext cx="2914207" cy="384721"/>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1900" dirty="0">
                <a:latin typeface="Calibri"/>
                <a:ea typeface="Calibri"/>
                <a:cs typeface="Calibri"/>
              </a:rPr>
              <a:t>Majority-owned by Qatar</a:t>
            </a:r>
            <a:endParaRPr lang="en-US"/>
          </a:p>
        </p:txBody>
      </p:sp>
      <p:sp>
        <p:nvSpPr>
          <p:cNvPr id="12" name="TextBox 11">
            <a:extLst>
              <a:ext uri="{FF2B5EF4-FFF2-40B4-BE49-F238E27FC236}">
                <a16:creationId xmlns:a16="http://schemas.microsoft.com/office/drawing/2014/main" id="{227F62A7-7FAD-6E42-9472-DCA90128843B}"/>
              </a:ext>
            </a:extLst>
          </p:cNvPr>
          <p:cNvSpPr txBox="1"/>
          <p:nvPr/>
        </p:nvSpPr>
        <p:spPr>
          <a:xfrm>
            <a:off x="8427685" y="2897816"/>
            <a:ext cx="2914207" cy="677108"/>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1900" dirty="0">
                <a:latin typeface="Calibri"/>
                <a:ea typeface="Calibri"/>
                <a:cs typeface="Calibri"/>
              </a:rPr>
              <a:t>Part-owned by Qatar and Saudi Arabia</a:t>
            </a:r>
            <a:endParaRPr lang="en-US"/>
          </a:p>
        </p:txBody>
      </p:sp>
      <p:sp>
        <p:nvSpPr>
          <p:cNvPr id="13" name="TextBox 12">
            <a:extLst>
              <a:ext uri="{FF2B5EF4-FFF2-40B4-BE49-F238E27FC236}">
                <a16:creationId xmlns:a16="http://schemas.microsoft.com/office/drawing/2014/main" id="{6140C9C7-5A21-B74A-A287-CD42F26E4371}"/>
              </a:ext>
            </a:extLst>
          </p:cNvPr>
          <p:cNvSpPr txBox="1"/>
          <p:nvPr/>
        </p:nvSpPr>
        <p:spPr>
          <a:xfrm>
            <a:off x="8361230" y="5465225"/>
            <a:ext cx="2914207" cy="384721"/>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1900" dirty="0">
                <a:latin typeface="Calibri"/>
                <a:ea typeface="Calibri"/>
                <a:cs typeface="Calibri"/>
              </a:rPr>
              <a:t>Owned by Qatar</a:t>
            </a:r>
            <a:endParaRPr lang="en-US"/>
          </a:p>
        </p:txBody>
      </p:sp>
      <p:sp>
        <p:nvSpPr>
          <p:cNvPr id="14" name="TextBox 13">
            <a:extLst>
              <a:ext uri="{FF2B5EF4-FFF2-40B4-BE49-F238E27FC236}">
                <a16:creationId xmlns:a16="http://schemas.microsoft.com/office/drawing/2014/main" id="{82921A25-497F-4349-9CF8-581A203B50DA}"/>
              </a:ext>
            </a:extLst>
          </p:cNvPr>
          <p:cNvSpPr txBox="1"/>
          <p:nvPr/>
        </p:nvSpPr>
        <p:spPr>
          <a:xfrm>
            <a:off x="352383" y="5253175"/>
            <a:ext cx="2914207" cy="677108"/>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1900" dirty="0">
                <a:latin typeface="Calibri"/>
                <a:ea typeface="Calibri"/>
                <a:cs typeface="Calibri"/>
              </a:rPr>
              <a:t>Majority-owned by Saudi Arabia</a:t>
            </a:r>
            <a:endParaRPr lang="en-US" sz="1900"/>
          </a:p>
        </p:txBody>
      </p:sp>
    </p:spTree>
    <p:extLst>
      <p:ext uri="{BB962C8B-B14F-4D97-AF65-F5344CB8AC3E}">
        <p14:creationId xmlns:p14="http://schemas.microsoft.com/office/powerpoint/2010/main" val="592171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75EEB1C-0B28-7B4A-8FED-C17F12330A9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12603" y="365125"/>
            <a:ext cx="8166793" cy="5328832"/>
          </a:xfrm>
          <a:prstGeom prst="rect">
            <a:avLst/>
          </a:prstGeom>
        </p:spPr>
      </p:pic>
    </p:spTree>
    <p:extLst>
      <p:ext uri="{BB962C8B-B14F-4D97-AF65-F5344CB8AC3E}">
        <p14:creationId xmlns:p14="http://schemas.microsoft.com/office/powerpoint/2010/main" val="2701206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E444D-0AB3-1B09-1073-B9485CD2AB5B}"/>
              </a:ext>
            </a:extLst>
          </p:cNvPr>
          <p:cNvSpPr>
            <a:spLocks noGrp="1"/>
          </p:cNvSpPr>
          <p:nvPr>
            <p:ph type="title"/>
          </p:nvPr>
        </p:nvSpPr>
        <p:spPr/>
        <p:txBody>
          <a:bodyPr>
            <a:normAutofit/>
          </a:bodyPr>
          <a:lstStyle/>
          <a:p>
            <a:pPr algn="ctr"/>
            <a:r>
              <a:rPr lang="en-GB" b="1" dirty="0">
                <a:latin typeface="Calibri"/>
                <a:ea typeface="Calibri"/>
                <a:cs typeface="Calibri"/>
              </a:rPr>
              <a:t>The Middle East region is the world’s largest producer of oil.</a:t>
            </a:r>
            <a:endParaRPr lang="en-US"/>
          </a:p>
        </p:txBody>
      </p:sp>
      <p:pic>
        <p:nvPicPr>
          <p:cNvPr id="4" name="Picture 3">
            <a:extLst>
              <a:ext uri="{FF2B5EF4-FFF2-40B4-BE49-F238E27FC236}">
                <a16:creationId xmlns:a16="http://schemas.microsoft.com/office/drawing/2014/main" id="{CDD49C8A-CD8E-F841-9066-ADC755B8D32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80489" y="1690688"/>
            <a:ext cx="3831021" cy="3831021"/>
          </a:xfrm>
          <a:prstGeom prst="rect">
            <a:avLst/>
          </a:prstGeom>
        </p:spPr>
      </p:pic>
    </p:spTree>
    <p:extLst>
      <p:ext uri="{BB962C8B-B14F-4D97-AF65-F5344CB8AC3E}">
        <p14:creationId xmlns:p14="http://schemas.microsoft.com/office/powerpoint/2010/main" val="2009321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0F67EF3-37D0-034C-8018-42E3E39B48C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61705" y="0"/>
            <a:ext cx="8529205" cy="6020615"/>
          </a:xfrm>
          <a:prstGeom prst="rect">
            <a:avLst/>
          </a:prstGeom>
        </p:spPr>
      </p:pic>
      <p:pic>
        <p:nvPicPr>
          <p:cNvPr id="6" name="Picture 5">
            <a:extLst>
              <a:ext uri="{FF2B5EF4-FFF2-40B4-BE49-F238E27FC236}">
                <a16:creationId xmlns:a16="http://schemas.microsoft.com/office/drawing/2014/main" id="{AF9EC8D0-CF00-F948-8C73-8A9837232A2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37842" y="1574309"/>
            <a:ext cx="3831021" cy="3831021"/>
          </a:xfrm>
          <a:prstGeom prst="rect">
            <a:avLst/>
          </a:prstGeom>
        </p:spPr>
      </p:pic>
      <p:sp>
        <p:nvSpPr>
          <p:cNvPr id="2" name="TextBox 1">
            <a:extLst>
              <a:ext uri="{FF2B5EF4-FFF2-40B4-BE49-F238E27FC236}">
                <a16:creationId xmlns:a16="http://schemas.microsoft.com/office/drawing/2014/main" id="{BBB5D146-FCA3-924B-A391-305A6E9C279C}"/>
              </a:ext>
            </a:extLst>
          </p:cNvPr>
          <p:cNvSpPr txBox="1"/>
          <p:nvPr/>
        </p:nvSpPr>
        <p:spPr>
          <a:xfrm>
            <a:off x="0" y="641048"/>
            <a:ext cx="1967345" cy="4031873"/>
          </a:xfrm>
          <a:prstGeom prst="rect">
            <a:avLst/>
          </a:prstGeom>
          <a:noFill/>
        </p:spPr>
        <p:txBody>
          <a:bodyPr wrap="square" lIns="91440" tIns="45720" rIns="91440" bIns="45720" rtlCol="0" anchor="t">
            <a:spAutoFit/>
          </a:bodyPr>
          <a:lstStyle/>
          <a:p>
            <a:pPr algn="ctr"/>
            <a:r>
              <a:rPr lang="en-GB" sz="3200" b="1" dirty="0">
                <a:latin typeface="Calibri"/>
                <a:ea typeface="Calibri"/>
                <a:cs typeface="Calibri"/>
              </a:rPr>
              <a:t>Which of these top oil-producing countries are in the Middle East?</a:t>
            </a:r>
            <a:endParaRPr lang="en-US" b="1">
              <a:latin typeface="Calibri"/>
              <a:ea typeface="Calibri"/>
              <a:cs typeface="Calibri"/>
            </a:endParaRPr>
          </a:p>
        </p:txBody>
      </p:sp>
    </p:spTree>
    <p:extLst>
      <p:ext uri="{BB962C8B-B14F-4D97-AF65-F5344CB8AC3E}">
        <p14:creationId xmlns:p14="http://schemas.microsoft.com/office/powerpoint/2010/main" val="24360683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0F67EF3-37D0-034C-8018-42E3E39B48C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61705" y="0"/>
            <a:ext cx="8529205" cy="6020615"/>
          </a:xfrm>
          <a:prstGeom prst="rect">
            <a:avLst/>
          </a:prstGeom>
        </p:spPr>
      </p:pic>
      <p:sp>
        <p:nvSpPr>
          <p:cNvPr id="8" name="Oval 7">
            <a:extLst>
              <a:ext uri="{FF2B5EF4-FFF2-40B4-BE49-F238E27FC236}">
                <a16:creationId xmlns:a16="http://schemas.microsoft.com/office/drawing/2014/main" id="{F504A326-81A5-C549-B456-1B583828B487}"/>
              </a:ext>
            </a:extLst>
          </p:cNvPr>
          <p:cNvSpPr/>
          <p:nvPr/>
        </p:nvSpPr>
        <p:spPr>
          <a:xfrm>
            <a:off x="1861705" y="4048197"/>
            <a:ext cx="1810147" cy="853145"/>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FC437C16-E7FC-6D4D-96BD-6AE3EDC426CB}"/>
              </a:ext>
            </a:extLst>
          </p:cNvPr>
          <p:cNvSpPr/>
          <p:nvPr/>
        </p:nvSpPr>
        <p:spPr>
          <a:xfrm>
            <a:off x="2417817" y="1565439"/>
            <a:ext cx="1254035" cy="631223"/>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452C1EBF-743F-284A-801D-FF8B83B073C2}"/>
              </a:ext>
            </a:extLst>
          </p:cNvPr>
          <p:cNvSpPr/>
          <p:nvPr/>
        </p:nvSpPr>
        <p:spPr>
          <a:xfrm>
            <a:off x="2639488" y="2482634"/>
            <a:ext cx="1254035" cy="853145"/>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a:extLst>
              <a:ext uri="{FF2B5EF4-FFF2-40B4-BE49-F238E27FC236}">
                <a16:creationId xmlns:a16="http://schemas.microsoft.com/office/drawing/2014/main" id="{23B8DBB3-66BD-7A40-917D-26CA0EC40BD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8286" y="1320501"/>
            <a:ext cx="1313419" cy="876161"/>
          </a:xfrm>
          <a:prstGeom prst="rect">
            <a:avLst/>
          </a:prstGeom>
        </p:spPr>
      </p:pic>
      <p:pic>
        <p:nvPicPr>
          <p:cNvPr id="3" name="Picture 2">
            <a:extLst>
              <a:ext uri="{FF2B5EF4-FFF2-40B4-BE49-F238E27FC236}">
                <a16:creationId xmlns:a16="http://schemas.microsoft.com/office/drawing/2014/main" id="{BA03A726-49B1-E04E-BFC9-E03E550A4D7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8285" y="2348580"/>
            <a:ext cx="1313419" cy="750525"/>
          </a:xfrm>
          <a:prstGeom prst="rect">
            <a:avLst/>
          </a:prstGeom>
        </p:spPr>
      </p:pic>
      <p:pic>
        <p:nvPicPr>
          <p:cNvPr id="4" name="Picture 3">
            <a:extLst>
              <a:ext uri="{FF2B5EF4-FFF2-40B4-BE49-F238E27FC236}">
                <a16:creationId xmlns:a16="http://schemas.microsoft.com/office/drawing/2014/main" id="{BD5DF8B9-81EA-2343-9FF0-5CAEFE8E07B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48285" y="3251023"/>
            <a:ext cx="1313419" cy="876161"/>
          </a:xfrm>
          <a:prstGeom prst="rect">
            <a:avLst/>
          </a:prstGeom>
        </p:spPr>
      </p:pic>
      <p:pic>
        <p:nvPicPr>
          <p:cNvPr id="5" name="Picture 4">
            <a:extLst>
              <a:ext uri="{FF2B5EF4-FFF2-40B4-BE49-F238E27FC236}">
                <a16:creationId xmlns:a16="http://schemas.microsoft.com/office/drawing/2014/main" id="{9A957943-6E21-584E-8322-2B851591905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48285" y="4279878"/>
            <a:ext cx="1313419" cy="656710"/>
          </a:xfrm>
          <a:prstGeom prst="rect">
            <a:avLst/>
          </a:prstGeom>
        </p:spPr>
      </p:pic>
      <p:pic>
        <p:nvPicPr>
          <p:cNvPr id="6" name="Picture 5">
            <a:extLst>
              <a:ext uri="{FF2B5EF4-FFF2-40B4-BE49-F238E27FC236}">
                <a16:creationId xmlns:a16="http://schemas.microsoft.com/office/drawing/2014/main" id="{FA83100D-C3D7-974B-9248-B52AFD6A72E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48285" y="5109224"/>
            <a:ext cx="1308535" cy="654268"/>
          </a:xfrm>
          <a:prstGeom prst="rect">
            <a:avLst/>
          </a:prstGeom>
        </p:spPr>
      </p:pic>
    </p:spTree>
    <p:extLst>
      <p:ext uri="{BB962C8B-B14F-4D97-AF65-F5344CB8AC3E}">
        <p14:creationId xmlns:p14="http://schemas.microsoft.com/office/powerpoint/2010/main" val="32375886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D56D3ED-3172-8B43-B043-C95F47F6FF8B}"/>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0" y="1282"/>
            <a:ext cx="12191980" cy="6856718"/>
          </a:xfrm>
          <a:prstGeom prst="rect">
            <a:avLst/>
          </a:prstGeom>
        </p:spPr>
      </p:pic>
      <p:pic>
        <p:nvPicPr>
          <p:cNvPr id="4" name="Picture 3">
            <a:extLst>
              <a:ext uri="{FF2B5EF4-FFF2-40B4-BE49-F238E27FC236}">
                <a16:creationId xmlns:a16="http://schemas.microsoft.com/office/drawing/2014/main" id="{00BB24E1-6243-3742-AEC6-9808E78C79A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115340" y="4835955"/>
            <a:ext cx="1313419" cy="876161"/>
          </a:xfrm>
          <a:prstGeom prst="rect">
            <a:avLst/>
          </a:prstGeom>
        </p:spPr>
      </p:pic>
      <p:pic>
        <p:nvPicPr>
          <p:cNvPr id="6" name="Picture 5">
            <a:extLst>
              <a:ext uri="{FF2B5EF4-FFF2-40B4-BE49-F238E27FC236}">
                <a16:creationId xmlns:a16="http://schemas.microsoft.com/office/drawing/2014/main" id="{06DA23A7-6FBE-E946-8E56-25081AF7BCC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074671" y="1437194"/>
            <a:ext cx="1313419" cy="750525"/>
          </a:xfrm>
          <a:prstGeom prst="rect">
            <a:avLst/>
          </a:prstGeom>
        </p:spPr>
      </p:pic>
      <p:pic>
        <p:nvPicPr>
          <p:cNvPr id="7" name="Picture 6">
            <a:extLst>
              <a:ext uri="{FF2B5EF4-FFF2-40B4-BE49-F238E27FC236}">
                <a16:creationId xmlns:a16="http://schemas.microsoft.com/office/drawing/2014/main" id="{5F84F4B8-1DEB-1148-B296-2F8C856C627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627011" y="1899212"/>
            <a:ext cx="1313419" cy="876161"/>
          </a:xfrm>
          <a:prstGeom prst="rect">
            <a:avLst/>
          </a:prstGeom>
        </p:spPr>
      </p:pic>
      <p:pic>
        <p:nvPicPr>
          <p:cNvPr id="8" name="Picture 7">
            <a:extLst>
              <a:ext uri="{FF2B5EF4-FFF2-40B4-BE49-F238E27FC236}">
                <a16:creationId xmlns:a16="http://schemas.microsoft.com/office/drawing/2014/main" id="{339D58C6-BB34-0442-824E-A9A94B76FD8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792038" y="4179245"/>
            <a:ext cx="1313419" cy="656710"/>
          </a:xfrm>
          <a:prstGeom prst="rect">
            <a:avLst/>
          </a:prstGeom>
        </p:spPr>
      </p:pic>
      <p:pic>
        <p:nvPicPr>
          <p:cNvPr id="9" name="Picture 8">
            <a:extLst>
              <a:ext uri="{FF2B5EF4-FFF2-40B4-BE49-F238E27FC236}">
                <a16:creationId xmlns:a16="http://schemas.microsoft.com/office/drawing/2014/main" id="{92B0808D-A095-2646-B1B4-99F886E29DA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913362" y="2775373"/>
            <a:ext cx="1308535" cy="654268"/>
          </a:xfrm>
          <a:prstGeom prst="rect">
            <a:avLst/>
          </a:prstGeom>
        </p:spPr>
      </p:pic>
    </p:spTree>
    <p:extLst>
      <p:ext uri="{BB962C8B-B14F-4D97-AF65-F5344CB8AC3E}">
        <p14:creationId xmlns:p14="http://schemas.microsoft.com/office/powerpoint/2010/main" val="36886830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66BB7-3E8E-3249-98DB-518FB885F95D}"/>
              </a:ext>
            </a:extLst>
          </p:cNvPr>
          <p:cNvSpPr>
            <a:spLocks noGrp="1"/>
          </p:cNvSpPr>
          <p:nvPr>
            <p:ph type="title"/>
          </p:nvPr>
        </p:nvSpPr>
        <p:spPr/>
        <p:txBody>
          <a:bodyPr>
            <a:normAutofit/>
          </a:bodyPr>
          <a:lstStyle/>
          <a:p>
            <a:pPr algn="ctr"/>
            <a:r>
              <a:rPr lang="en-GB" b="1" dirty="0">
                <a:latin typeface="Calibri"/>
                <a:ea typeface="Calibri"/>
                <a:cs typeface="Calibri"/>
              </a:rPr>
              <a:t>Why has oil made some countries in the Middle East so rich?</a:t>
            </a:r>
            <a:endParaRPr lang="en-US"/>
          </a:p>
        </p:txBody>
      </p:sp>
      <p:sp>
        <p:nvSpPr>
          <p:cNvPr id="3" name="Content Placeholder 2">
            <a:extLst>
              <a:ext uri="{FF2B5EF4-FFF2-40B4-BE49-F238E27FC236}">
                <a16:creationId xmlns:a16="http://schemas.microsoft.com/office/drawing/2014/main" id="{918BD3A9-7713-5143-9BBE-2FB707E7923A}"/>
              </a:ext>
            </a:extLst>
          </p:cNvPr>
          <p:cNvSpPr>
            <a:spLocks noGrp="1"/>
          </p:cNvSpPr>
          <p:nvPr>
            <p:ph idx="1"/>
          </p:nvPr>
        </p:nvSpPr>
        <p:spPr>
          <a:xfrm>
            <a:off x="2898422" y="1712736"/>
            <a:ext cx="5999922" cy="4351338"/>
          </a:xfrm>
        </p:spPr>
        <p:txBody>
          <a:bodyPr vert="horz" lIns="91440" tIns="45720" rIns="91440" bIns="45720" rtlCol="0" anchor="t">
            <a:normAutofit/>
          </a:bodyPr>
          <a:lstStyle/>
          <a:p>
            <a:pPr marL="0" indent="0" algn="ctr">
              <a:buNone/>
            </a:pPr>
            <a:r>
              <a:rPr lang="en-GB" sz="3800" dirty="0">
                <a:latin typeface="Calibri"/>
                <a:ea typeface="Calibri"/>
                <a:cs typeface="Calibri"/>
              </a:rPr>
              <a:t>What is oil used for today?</a:t>
            </a:r>
            <a:endParaRPr lang="en-US"/>
          </a:p>
        </p:txBody>
      </p:sp>
      <p:cxnSp>
        <p:nvCxnSpPr>
          <p:cNvPr id="6" name="Straight Arrow Connector 5">
            <a:extLst>
              <a:ext uri="{FF2B5EF4-FFF2-40B4-BE49-F238E27FC236}">
                <a16:creationId xmlns:a16="http://schemas.microsoft.com/office/drawing/2014/main" id="{D95A6D78-7154-CF4B-8261-D3D89BD9A2B2}"/>
              </a:ext>
            </a:extLst>
          </p:cNvPr>
          <p:cNvCxnSpPr/>
          <p:nvPr/>
        </p:nvCxnSpPr>
        <p:spPr>
          <a:xfrm>
            <a:off x="6202017" y="4475920"/>
            <a:ext cx="2001079"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DAFB888A-5E77-D54F-85B3-4B2572CAA136}"/>
              </a:ext>
            </a:extLst>
          </p:cNvPr>
          <p:cNvSpPr txBox="1"/>
          <p:nvPr/>
        </p:nvSpPr>
        <p:spPr>
          <a:xfrm>
            <a:off x="8786191" y="3752645"/>
            <a:ext cx="1775791" cy="1446550"/>
          </a:xfrm>
          <a:prstGeom prst="rect">
            <a:avLst/>
          </a:prstGeom>
          <a:noFill/>
        </p:spPr>
        <p:txBody>
          <a:bodyPr wrap="square" rtlCol="0">
            <a:spAutoFit/>
          </a:bodyPr>
          <a:lstStyle/>
          <a:p>
            <a:r>
              <a:rPr lang="en-GB" sz="8800" b="1" dirty="0"/>
              <a:t>?</a:t>
            </a:r>
          </a:p>
        </p:txBody>
      </p:sp>
      <p:sp>
        <p:nvSpPr>
          <p:cNvPr id="5" name="Can 4">
            <a:extLst>
              <a:ext uri="{FF2B5EF4-FFF2-40B4-BE49-F238E27FC236}">
                <a16:creationId xmlns:a16="http://schemas.microsoft.com/office/drawing/2014/main" id="{D50DA9C7-E961-8E4F-BF2D-A64058EB22B6}"/>
              </a:ext>
            </a:extLst>
          </p:cNvPr>
          <p:cNvSpPr/>
          <p:nvPr/>
        </p:nvSpPr>
        <p:spPr>
          <a:xfrm>
            <a:off x="3243374" y="3365577"/>
            <a:ext cx="1593669" cy="2220686"/>
          </a:xfrm>
          <a:prstGeom prst="ca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4800" b="1" dirty="0"/>
              <a:t>Oil</a:t>
            </a:r>
            <a:endParaRPr lang="en-GB" b="1" dirty="0"/>
          </a:p>
        </p:txBody>
      </p:sp>
    </p:spTree>
    <p:extLst>
      <p:ext uri="{BB962C8B-B14F-4D97-AF65-F5344CB8AC3E}">
        <p14:creationId xmlns:p14="http://schemas.microsoft.com/office/powerpoint/2010/main" val="13875229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n 4">
            <a:extLst>
              <a:ext uri="{FF2B5EF4-FFF2-40B4-BE49-F238E27FC236}">
                <a16:creationId xmlns:a16="http://schemas.microsoft.com/office/drawing/2014/main" id="{D50DA9C7-E961-8E4F-BF2D-A64058EB22B6}"/>
              </a:ext>
            </a:extLst>
          </p:cNvPr>
          <p:cNvSpPr/>
          <p:nvPr/>
        </p:nvSpPr>
        <p:spPr>
          <a:xfrm>
            <a:off x="5430792" y="2248027"/>
            <a:ext cx="1593669" cy="2220686"/>
          </a:xfrm>
          <a:prstGeom prst="ca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4800" b="1"/>
              <a:t>Oil</a:t>
            </a:r>
            <a:endParaRPr lang="en-GB" b="1" dirty="0"/>
          </a:p>
        </p:txBody>
      </p:sp>
      <p:pic>
        <p:nvPicPr>
          <p:cNvPr id="12" name="Picture 11">
            <a:extLst>
              <a:ext uri="{FF2B5EF4-FFF2-40B4-BE49-F238E27FC236}">
                <a16:creationId xmlns:a16="http://schemas.microsoft.com/office/drawing/2014/main" id="{9DBFE107-8E32-8048-9DF0-D39369E1AEE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33394" y="4248987"/>
            <a:ext cx="2191657" cy="1402660"/>
          </a:xfrm>
          <a:prstGeom prst="rect">
            <a:avLst/>
          </a:prstGeom>
        </p:spPr>
      </p:pic>
      <p:pic>
        <p:nvPicPr>
          <p:cNvPr id="13" name="Picture 12">
            <a:extLst>
              <a:ext uri="{FF2B5EF4-FFF2-40B4-BE49-F238E27FC236}">
                <a16:creationId xmlns:a16="http://schemas.microsoft.com/office/drawing/2014/main" id="{F8B5F2C4-4541-C640-AFC7-E852D1C8B58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43919" y="0"/>
            <a:ext cx="4048348" cy="2705226"/>
          </a:xfrm>
          <a:prstGeom prst="rect">
            <a:avLst/>
          </a:prstGeom>
        </p:spPr>
      </p:pic>
      <p:pic>
        <p:nvPicPr>
          <p:cNvPr id="14" name="Picture 13">
            <a:extLst>
              <a:ext uri="{FF2B5EF4-FFF2-40B4-BE49-F238E27FC236}">
                <a16:creationId xmlns:a16="http://schemas.microsoft.com/office/drawing/2014/main" id="{958D7863-3E1B-FF49-8DAD-F73E9AB6AA7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8651" y="3788229"/>
            <a:ext cx="3733616" cy="2324176"/>
          </a:xfrm>
          <a:prstGeom prst="rect">
            <a:avLst/>
          </a:prstGeom>
        </p:spPr>
      </p:pic>
      <p:pic>
        <p:nvPicPr>
          <p:cNvPr id="15" name="Picture 14">
            <a:extLst>
              <a:ext uri="{FF2B5EF4-FFF2-40B4-BE49-F238E27FC236}">
                <a16:creationId xmlns:a16="http://schemas.microsoft.com/office/drawing/2014/main" id="{6CF8EE58-BB6E-B84F-9D11-500AF247FB3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548190" y="431802"/>
            <a:ext cx="2926568" cy="2926568"/>
          </a:xfrm>
          <a:prstGeom prst="rect">
            <a:avLst/>
          </a:prstGeom>
        </p:spPr>
      </p:pic>
      <p:cxnSp>
        <p:nvCxnSpPr>
          <p:cNvPr id="17" name="Straight Arrow Connector 16">
            <a:extLst>
              <a:ext uri="{FF2B5EF4-FFF2-40B4-BE49-F238E27FC236}">
                <a16:creationId xmlns:a16="http://schemas.microsoft.com/office/drawing/2014/main" id="{E6EE5FB6-40BC-9241-9406-B34A918B79C7}"/>
              </a:ext>
            </a:extLst>
          </p:cNvPr>
          <p:cNvCxnSpPr/>
          <p:nvPr/>
        </p:nvCxnSpPr>
        <p:spPr>
          <a:xfrm flipV="1">
            <a:off x="7445829" y="2011680"/>
            <a:ext cx="1102361" cy="1045029"/>
          </a:xfrm>
          <a:prstGeom prst="straightConnector1">
            <a:avLst/>
          </a:prstGeom>
          <a:ln w="76200">
            <a:solidFill>
              <a:srgbClr val="FF0000"/>
            </a:solidFill>
            <a:tailEnd type="triangle"/>
          </a:ln>
        </p:spPr>
        <p:style>
          <a:lnRef idx="2">
            <a:schemeClr val="dk1"/>
          </a:lnRef>
          <a:fillRef idx="0">
            <a:schemeClr val="dk1"/>
          </a:fillRef>
          <a:effectRef idx="1">
            <a:schemeClr val="dk1"/>
          </a:effectRef>
          <a:fontRef idx="minor">
            <a:schemeClr val="tx1"/>
          </a:fontRef>
        </p:style>
      </p:cxnSp>
      <p:cxnSp>
        <p:nvCxnSpPr>
          <p:cNvPr id="20" name="Straight Arrow Connector 19">
            <a:extLst>
              <a:ext uri="{FF2B5EF4-FFF2-40B4-BE49-F238E27FC236}">
                <a16:creationId xmlns:a16="http://schemas.microsoft.com/office/drawing/2014/main" id="{C8703C55-9705-FD44-A2F8-EF04410D08CF}"/>
              </a:ext>
            </a:extLst>
          </p:cNvPr>
          <p:cNvCxnSpPr>
            <a:cxnSpLocks/>
          </p:cNvCxnSpPr>
          <p:nvPr/>
        </p:nvCxnSpPr>
        <p:spPr>
          <a:xfrm>
            <a:off x="7379017" y="3788229"/>
            <a:ext cx="1169173" cy="848358"/>
          </a:xfrm>
          <a:prstGeom prst="straightConnector1">
            <a:avLst/>
          </a:prstGeom>
          <a:ln w="76200">
            <a:solidFill>
              <a:srgbClr val="FF0000"/>
            </a:solidFill>
            <a:tailEnd type="triangle"/>
          </a:ln>
        </p:spPr>
        <p:style>
          <a:lnRef idx="2">
            <a:schemeClr val="dk1"/>
          </a:lnRef>
          <a:fillRef idx="0">
            <a:schemeClr val="dk1"/>
          </a:fillRef>
          <a:effectRef idx="1">
            <a:schemeClr val="dk1"/>
          </a:effectRef>
          <a:fontRef idx="minor">
            <a:schemeClr val="tx1"/>
          </a:fontRef>
        </p:style>
      </p:cxnSp>
      <p:cxnSp>
        <p:nvCxnSpPr>
          <p:cNvPr id="22" name="Straight Arrow Connector 21">
            <a:extLst>
              <a:ext uri="{FF2B5EF4-FFF2-40B4-BE49-F238E27FC236}">
                <a16:creationId xmlns:a16="http://schemas.microsoft.com/office/drawing/2014/main" id="{15336CB2-339F-C94F-A67E-E1FF47CB5C2B}"/>
              </a:ext>
            </a:extLst>
          </p:cNvPr>
          <p:cNvCxnSpPr>
            <a:cxnSpLocks/>
          </p:cNvCxnSpPr>
          <p:nvPr/>
        </p:nvCxnSpPr>
        <p:spPr>
          <a:xfrm flipH="1" flipV="1">
            <a:off x="3864834" y="1965351"/>
            <a:ext cx="1014778" cy="1091358"/>
          </a:xfrm>
          <a:prstGeom prst="straightConnector1">
            <a:avLst/>
          </a:prstGeom>
          <a:ln w="76200">
            <a:solidFill>
              <a:srgbClr val="FF0000"/>
            </a:solidFill>
            <a:tailEnd type="triangle"/>
          </a:ln>
        </p:spPr>
        <p:style>
          <a:lnRef idx="2">
            <a:schemeClr val="dk1"/>
          </a:lnRef>
          <a:fillRef idx="0">
            <a:schemeClr val="dk1"/>
          </a:fillRef>
          <a:effectRef idx="1">
            <a:schemeClr val="dk1"/>
          </a:effectRef>
          <a:fontRef idx="minor">
            <a:schemeClr val="tx1"/>
          </a:fontRef>
        </p:style>
      </p:cxnSp>
      <p:cxnSp>
        <p:nvCxnSpPr>
          <p:cNvPr id="24" name="Straight Arrow Connector 23">
            <a:extLst>
              <a:ext uri="{FF2B5EF4-FFF2-40B4-BE49-F238E27FC236}">
                <a16:creationId xmlns:a16="http://schemas.microsoft.com/office/drawing/2014/main" id="{5ADCEEEF-CF89-E74E-BC35-77B6F3E7DD14}"/>
              </a:ext>
            </a:extLst>
          </p:cNvPr>
          <p:cNvCxnSpPr>
            <a:cxnSpLocks/>
          </p:cNvCxnSpPr>
          <p:nvPr/>
        </p:nvCxnSpPr>
        <p:spPr>
          <a:xfrm flipH="1">
            <a:off x="4192267" y="3788229"/>
            <a:ext cx="814617" cy="1233831"/>
          </a:xfrm>
          <a:prstGeom prst="straightConnector1">
            <a:avLst/>
          </a:prstGeom>
          <a:ln w="76200">
            <a:solidFill>
              <a:srgbClr val="FF0000"/>
            </a:solidFill>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9623102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F714A-AC9E-0648-8761-25C18D793A87}"/>
              </a:ext>
            </a:extLst>
          </p:cNvPr>
          <p:cNvSpPr>
            <a:spLocks noGrp="1"/>
          </p:cNvSpPr>
          <p:nvPr>
            <p:ph type="title"/>
          </p:nvPr>
        </p:nvSpPr>
        <p:spPr>
          <a:xfrm>
            <a:off x="146756" y="379236"/>
            <a:ext cx="7749822" cy="1339674"/>
          </a:xfrm>
        </p:spPr>
        <p:txBody>
          <a:bodyPr>
            <a:noAutofit/>
          </a:bodyPr>
          <a:lstStyle/>
          <a:p>
            <a:pPr algn="ctr"/>
            <a:r>
              <a:rPr lang="en-GB" sz="3200" b="1" dirty="0">
                <a:latin typeface="Calibri"/>
                <a:ea typeface="Calibri"/>
                <a:cs typeface="Calibri"/>
              </a:rPr>
              <a:t>The economic power gained from oil has allowed Middle Eastern countries to increase their influence around the world, including in the UK.</a:t>
            </a:r>
            <a:endParaRPr lang="en-US"/>
          </a:p>
        </p:txBody>
      </p:sp>
      <p:pic>
        <p:nvPicPr>
          <p:cNvPr id="4" name="Picture 3">
            <a:extLst>
              <a:ext uri="{FF2B5EF4-FFF2-40B4-BE49-F238E27FC236}">
                <a16:creationId xmlns:a16="http://schemas.microsoft.com/office/drawing/2014/main" id="{34679E28-F928-3D44-BDD8-EEB7CDC5AF0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7608" y="1899546"/>
            <a:ext cx="1775483" cy="1775483"/>
          </a:xfrm>
          <a:prstGeom prst="rect">
            <a:avLst/>
          </a:prstGeom>
        </p:spPr>
      </p:pic>
      <p:pic>
        <p:nvPicPr>
          <p:cNvPr id="5" name="Picture 4">
            <a:extLst>
              <a:ext uri="{FF2B5EF4-FFF2-40B4-BE49-F238E27FC236}">
                <a16:creationId xmlns:a16="http://schemas.microsoft.com/office/drawing/2014/main" id="{E0B235D6-48C1-CC4D-8DE7-8F5CCF5E23F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0266" y="4001294"/>
            <a:ext cx="2030165" cy="2043700"/>
          </a:xfrm>
          <a:prstGeom prst="rect">
            <a:avLst/>
          </a:prstGeom>
        </p:spPr>
      </p:pic>
      <p:pic>
        <p:nvPicPr>
          <p:cNvPr id="6" name="Picture 5">
            <a:extLst>
              <a:ext uri="{FF2B5EF4-FFF2-40B4-BE49-F238E27FC236}">
                <a16:creationId xmlns:a16="http://schemas.microsoft.com/office/drawing/2014/main" id="{5FE36641-E2E8-FE4F-B8E9-F8EBED22B94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042677" y="376573"/>
            <a:ext cx="3684224" cy="2763168"/>
          </a:xfrm>
          <a:prstGeom prst="rect">
            <a:avLst/>
          </a:prstGeom>
        </p:spPr>
      </p:pic>
      <p:pic>
        <p:nvPicPr>
          <p:cNvPr id="7" name="Picture 6">
            <a:extLst>
              <a:ext uri="{FF2B5EF4-FFF2-40B4-BE49-F238E27FC236}">
                <a16:creationId xmlns:a16="http://schemas.microsoft.com/office/drawing/2014/main" id="{CC2EFCD0-9EBB-6143-97E4-400D79E76EF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060836" y="2061935"/>
            <a:ext cx="3189003" cy="604452"/>
          </a:xfrm>
          <a:prstGeom prst="rect">
            <a:avLst/>
          </a:prstGeom>
        </p:spPr>
      </p:pic>
      <p:pic>
        <p:nvPicPr>
          <p:cNvPr id="8" name="Picture 7">
            <a:extLst>
              <a:ext uri="{FF2B5EF4-FFF2-40B4-BE49-F238E27FC236}">
                <a16:creationId xmlns:a16="http://schemas.microsoft.com/office/drawing/2014/main" id="{D2303DFB-9FB1-E54B-BD80-95B0BB09BFE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493772" y="3082482"/>
            <a:ext cx="2323130" cy="3094481"/>
          </a:xfrm>
          <a:prstGeom prst="rect">
            <a:avLst/>
          </a:prstGeom>
        </p:spPr>
      </p:pic>
      <p:pic>
        <p:nvPicPr>
          <p:cNvPr id="9" name="Picture 8">
            <a:extLst>
              <a:ext uri="{FF2B5EF4-FFF2-40B4-BE49-F238E27FC236}">
                <a16:creationId xmlns:a16="http://schemas.microsoft.com/office/drawing/2014/main" id="{DC9764F8-090B-204F-B225-3E3029855FD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044083" y="3508296"/>
            <a:ext cx="3548503" cy="2661377"/>
          </a:xfrm>
          <a:prstGeom prst="rect">
            <a:avLst/>
          </a:prstGeom>
        </p:spPr>
      </p:pic>
    </p:spTree>
    <p:extLst>
      <p:ext uri="{BB962C8B-B14F-4D97-AF65-F5344CB8AC3E}">
        <p14:creationId xmlns:p14="http://schemas.microsoft.com/office/powerpoint/2010/main" val="25190168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5380F719-17A8-484A-AD9E-58D283D01823}"/>
              </a:ext>
            </a:extLst>
          </p:cNvPr>
          <p:cNvCxnSpPr/>
          <p:nvPr/>
        </p:nvCxnSpPr>
        <p:spPr>
          <a:xfrm>
            <a:off x="1253835" y="4225635"/>
            <a:ext cx="9490363" cy="0"/>
          </a:xfrm>
          <a:prstGeom prst="line">
            <a:avLst/>
          </a:prstGeom>
          <a:ln w="76200"/>
        </p:spPr>
        <p:style>
          <a:lnRef idx="1">
            <a:schemeClr val="dk1"/>
          </a:lnRef>
          <a:fillRef idx="0">
            <a:schemeClr val="dk1"/>
          </a:fillRef>
          <a:effectRef idx="0">
            <a:schemeClr val="dk1"/>
          </a:effectRef>
          <a:fontRef idx="minor">
            <a:schemeClr val="tx1"/>
          </a:fontRef>
        </p:style>
      </p:cxnSp>
      <p:sp>
        <p:nvSpPr>
          <p:cNvPr id="6" name="Triangle 5">
            <a:extLst>
              <a:ext uri="{FF2B5EF4-FFF2-40B4-BE49-F238E27FC236}">
                <a16:creationId xmlns:a16="http://schemas.microsoft.com/office/drawing/2014/main" id="{135E0BD3-101A-C442-B981-29B9B9AF94C7}"/>
              </a:ext>
            </a:extLst>
          </p:cNvPr>
          <p:cNvSpPr/>
          <p:nvPr/>
        </p:nvSpPr>
        <p:spPr>
          <a:xfrm>
            <a:off x="4698230" y="4225635"/>
            <a:ext cx="2576945" cy="1884219"/>
          </a:xfrm>
          <a:prstGeom prs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9D2F469D-D091-A14C-A482-73C3A72055CA}"/>
              </a:ext>
            </a:extLst>
          </p:cNvPr>
          <p:cNvSpPr txBox="1"/>
          <p:nvPr/>
        </p:nvSpPr>
        <p:spPr>
          <a:xfrm>
            <a:off x="1253835" y="2368190"/>
            <a:ext cx="3179620" cy="1877437"/>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3000" b="1" dirty="0">
                <a:latin typeface="Calibri"/>
                <a:ea typeface="Calibri"/>
                <a:cs typeface="Calibri"/>
              </a:rPr>
              <a:t>British economic power</a:t>
            </a:r>
            <a:endParaRPr lang="en-US" sz="3000"/>
          </a:p>
          <a:p>
            <a:endParaRPr lang="en-GB" sz="2800" dirty="0"/>
          </a:p>
          <a:p>
            <a:endParaRPr lang="en-GB" sz="2800" dirty="0"/>
          </a:p>
        </p:txBody>
      </p:sp>
      <p:sp>
        <p:nvSpPr>
          <p:cNvPr id="8" name="TextBox 7">
            <a:extLst>
              <a:ext uri="{FF2B5EF4-FFF2-40B4-BE49-F238E27FC236}">
                <a16:creationId xmlns:a16="http://schemas.microsoft.com/office/drawing/2014/main" id="{54057531-4021-0E4D-A310-E53E0EA917B7}"/>
              </a:ext>
            </a:extLst>
          </p:cNvPr>
          <p:cNvSpPr txBox="1"/>
          <p:nvPr/>
        </p:nvSpPr>
        <p:spPr>
          <a:xfrm>
            <a:off x="7564578" y="2368190"/>
            <a:ext cx="3179620" cy="1877437"/>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3000" b="1" dirty="0">
                <a:latin typeface="Calibri"/>
                <a:ea typeface="Calibri"/>
                <a:cs typeface="Calibri"/>
              </a:rPr>
              <a:t>Middle Eastern economic power</a:t>
            </a:r>
            <a:endParaRPr lang="en-US" dirty="0"/>
          </a:p>
          <a:p>
            <a:endParaRPr lang="en-GB" sz="2800" dirty="0"/>
          </a:p>
          <a:p>
            <a:endParaRPr lang="en-GB" sz="2800" dirty="0"/>
          </a:p>
        </p:txBody>
      </p:sp>
      <p:sp>
        <p:nvSpPr>
          <p:cNvPr id="9" name="TextBox 8">
            <a:extLst>
              <a:ext uri="{FF2B5EF4-FFF2-40B4-BE49-F238E27FC236}">
                <a16:creationId xmlns:a16="http://schemas.microsoft.com/office/drawing/2014/main" id="{72C63A80-74A3-B34E-A119-CD0BA0337DCD}"/>
              </a:ext>
            </a:extLst>
          </p:cNvPr>
          <p:cNvSpPr txBox="1"/>
          <p:nvPr/>
        </p:nvSpPr>
        <p:spPr>
          <a:xfrm>
            <a:off x="303261" y="249382"/>
            <a:ext cx="11597794" cy="1938992"/>
          </a:xfrm>
          <a:prstGeom prst="rect">
            <a:avLst/>
          </a:prstGeom>
          <a:noFill/>
        </p:spPr>
        <p:txBody>
          <a:bodyPr wrap="square" lIns="91440" tIns="45720" rIns="91440" bIns="45720" rtlCol="0" anchor="t">
            <a:spAutoFit/>
          </a:bodyPr>
          <a:lstStyle/>
          <a:p>
            <a:pPr algn="ctr"/>
            <a:r>
              <a:rPr lang="en-GB" sz="3000" dirty="0">
                <a:latin typeface="Calibri"/>
                <a:ea typeface="Calibri"/>
                <a:cs typeface="Calibri"/>
              </a:rPr>
              <a:t>Throughout the twentieth century, Britain played a big role in developing the oil industry in the Middle East. What do you think the balance of power might have been like in the early 1900s? Would Britain or the Middle Eastern countries have been more powerful?</a:t>
            </a:r>
            <a:endParaRPr lang="en-US" sz="3000"/>
          </a:p>
        </p:txBody>
      </p:sp>
    </p:spTree>
    <p:extLst>
      <p:ext uri="{BB962C8B-B14F-4D97-AF65-F5344CB8AC3E}">
        <p14:creationId xmlns:p14="http://schemas.microsoft.com/office/powerpoint/2010/main" val="24403749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2BB8E-67E1-360E-0CA9-95C09AB483AB}"/>
              </a:ext>
            </a:extLst>
          </p:cNvPr>
          <p:cNvSpPr>
            <a:spLocks noGrp="1"/>
          </p:cNvSpPr>
          <p:nvPr>
            <p:ph type="ctrTitle"/>
          </p:nvPr>
        </p:nvSpPr>
        <p:spPr>
          <a:xfrm>
            <a:off x="1524000" y="1122362"/>
            <a:ext cx="9144000" cy="4003819"/>
          </a:xfrm>
        </p:spPr>
        <p:txBody>
          <a:bodyPr>
            <a:normAutofit fontScale="90000"/>
          </a:bodyPr>
          <a:lstStyle/>
          <a:p>
            <a:r>
              <a:rPr lang="en-GB" b="1" dirty="0">
                <a:latin typeface="Calibri"/>
                <a:ea typeface="Calibri"/>
                <a:cs typeface="Calibri"/>
              </a:rPr>
              <a:t>Lesson 1: What was the balance of economic power in the Middle East, 1900–50?</a:t>
            </a:r>
            <a:br>
              <a:rPr lang="en-GB" b="1" dirty="0">
                <a:latin typeface="Calibri"/>
              </a:rPr>
            </a:br>
            <a:endParaRPr lang="en-GB" dirty="0"/>
          </a:p>
        </p:txBody>
      </p:sp>
    </p:spTree>
    <p:extLst>
      <p:ext uri="{BB962C8B-B14F-4D97-AF65-F5344CB8AC3E}">
        <p14:creationId xmlns:p14="http://schemas.microsoft.com/office/powerpoint/2010/main" val="40124684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CCECA-3EAF-214E-9D6A-D3CDD62C0C6D}"/>
              </a:ext>
            </a:extLst>
          </p:cNvPr>
          <p:cNvSpPr>
            <a:spLocks noGrp="1"/>
          </p:cNvSpPr>
          <p:nvPr>
            <p:ph type="title"/>
          </p:nvPr>
        </p:nvSpPr>
        <p:spPr>
          <a:xfrm>
            <a:off x="1" y="0"/>
            <a:ext cx="4064412" cy="6082145"/>
          </a:xfrm>
        </p:spPr>
        <p:txBody>
          <a:bodyPr>
            <a:noAutofit/>
          </a:bodyPr>
          <a:lstStyle/>
          <a:p>
            <a:pPr algn="ctr"/>
            <a:r>
              <a:rPr lang="en-GB" sz="2900" b="1" dirty="0">
                <a:latin typeface="Calibri"/>
                <a:ea typeface="Calibri"/>
                <a:cs typeface="Calibri"/>
              </a:rPr>
              <a:t>Activity 1:</a:t>
            </a:r>
            <a:br>
              <a:rPr lang="en-GB" sz="2900" dirty="0">
                <a:latin typeface="Calibri"/>
              </a:rPr>
            </a:br>
            <a:br>
              <a:rPr lang="en-GB" sz="2900" dirty="0">
                <a:latin typeface="Calibri"/>
              </a:rPr>
            </a:br>
            <a:r>
              <a:rPr lang="en-GB" sz="2900" dirty="0">
                <a:latin typeface="Calibri"/>
                <a:ea typeface="Calibri"/>
                <a:cs typeface="Calibri"/>
              </a:rPr>
              <a:t>This is a map showing the British Empire in 1886. Britain’s colonies (the countries that it officially governed) are shaded in red.</a:t>
            </a:r>
            <a:br>
              <a:rPr lang="en-GB" sz="2900" dirty="0">
                <a:latin typeface="Calibri"/>
              </a:rPr>
            </a:br>
            <a:br>
              <a:rPr lang="en-GB" sz="2900" dirty="0">
                <a:latin typeface="Calibri"/>
              </a:rPr>
            </a:br>
            <a:r>
              <a:rPr lang="en-GB" sz="2900" dirty="0">
                <a:latin typeface="Calibri"/>
                <a:ea typeface="Calibri"/>
                <a:cs typeface="Calibri"/>
              </a:rPr>
              <a:t>Where is the Middle East on this map?</a:t>
            </a:r>
            <a:br>
              <a:rPr lang="en-GB" sz="2900" dirty="0">
                <a:latin typeface="Calibri"/>
              </a:rPr>
            </a:br>
            <a:r>
              <a:rPr lang="en-GB" sz="2900" dirty="0">
                <a:latin typeface="Calibri"/>
                <a:ea typeface="Calibri"/>
                <a:cs typeface="Calibri"/>
              </a:rPr>
              <a:t>According to the map, was it colonised by Britain in 1886?</a:t>
            </a:r>
            <a:br>
              <a:rPr lang="en-GB" sz="2800" dirty="0"/>
            </a:br>
            <a:endParaRPr lang="en-GB" sz="2800" dirty="0"/>
          </a:p>
        </p:txBody>
      </p:sp>
      <p:pic>
        <p:nvPicPr>
          <p:cNvPr id="4" name="Picture 3">
            <a:extLst>
              <a:ext uri="{FF2B5EF4-FFF2-40B4-BE49-F238E27FC236}">
                <a16:creationId xmlns:a16="http://schemas.microsoft.com/office/drawing/2014/main" id="{37F9278C-3121-B446-BB26-74CA1C33C187}"/>
              </a:ext>
            </a:extLst>
          </p:cNvPr>
          <p:cNvPicPr>
            <a:picLocks noChangeAspect="1"/>
          </p:cNvPicPr>
          <p:nvPr/>
        </p:nvPicPr>
        <p:blipFill>
          <a:blip r:embed="rId3"/>
          <a:stretch>
            <a:fillRect/>
          </a:stretch>
        </p:blipFill>
        <p:spPr>
          <a:xfrm>
            <a:off x="4064412" y="0"/>
            <a:ext cx="8127588" cy="6082145"/>
          </a:xfrm>
          <a:prstGeom prst="rect">
            <a:avLst/>
          </a:prstGeom>
        </p:spPr>
      </p:pic>
    </p:spTree>
    <p:extLst>
      <p:ext uri="{BB962C8B-B14F-4D97-AF65-F5344CB8AC3E}">
        <p14:creationId xmlns:p14="http://schemas.microsoft.com/office/powerpoint/2010/main" val="8250224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CCECA-3EAF-214E-9D6A-D3CDD62C0C6D}"/>
              </a:ext>
            </a:extLst>
          </p:cNvPr>
          <p:cNvSpPr>
            <a:spLocks noGrp="1"/>
          </p:cNvSpPr>
          <p:nvPr>
            <p:ph type="title"/>
          </p:nvPr>
        </p:nvSpPr>
        <p:spPr>
          <a:xfrm>
            <a:off x="1" y="0"/>
            <a:ext cx="4064412" cy="6082145"/>
          </a:xfrm>
        </p:spPr>
        <p:txBody>
          <a:bodyPr>
            <a:noAutofit/>
          </a:bodyPr>
          <a:lstStyle/>
          <a:p>
            <a:pPr algn="ctr"/>
            <a:r>
              <a:rPr lang="en-GB" sz="2600" dirty="0">
                <a:latin typeface="Calibri"/>
                <a:ea typeface="Calibri"/>
                <a:cs typeface="Calibri"/>
              </a:rPr>
              <a:t>Britain did not officially rule the Middle East as colonies.</a:t>
            </a:r>
            <a:br>
              <a:rPr lang="en-GB" sz="2600" dirty="0">
                <a:latin typeface="Calibri"/>
              </a:rPr>
            </a:br>
            <a:br>
              <a:rPr lang="en-GB" sz="2600" dirty="0">
                <a:latin typeface="Calibri"/>
              </a:rPr>
            </a:br>
            <a:r>
              <a:rPr lang="en-GB" sz="2600" dirty="0">
                <a:latin typeface="Calibri"/>
                <a:ea typeface="Calibri"/>
                <a:cs typeface="Calibri"/>
              </a:rPr>
              <a:t>Despite this, British influence in the Middle East became so strong in the twentieth century that many considered it colonialism, because the extent of foreign power was so great.</a:t>
            </a:r>
            <a:br>
              <a:rPr lang="en-GB" sz="2600" dirty="0">
                <a:latin typeface="Calibri"/>
              </a:rPr>
            </a:br>
            <a:br>
              <a:rPr lang="en-GB" sz="2600" dirty="0">
                <a:latin typeface="Calibri"/>
              </a:rPr>
            </a:br>
            <a:r>
              <a:rPr lang="en-GB" sz="2600" b="1" dirty="0">
                <a:latin typeface="Calibri"/>
                <a:ea typeface="Calibri"/>
                <a:cs typeface="Calibri"/>
              </a:rPr>
              <a:t>How and why did Britain exert power over the Middle East?</a:t>
            </a:r>
            <a:endParaRPr lang="en-US" sz="2600"/>
          </a:p>
        </p:txBody>
      </p:sp>
      <p:pic>
        <p:nvPicPr>
          <p:cNvPr id="4" name="Picture 3">
            <a:extLst>
              <a:ext uri="{FF2B5EF4-FFF2-40B4-BE49-F238E27FC236}">
                <a16:creationId xmlns:a16="http://schemas.microsoft.com/office/drawing/2014/main" id="{37F9278C-3121-B446-BB26-74CA1C33C187}"/>
              </a:ext>
            </a:extLst>
          </p:cNvPr>
          <p:cNvPicPr>
            <a:picLocks noChangeAspect="1"/>
          </p:cNvPicPr>
          <p:nvPr/>
        </p:nvPicPr>
        <p:blipFill>
          <a:blip r:embed="rId3"/>
          <a:stretch>
            <a:fillRect/>
          </a:stretch>
        </p:blipFill>
        <p:spPr>
          <a:xfrm>
            <a:off x="4064412" y="0"/>
            <a:ext cx="8127588" cy="6082145"/>
          </a:xfrm>
          <a:prstGeom prst="rect">
            <a:avLst/>
          </a:prstGeom>
        </p:spPr>
      </p:pic>
      <p:sp>
        <p:nvSpPr>
          <p:cNvPr id="3" name="Rectangle 2">
            <a:extLst>
              <a:ext uri="{FF2B5EF4-FFF2-40B4-BE49-F238E27FC236}">
                <a16:creationId xmlns:a16="http://schemas.microsoft.com/office/drawing/2014/main" id="{DBBFBCC7-810C-1C44-8538-C342E8F0C3A1}"/>
              </a:ext>
            </a:extLst>
          </p:cNvPr>
          <p:cNvSpPr/>
          <p:nvPr/>
        </p:nvSpPr>
        <p:spPr>
          <a:xfrm>
            <a:off x="8437418" y="2327564"/>
            <a:ext cx="748146" cy="595745"/>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291918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7253D09-1E92-F54D-A721-FB0B296F106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214254" y="0"/>
            <a:ext cx="5680364" cy="5876238"/>
          </a:xfrm>
          <a:prstGeom prst="rect">
            <a:avLst/>
          </a:prstGeom>
        </p:spPr>
      </p:pic>
      <p:cxnSp>
        <p:nvCxnSpPr>
          <p:cNvPr id="6" name="Curved Connector 5">
            <a:extLst>
              <a:ext uri="{FF2B5EF4-FFF2-40B4-BE49-F238E27FC236}">
                <a16:creationId xmlns:a16="http://schemas.microsoft.com/office/drawing/2014/main" id="{A0832973-0E01-2944-9CD3-86C3CFE3AA8E}"/>
              </a:ext>
            </a:extLst>
          </p:cNvPr>
          <p:cNvCxnSpPr>
            <a:cxnSpLocks/>
          </p:cNvCxnSpPr>
          <p:nvPr/>
        </p:nvCxnSpPr>
        <p:spPr>
          <a:xfrm>
            <a:off x="5611091" y="2161309"/>
            <a:ext cx="845127" cy="665018"/>
          </a:xfrm>
          <a:prstGeom prst="curvedConnector3">
            <a:avLst>
              <a:gd name="adj1" fmla="val 10656"/>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3" name="Freeform 12">
            <a:extLst>
              <a:ext uri="{FF2B5EF4-FFF2-40B4-BE49-F238E27FC236}">
                <a16:creationId xmlns:a16="http://schemas.microsoft.com/office/drawing/2014/main" id="{91F2400D-0E0A-0443-9D9A-3399650D35B3}"/>
              </a:ext>
            </a:extLst>
          </p:cNvPr>
          <p:cNvSpPr/>
          <p:nvPr/>
        </p:nvSpPr>
        <p:spPr>
          <a:xfrm>
            <a:off x="3422073" y="1801091"/>
            <a:ext cx="3131127" cy="1676400"/>
          </a:xfrm>
          <a:custGeom>
            <a:avLst/>
            <a:gdLst>
              <a:gd name="connsiteX0" fmla="*/ 3131127 w 3131127"/>
              <a:gd name="connsiteY0" fmla="*/ 1385454 h 1676400"/>
              <a:gd name="connsiteX1" fmla="*/ 3006436 w 3131127"/>
              <a:gd name="connsiteY1" fmla="*/ 1427018 h 1676400"/>
              <a:gd name="connsiteX2" fmla="*/ 2937163 w 3131127"/>
              <a:gd name="connsiteY2" fmla="*/ 1454727 h 1676400"/>
              <a:gd name="connsiteX3" fmla="*/ 2784763 w 3131127"/>
              <a:gd name="connsiteY3" fmla="*/ 1496291 h 1676400"/>
              <a:gd name="connsiteX4" fmla="*/ 2743200 w 3131127"/>
              <a:gd name="connsiteY4" fmla="*/ 1510145 h 1676400"/>
              <a:gd name="connsiteX5" fmla="*/ 2646218 w 3131127"/>
              <a:gd name="connsiteY5" fmla="*/ 1537854 h 1676400"/>
              <a:gd name="connsiteX6" fmla="*/ 2521527 w 3131127"/>
              <a:gd name="connsiteY6" fmla="*/ 1607127 h 1676400"/>
              <a:gd name="connsiteX7" fmla="*/ 2410691 w 3131127"/>
              <a:gd name="connsiteY7" fmla="*/ 1648691 h 1676400"/>
              <a:gd name="connsiteX8" fmla="*/ 2299854 w 3131127"/>
              <a:gd name="connsiteY8" fmla="*/ 1676400 h 1676400"/>
              <a:gd name="connsiteX9" fmla="*/ 2175163 w 3131127"/>
              <a:gd name="connsiteY9" fmla="*/ 1648691 h 1676400"/>
              <a:gd name="connsiteX10" fmla="*/ 2133600 w 3131127"/>
              <a:gd name="connsiteY10" fmla="*/ 1634836 h 1676400"/>
              <a:gd name="connsiteX11" fmla="*/ 2050472 w 3131127"/>
              <a:gd name="connsiteY11" fmla="*/ 1579418 h 1676400"/>
              <a:gd name="connsiteX12" fmla="*/ 2022763 w 3131127"/>
              <a:gd name="connsiteY12" fmla="*/ 1537854 h 1676400"/>
              <a:gd name="connsiteX13" fmla="*/ 2008909 w 3131127"/>
              <a:gd name="connsiteY13" fmla="*/ 1496291 h 1676400"/>
              <a:gd name="connsiteX14" fmla="*/ 1967345 w 3131127"/>
              <a:gd name="connsiteY14" fmla="*/ 1454727 h 1676400"/>
              <a:gd name="connsiteX15" fmla="*/ 1953491 w 3131127"/>
              <a:gd name="connsiteY15" fmla="*/ 1413164 h 1676400"/>
              <a:gd name="connsiteX16" fmla="*/ 1911927 w 3131127"/>
              <a:gd name="connsiteY16" fmla="*/ 1260764 h 1676400"/>
              <a:gd name="connsiteX17" fmla="*/ 1856509 w 3131127"/>
              <a:gd name="connsiteY17" fmla="*/ 1163782 h 1676400"/>
              <a:gd name="connsiteX18" fmla="*/ 1814945 w 3131127"/>
              <a:gd name="connsiteY18" fmla="*/ 1080654 h 1676400"/>
              <a:gd name="connsiteX19" fmla="*/ 1773382 w 3131127"/>
              <a:gd name="connsiteY19" fmla="*/ 997527 h 1676400"/>
              <a:gd name="connsiteX20" fmla="*/ 1690254 w 3131127"/>
              <a:gd name="connsiteY20" fmla="*/ 914400 h 1676400"/>
              <a:gd name="connsiteX21" fmla="*/ 1662545 w 3131127"/>
              <a:gd name="connsiteY21" fmla="*/ 872836 h 1676400"/>
              <a:gd name="connsiteX22" fmla="*/ 1537854 w 3131127"/>
              <a:gd name="connsiteY22" fmla="*/ 734291 h 1676400"/>
              <a:gd name="connsiteX23" fmla="*/ 1524000 w 3131127"/>
              <a:gd name="connsiteY23" fmla="*/ 692727 h 1676400"/>
              <a:gd name="connsiteX24" fmla="*/ 1482436 w 3131127"/>
              <a:gd name="connsiteY24" fmla="*/ 665018 h 1676400"/>
              <a:gd name="connsiteX25" fmla="*/ 1191491 w 3131127"/>
              <a:gd name="connsiteY25" fmla="*/ 678873 h 1676400"/>
              <a:gd name="connsiteX26" fmla="*/ 1039091 w 3131127"/>
              <a:gd name="connsiteY26" fmla="*/ 651164 h 1676400"/>
              <a:gd name="connsiteX27" fmla="*/ 997527 w 3131127"/>
              <a:gd name="connsiteY27" fmla="*/ 623454 h 1676400"/>
              <a:gd name="connsiteX28" fmla="*/ 942109 w 3131127"/>
              <a:gd name="connsiteY28" fmla="*/ 595745 h 1676400"/>
              <a:gd name="connsiteX29" fmla="*/ 858982 w 3131127"/>
              <a:gd name="connsiteY29" fmla="*/ 554182 h 1676400"/>
              <a:gd name="connsiteX30" fmla="*/ 706582 w 3131127"/>
              <a:gd name="connsiteY30" fmla="*/ 568036 h 1676400"/>
              <a:gd name="connsiteX31" fmla="*/ 637309 w 3131127"/>
              <a:gd name="connsiteY31" fmla="*/ 581891 h 1676400"/>
              <a:gd name="connsiteX32" fmla="*/ 304800 w 3131127"/>
              <a:gd name="connsiteY32" fmla="*/ 595745 h 1676400"/>
              <a:gd name="connsiteX33" fmla="*/ 277091 w 3131127"/>
              <a:gd name="connsiteY33" fmla="*/ 637309 h 1676400"/>
              <a:gd name="connsiteX34" fmla="*/ 193963 w 3131127"/>
              <a:gd name="connsiteY34" fmla="*/ 609600 h 1676400"/>
              <a:gd name="connsiteX35" fmla="*/ 110836 w 3131127"/>
              <a:gd name="connsiteY35" fmla="*/ 554182 h 1676400"/>
              <a:gd name="connsiteX36" fmla="*/ 27709 w 3131127"/>
              <a:gd name="connsiteY36" fmla="*/ 484909 h 1676400"/>
              <a:gd name="connsiteX37" fmla="*/ 0 w 3131127"/>
              <a:gd name="connsiteY37" fmla="*/ 443345 h 1676400"/>
              <a:gd name="connsiteX38" fmla="*/ 13854 w 3131127"/>
              <a:gd name="connsiteY38" fmla="*/ 304800 h 1676400"/>
              <a:gd name="connsiteX39" fmla="*/ 41563 w 3131127"/>
              <a:gd name="connsiteY39" fmla="*/ 263236 h 1676400"/>
              <a:gd name="connsiteX40" fmla="*/ 83127 w 3131127"/>
              <a:gd name="connsiteY40" fmla="*/ 207818 h 1676400"/>
              <a:gd name="connsiteX41" fmla="*/ 207818 w 3131127"/>
              <a:gd name="connsiteY41" fmla="*/ 124691 h 1676400"/>
              <a:gd name="connsiteX42" fmla="*/ 249382 w 3131127"/>
              <a:gd name="connsiteY42" fmla="*/ 96982 h 1676400"/>
              <a:gd name="connsiteX43" fmla="*/ 318654 w 3131127"/>
              <a:gd name="connsiteY43" fmla="*/ 0 h 167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131127" h="1676400">
                <a:moveTo>
                  <a:pt x="3131127" y="1385454"/>
                </a:moveTo>
                <a:cubicBezTo>
                  <a:pt x="3089563" y="1399309"/>
                  <a:pt x="3047696" y="1412282"/>
                  <a:pt x="3006436" y="1427018"/>
                </a:cubicBezTo>
                <a:cubicBezTo>
                  <a:pt x="2983015" y="1435383"/>
                  <a:pt x="2960757" y="1446862"/>
                  <a:pt x="2937163" y="1454727"/>
                </a:cubicBezTo>
                <a:cubicBezTo>
                  <a:pt x="2820599" y="1493582"/>
                  <a:pt x="2873520" y="1470932"/>
                  <a:pt x="2784763" y="1496291"/>
                </a:cubicBezTo>
                <a:cubicBezTo>
                  <a:pt x="2770721" y="1500303"/>
                  <a:pt x="2757242" y="1506133"/>
                  <a:pt x="2743200" y="1510145"/>
                </a:cubicBezTo>
                <a:cubicBezTo>
                  <a:pt x="2621416" y="1544940"/>
                  <a:pt x="2745880" y="1504635"/>
                  <a:pt x="2646218" y="1537854"/>
                </a:cubicBezTo>
                <a:cubicBezTo>
                  <a:pt x="2550940" y="1601374"/>
                  <a:pt x="2594684" y="1582742"/>
                  <a:pt x="2521527" y="1607127"/>
                </a:cubicBezTo>
                <a:cubicBezTo>
                  <a:pt x="2456098" y="1650746"/>
                  <a:pt x="2502332" y="1627543"/>
                  <a:pt x="2410691" y="1648691"/>
                </a:cubicBezTo>
                <a:cubicBezTo>
                  <a:pt x="2373584" y="1657254"/>
                  <a:pt x="2299854" y="1676400"/>
                  <a:pt x="2299854" y="1676400"/>
                </a:cubicBezTo>
                <a:cubicBezTo>
                  <a:pt x="2252256" y="1666880"/>
                  <a:pt x="2220802" y="1661731"/>
                  <a:pt x="2175163" y="1648691"/>
                </a:cubicBezTo>
                <a:cubicBezTo>
                  <a:pt x="2161121" y="1644679"/>
                  <a:pt x="2146366" y="1641928"/>
                  <a:pt x="2133600" y="1634836"/>
                </a:cubicBezTo>
                <a:cubicBezTo>
                  <a:pt x="2104489" y="1618663"/>
                  <a:pt x="2050472" y="1579418"/>
                  <a:pt x="2050472" y="1579418"/>
                </a:cubicBezTo>
                <a:cubicBezTo>
                  <a:pt x="2041236" y="1565563"/>
                  <a:pt x="2030210" y="1552747"/>
                  <a:pt x="2022763" y="1537854"/>
                </a:cubicBezTo>
                <a:cubicBezTo>
                  <a:pt x="2016232" y="1524792"/>
                  <a:pt x="2017010" y="1508442"/>
                  <a:pt x="2008909" y="1496291"/>
                </a:cubicBezTo>
                <a:cubicBezTo>
                  <a:pt x="1998041" y="1479988"/>
                  <a:pt x="1981200" y="1468582"/>
                  <a:pt x="1967345" y="1454727"/>
                </a:cubicBezTo>
                <a:cubicBezTo>
                  <a:pt x="1962727" y="1440873"/>
                  <a:pt x="1957333" y="1427253"/>
                  <a:pt x="1953491" y="1413164"/>
                </a:cubicBezTo>
                <a:cubicBezTo>
                  <a:pt x="1948188" y="1393718"/>
                  <a:pt x="1927875" y="1297976"/>
                  <a:pt x="1911927" y="1260764"/>
                </a:cubicBezTo>
                <a:cubicBezTo>
                  <a:pt x="1839053" y="1090727"/>
                  <a:pt x="1926083" y="1302929"/>
                  <a:pt x="1856509" y="1163782"/>
                </a:cubicBezTo>
                <a:cubicBezTo>
                  <a:pt x="1799146" y="1049057"/>
                  <a:pt x="1894358" y="1199775"/>
                  <a:pt x="1814945" y="1080654"/>
                </a:cubicBezTo>
                <a:cubicBezTo>
                  <a:pt x="1802107" y="1042139"/>
                  <a:pt x="1802030" y="1029755"/>
                  <a:pt x="1773382" y="997527"/>
                </a:cubicBezTo>
                <a:cubicBezTo>
                  <a:pt x="1747348" y="968239"/>
                  <a:pt x="1711991" y="947005"/>
                  <a:pt x="1690254" y="914400"/>
                </a:cubicBezTo>
                <a:cubicBezTo>
                  <a:pt x="1681018" y="900545"/>
                  <a:pt x="1673684" y="885213"/>
                  <a:pt x="1662545" y="872836"/>
                </a:cubicBezTo>
                <a:cubicBezTo>
                  <a:pt x="1522713" y="717467"/>
                  <a:pt x="1602241" y="830870"/>
                  <a:pt x="1537854" y="734291"/>
                </a:cubicBezTo>
                <a:cubicBezTo>
                  <a:pt x="1533236" y="720436"/>
                  <a:pt x="1533123" y="704131"/>
                  <a:pt x="1524000" y="692727"/>
                </a:cubicBezTo>
                <a:cubicBezTo>
                  <a:pt x="1513598" y="679725"/>
                  <a:pt x="1499073" y="665711"/>
                  <a:pt x="1482436" y="665018"/>
                </a:cubicBezTo>
                <a:lnTo>
                  <a:pt x="1191491" y="678873"/>
                </a:lnTo>
                <a:cubicBezTo>
                  <a:pt x="1153292" y="674098"/>
                  <a:pt x="1081803" y="672520"/>
                  <a:pt x="1039091" y="651164"/>
                </a:cubicBezTo>
                <a:cubicBezTo>
                  <a:pt x="1024198" y="643717"/>
                  <a:pt x="1011984" y="631715"/>
                  <a:pt x="997527" y="623454"/>
                </a:cubicBezTo>
                <a:cubicBezTo>
                  <a:pt x="979595" y="613207"/>
                  <a:pt x="960041" y="605992"/>
                  <a:pt x="942109" y="595745"/>
                </a:cubicBezTo>
                <a:cubicBezTo>
                  <a:pt x="866910" y="552774"/>
                  <a:pt x="935184" y="579582"/>
                  <a:pt x="858982" y="554182"/>
                </a:cubicBezTo>
                <a:cubicBezTo>
                  <a:pt x="808182" y="558800"/>
                  <a:pt x="757198" y="561709"/>
                  <a:pt x="706582" y="568036"/>
                </a:cubicBezTo>
                <a:cubicBezTo>
                  <a:pt x="683216" y="570957"/>
                  <a:pt x="660802" y="580271"/>
                  <a:pt x="637309" y="581891"/>
                </a:cubicBezTo>
                <a:cubicBezTo>
                  <a:pt x="526639" y="589523"/>
                  <a:pt x="415636" y="591127"/>
                  <a:pt x="304800" y="595745"/>
                </a:cubicBezTo>
                <a:cubicBezTo>
                  <a:pt x="295564" y="609600"/>
                  <a:pt x="293614" y="635244"/>
                  <a:pt x="277091" y="637309"/>
                </a:cubicBezTo>
                <a:cubicBezTo>
                  <a:pt x="248108" y="640932"/>
                  <a:pt x="193963" y="609600"/>
                  <a:pt x="193963" y="609600"/>
                </a:cubicBezTo>
                <a:lnTo>
                  <a:pt x="110836" y="554182"/>
                </a:lnTo>
                <a:cubicBezTo>
                  <a:pt x="69966" y="526935"/>
                  <a:pt x="61046" y="524915"/>
                  <a:pt x="27709" y="484909"/>
                </a:cubicBezTo>
                <a:cubicBezTo>
                  <a:pt x="17049" y="472117"/>
                  <a:pt x="9236" y="457200"/>
                  <a:pt x="0" y="443345"/>
                </a:cubicBezTo>
                <a:cubicBezTo>
                  <a:pt x="4618" y="397163"/>
                  <a:pt x="3418" y="350023"/>
                  <a:pt x="13854" y="304800"/>
                </a:cubicBezTo>
                <a:cubicBezTo>
                  <a:pt x="17598" y="288575"/>
                  <a:pt x="31885" y="276786"/>
                  <a:pt x="41563" y="263236"/>
                </a:cubicBezTo>
                <a:cubicBezTo>
                  <a:pt x="54984" y="244446"/>
                  <a:pt x="65869" y="223159"/>
                  <a:pt x="83127" y="207818"/>
                </a:cubicBezTo>
                <a:cubicBezTo>
                  <a:pt x="83130" y="207815"/>
                  <a:pt x="187034" y="138547"/>
                  <a:pt x="207818" y="124691"/>
                </a:cubicBezTo>
                <a:lnTo>
                  <a:pt x="249382" y="96982"/>
                </a:lnTo>
                <a:cubicBezTo>
                  <a:pt x="308423" y="8420"/>
                  <a:pt x="281252" y="37402"/>
                  <a:pt x="318654" y="0"/>
                </a:cubicBezTo>
              </a:path>
            </a:pathLst>
          </a:cu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4BAAE781-3BA1-4640-941C-A2A3F0A6F67F}"/>
              </a:ext>
            </a:extLst>
          </p:cNvPr>
          <p:cNvSpPr txBox="1"/>
          <p:nvPr/>
        </p:nvSpPr>
        <p:spPr>
          <a:xfrm>
            <a:off x="9102437" y="2161565"/>
            <a:ext cx="2859937" cy="2400657"/>
          </a:xfrm>
          <a:prstGeom prst="rect">
            <a:avLst/>
          </a:prstGeom>
          <a:noFill/>
        </p:spPr>
        <p:txBody>
          <a:bodyPr wrap="square" lIns="91440" tIns="45720" rIns="91440" bIns="45720" rtlCol="0" anchor="t">
            <a:spAutoFit/>
          </a:bodyPr>
          <a:lstStyle/>
          <a:p>
            <a:pPr algn="ctr"/>
            <a:r>
              <a:rPr lang="en-GB" sz="3000" dirty="0">
                <a:latin typeface="Calibri"/>
                <a:ea typeface="Calibri"/>
                <a:cs typeface="Calibri"/>
              </a:rPr>
              <a:t>Britain wanted to protect India from the influence of the Russian Empire.</a:t>
            </a:r>
            <a:endParaRPr lang="en-US"/>
          </a:p>
        </p:txBody>
      </p:sp>
      <p:sp>
        <p:nvSpPr>
          <p:cNvPr id="15" name="TextBox 14">
            <a:extLst>
              <a:ext uri="{FF2B5EF4-FFF2-40B4-BE49-F238E27FC236}">
                <a16:creationId xmlns:a16="http://schemas.microsoft.com/office/drawing/2014/main" id="{105B57E3-3D32-DF43-A3B9-184AF2E760EB}"/>
              </a:ext>
            </a:extLst>
          </p:cNvPr>
          <p:cNvSpPr txBox="1"/>
          <p:nvPr/>
        </p:nvSpPr>
        <p:spPr>
          <a:xfrm>
            <a:off x="231165" y="2163515"/>
            <a:ext cx="2817603" cy="2400657"/>
          </a:xfrm>
          <a:prstGeom prst="rect">
            <a:avLst/>
          </a:prstGeom>
          <a:noFill/>
        </p:spPr>
        <p:txBody>
          <a:bodyPr wrap="square" lIns="91440" tIns="45720" rIns="91440" bIns="45720" rtlCol="0" anchor="t">
            <a:spAutoFit/>
          </a:bodyPr>
          <a:lstStyle/>
          <a:p>
            <a:pPr algn="ctr"/>
            <a:r>
              <a:rPr lang="en-GB" sz="3000" dirty="0">
                <a:latin typeface="Calibri"/>
                <a:ea typeface="Calibri"/>
                <a:cs typeface="Calibri"/>
              </a:rPr>
              <a:t>Britain wanted to protect the trade route to India, its most valuable colony.</a:t>
            </a:r>
            <a:endParaRPr lang="en-US"/>
          </a:p>
        </p:txBody>
      </p:sp>
    </p:spTree>
    <p:extLst>
      <p:ext uri="{BB962C8B-B14F-4D97-AF65-F5344CB8AC3E}">
        <p14:creationId xmlns:p14="http://schemas.microsoft.com/office/powerpoint/2010/main" val="25300471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B7FEB-2957-944A-B0AF-82C958CE50E9}"/>
              </a:ext>
            </a:extLst>
          </p:cNvPr>
          <p:cNvSpPr>
            <a:spLocks noGrp="1"/>
          </p:cNvSpPr>
          <p:nvPr>
            <p:ph type="title"/>
          </p:nvPr>
        </p:nvSpPr>
        <p:spPr/>
        <p:txBody>
          <a:bodyPr>
            <a:noAutofit/>
          </a:bodyPr>
          <a:lstStyle/>
          <a:p>
            <a:pPr algn="ctr"/>
            <a:r>
              <a:rPr lang="en-GB" sz="2800" dirty="0">
                <a:latin typeface="Calibri"/>
                <a:ea typeface="Calibri"/>
                <a:cs typeface="Calibri"/>
              </a:rPr>
              <a:t>The importance to Britain of the Middle East increased further when oil was discovered in Persia (now Iran) by a British company in 1908.</a:t>
            </a:r>
            <a:br>
              <a:rPr lang="en-GB" sz="2800" dirty="0">
                <a:latin typeface="Calibri"/>
              </a:rPr>
            </a:br>
            <a:r>
              <a:rPr lang="en-GB" sz="2800" dirty="0">
                <a:latin typeface="Calibri"/>
                <a:ea typeface="Calibri"/>
                <a:cs typeface="Calibri"/>
              </a:rPr>
              <a:t>The company was called the Anglo-Persian Oil Company. It later renamed itself ‘British Petroleum’ (BP).</a:t>
            </a:r>
            <a:endParaRPr lang="en-US"/>
          </a:p>
        </p:txBody>
      </p:sp>
      <p:pic>
        <p:nvPicPr>
          <p:cNvPr id="4" name="Picture 3">
            <a:extLst>
              <a:ext uri="{FF2B5EF4-FFF2-40B4-BE49-F238E27FC236}">
                <a16:creationId xmlns:a16="http://schemas.microsoft.com/office/drawing/2014/main" id="{805CBBC1-D1EB-2341-9703-4681DC3A1456}"/>
              </a:ext>
            </a:extLst>
          </p:cNvPr>
          <p:cNvPicPr>
            <a:picLocks noChangeAspect="1"/>
          </p:cNvPicPr>
          <p:nvPr/>
        </p:nvPicPr>
        <p:blipFill>
          <a:blip r:embed="rId3"/>
          <a:stretch>
            <a:fillRect/>
          </a:stretch>
        </p:blipFill>
        <p:spPr>
          <a:xfrm>
            <a:off x="838200" y="1877866"/>
            <a:ext cx="5359078" cy="3968751"/>
          </a:xfrm>
          <a:prstGeom prst="rect">
            <a:avLst/>
          </a:prstGeom>
        </p:spPr>
      </p:pic>
      <p:pic>
        <p:nvPicPr>
          <p:cNvPr id="3" name="Picture 2">
            <a:extLst>
              <a:ext uri="{FF2B5EF4-FFF2-40B4-BE49-F238E27FC236}">
                <a16:creationId xmlns:a16="http://schemas.microsoft.com/office/drawing/2014/main" id="{40D9E705-DFC0-5F4C-9F5C-1A928673177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799262" y="1877866"/>
            <a:ext cx="3030538" cy="4025970"/>
          </a:xfrm>
          <a:prstGeom prst="rect">
            <a:avLst/>
          </a:prstGeom>
        </p:spPr>
      </p:pic>
    </p:spTree>
    <p:extLst>
      <p:ext uri="{BB962C8B-B14F-4D97-AF65-F5344CB8AC3E}">
        <p14:creationId xmlns:p14="http://schemas.microsoft.com/office/powerpoint/2010/main" val="83929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43F43-EBF4-D046-9D0B-8BF80A73E310}"/>
              </a:ext>
            </a:extLst>
          </p:cNvPr>
          <p:cNvSpPr>
            <a:spLocks noGrp="1"/>
          </p:cNvSpPr>
          <p:nvPr>
            <p:ph type="title"/>
          </p:nvPr>
        </p:nvSpPr>
        <p:spPr>
          <a:xfrm>
            <a:off x="864704" y="0"/>
            <a:ext cx="10515600" cy="2656371"/>
          </a:xfrm>
        </p:spPr>
        <p:txBody>
          <a:bodyPr>
            <a:noAutofit/>
          </a:bodyPr>
          <a:lstStyle/>
          <a:p>
            <a:pPr algn="ctr"/>
            <a:r>
              <a:rPr lang="en-GB" sz="2800" dirty="0">
                <a:latin typeface="Calibri"/>
                <a:ea typeface="Calibri"/>
                <a:cs typeface="Calibri"/>
              </a:rPr>
              <a:t>In 1914, Winston Churchill persuaded Britain’s Parliament to agree to buy 51% of the Anglo-Persian Oil Company. This was very unusual – the British government almost never owned private companies.</a:t>
            </a:r>
            <a:br>
              <a:rPr lang="en-GB" sz="2800" dirty="0">
                <a:latin typeface="Calibri"/>
              </a:rPr>
            </a:br>
            <a:br>
              <a:rPr lang="en-GB" sz="2800" dirty="0">
                <a:latin typeface="Calibri"/>
              </a:rPr>
            </a:br>
            <a:r>
              <a:rPr lang="en-GB" sz="2800" b="1" dirty="0">
                <a:latin typeface="Calibri"/>
                <a:ea typeface="Calibri"/>
                <a:cs typeface="Calibri"/>
              </a:rPr>
              <a:t>Why would the British government want to own an oil company in the Middle East in 1914?</a:t>
            </a:r>
            <a:endParaRPr lang="en-US"/>
          </a:p>
        </p:txBody>
      </p:sp>
      <p:pic>
        <p:nvPicPr>
          <p:cNvPr id="3" name="Picture 2">
            <a:extLst>
              <a:ext uri="{FF2B5EF4-FFF2-40B4-BE49-F238E27FC236}">
                <a16:creationId xmlns:a16="http://schemas.microsoft.com/office/drawing/2014/main" id="{6ECFD43B-B7FC-6747-8EF6-0EF0D9A693D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9215" y="2786680"/>
            <a:ext cx="2151969" cy="3085260"/>
          </a:xfrm>
          <a:prstGeom prst="rect">
            <a:avLst/>
          </a:prstGeom>
        </p:spPr>
      </p:pic>
      <p:pic>
        <p:nvPicPr>
          <p:cNvPr id="6" name="Picture 5">
            <a:extLst>
              <a:ext uri="{FF2B5EF4-FFF2-40B4-BE49-F238E27FC236}">
                <a16:creationId xmlns:a16="http://schemas.microsoft.com/office/drawing/2014/main" id="{6BA4555C-A0D7-2745-B056-BC158153C43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17414" y="2786680"/>
            <a:ext cx="4613473" cy="3085260"/>
          </a:xfrm>
          <a:prstGeom prst="rect">
            <a:avLst/>
          </a:prstGeom>
        </p:spPr>
      </p:pic>
      <p:pic>
        <p:nvPicPr>
          <p:cNvPr id="7" name="Picture 6">
            <a:extLst>
              <a:ext uri="{FF2B5EF4-FFF2-40B4-BE49-F238E27FC236}">
                <a16:creationId xmlns:a16="http://schemas.microsoft.com/office/drawing/2014/main" id="{B1134014-645B-9B43-AEC2-50064FB64988}"/>
              </a:ext>
            </a:extLst>
          </p:cNvPr>
          <p:cNvPicPr>
            <a:picLocks noChangeAspect="1"/>
          </p:cNvPicPr>
          <p:nvPr/>
        </p:nvPicPr>
        <p:blipFill>
          <a:blip r:embed="rId5"/>
          <a:stretch>
            <a:fillRect/>
          </a:stretch>
        </p:blipFill>
        <p:spPr>
          <a:xfrm>
            <a:off x="7677117" y="2786680"/>
            <a:ext cx="4166083" cy="3085260"/>
          </a:xfrm>
          <a:prstGeom prst="rect">
            <a:avLst/>
          </a:prstGeom>
        </p:spPr>
      </p:pic>
    </p:spTree>
    <p:extLst>
      <p:ext uri="{BB962C8B-B14F-4D97-AF65-F5344CB8AC3E}">
        <p14:creationId xmlns:p14="http://schemas.microsoft.com/office/powerpoint/2010/main" val="15431562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7C2068B-3D68-DD4A-A863-23AE596DE307}"/>
              </a:ext>
            </a:extLst>
          </p:cNvPr>
          <p:cNvSpPr txBox="1"/>
          <p:nvPr/>
        </p:nvSpPr>
        <p:spPr>
          <a:xfrm>
            <a:off x="670373" y="2993986"/>
            <a:ext cx="10852777" cy="646331"/>
          </a:xfrm>
          <a:prstGeom prst="rect">
            <a:avLst/>
          </a:prstGeom>
          <a:noFill/>
        </p:spPr>
        <p:txBody>
          <a:bodyPr wrap="square" lIns="91440" tIns="45720" rIns="91440" bIns="45720" rtlCol="0" anchor="t">
            <a:spAutoFit/>
          </a:bodyPr>
          <a:lstStyle/>
          <a:p>
            <a:pPr algn="ctr"/>
            <a:r>
              <a:rPr lang="en-GB" sz="3600" dirty="0">
                <a:latin typeface="Calibri"/>
                <a:ea typeface="Calibri"/>
                <a:cs typeface="Calibri"/>
              </a:rPr>
              <a:t>What role did oil-powered vehicles play in World War I?</a:t>
            </a:r>
          </a:p>
        </p:txBody>
      </p:sp>
      <p:pic>
        <p:nvPicPr>
          <p:cNvPr id="2" name="Picture 1">
            <a:extLst>
              <a:ext uri="{FF2B5EF4-FFF2-40B4-BE49-F238E27FC236}">
                <a16:creationId xmlns:a16="http://schemas.microsoft.com/office/drawing/2014/main" id="{D8CB5AE6-5428-DD4D-89CD-B54ADB0AAF3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9880" y="199506"/>
            <a:ext cx="3276472" cy="2464180"/>
          </a:xfrm>
          <a:prstGeom prst="rect">
            <a:avLst/>
          </a:prstGeom>
        </p:spPr>
      </p:pic>
      <p:pic>
        <p:nvPicPr>
          <p:cNvPr id="3" name="Picture 2">
            <a:extLst>
              <a:ext uri="{FF2B5EF4-FFF2-40B4-BE49-F238E27FC236}">
                <a16:creationId xmlns:a16="http://schemas.microsoft.com/office/drawing/2014/main" id="{56223E1D-BE8C-CA4C-AB95-D48D4871840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31084" y="141160"/>
            <a:ext cx="4378036" cy="2661025"/>
          </a:xfrm>
          <a:prstGeom prst="rect">
            <a:avLst/>
          </a:prstGeom>
        </p:spPr>
      </p:pic>
      <p:pic>
        <p:nvPicPr>
          <p:cNvPr id="9" name="Picture 8">
            <a:extLst>
              <a:ext uri="{FF2B5EF4-FFF2-40B4-BE49-F238E27FC236}">
                <a16:creationId xmlns:a16="http://schemas.microsoft.com/office/drawing/2014/main" id="{51924670-154E-BB40-92E5-4EB659BEAED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39880" y="3864014"/>
            <a:ext cx="4132371" cy="2251843"/>
          </a:xfrm>
          <a:prstGeom prst="rect">
            <a:avLst/>
          </a:prstGeom>
        </p:spPr>
      </p:pic>
      <p:pic>
        <p:nvPicPr>
          <p:cNvPr id="10" name="Picture 9">
            <a:extLst>
              <a:ext uri="{FF2B5EF4-FFF2-40B4-BE49-F238E27FC236}">
                <a16:creationId xmlns:a16="http://schemas.microsoft.com/office/drawing/2014/main" id="{FFF879CF-AB52-FA49-B71D-40C793E39E4B}"/>
              </a:ext>
            </a:extLst>
          </p:cNvPr>
          <p:cNvPicPr>
            <a:picLocks noChangeAspect="1"/>
          </p:cNvPicPr>
          <p:nvPr/>
        </p:nvPicPr>
        <p:blipFill>
          <a:blip r:embed="rId6"/>
          <a:stretch>
            <a:fillRect/>
          </a:stretch>
        </p:blipFill>
        <p:spPr>
          <a:xfrm>
            <a:off x="5462432" y="3864014"/>
            <a:ext cx="6546688" cy="2225874"/>
          </a:xfrm>
          <a:prstGeom prst="rect">
            <a:avLst/>
          </a:prstGeom>
        </p:spPr>
      </p:pic>
      <p:sp>
        <p:nvSpPr>
          <p:cNvPr id="6" name="TextBox 5">
            <a:extLst>
              <a:ext uri="{FF2B5EF4-FFF2-40B4-BE49-F238E27FC236}">
                <a16:creationId xmlns:a16="http://schemas.microsoft.com/office/drawing/2014/main" id="{AD3460F1-E953-CFA1-4EEF-BB8ABDAFE73E}"/>
              </a:ext>
            </a:extLst>
          </p:cNvPr>
          <p:cNvSpPr txBox="1"/>
          <p:nvPr/>
        </p:nvSpPr>
        <p:spPr>
          <a:xfrm>
            <a:off x="3514540" y="134299"/>
            <a:ext cx="4109369" cy="1929223"/>
          </a:xfrm>
          <a:prstGeom prst="rect">
            <a:avLst/>
          </a:prstGeom>
          <a:noFill/>
        </p:spPr>
        <p:txBody>
          <a:bodyPr wrap="square" lIns="91440" tIns="45720" rIns="91440" bIns="45720" anchor="t">
            <a:spAutoFit/>
          </a:bodyPr>
          <a:lstStyle/>
          <a:p>
            <a:pPr algn="ctr"/>
            <a:r>
              <a:rPr kumimoji="0" lang="en-GB" sz="4000" b="1" i="0" u="none" strike="noStrike" kern="1200" cap="none" spc="0" normalizeH="0" baseline="0" noProof="0" dirty="0">
                <a:ln>
                  <a:noFill/>
                </a:ln>
                <a:solidFill>
                  <a:prstClr val="black"/>
                </a:solidFill>
                <a:effectLst/>
                <a:uLnTx/>
                <a:uFillTx/>
                <a:latin typeface="Calibri"/>
                <a:ea typeface="Calibri"/>
                <a:cs typeface="Calibri"/>
              </a:rPr>
              <a:t>The answer is war and defending the British Empire.</a:t>
            </a:r>
            <a:endParaRPr lang="en-US" sz="4000" b="1" dirty="0">
              <a:solidFill>
                <a:prstClr val="black"/>
              </a:solidFill>
              <a:latin typeface="Calibri"/>
              <a:ea typeface="Calibri"/>
              <a:cs typeface="Calibri"/>
            </a:endParaRPr>
          </a:p>
        </p:txBody>
      </p:sp>
    </p:spTree>
    <p:extLst>
      <p:ext uri="{BB962C8B-B14F-4D97-AF65-F5344CB8AC3E}">
        <p14:creationId xmlns:p14="http://schemas.microsoft.com/office/powerpoint/2010/main" val="2483757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C5307-FAB3-A84F-94CE-E90369933F21}"/>
              </a:ext>
            </a:extLst>
          </p:cNvPr>
          <p:cNvSpPr>
            <a:spLocks noGrp="1"/>
          </p:cNvSpPr>
          <p:nvPr>
            <p:ph type="title"/>
          </p:nvPr>
        </p:nvSpPr>
        <p:spPr/>
        <p:txBody>
          <a:bodyPr/>
          <a:lstStyle/>
          <a:p>
            <a:pPr algn="ctr"/>
            <a:r>
              <a:rPr lang="en-GB" b="1" dirty="0">
                <a:latin typeface="Calibri"/>
                <a:ea typeface="Calibri"/>
                <a:cs typeface="Calibri"/>
              </a:rPr>
              <a:t>The quest for oil after World War I</a:t>
            </a:r>
            <a:endParaRPr lang="en-US"/>
          </a:p>
        </p:txBody>
      </p:sp>
      <p:sp>
        <p:nvSpPr>
          <p:cNvPr id="3" name="Content Placeholder 2">
            <a:extLst>
              <a:ext uri="{FF2B5EF4-FFF2-40B4-BE49-F238E27FC236}">
                <a16:creationId xmlns:a16="http://schemas.microsoft.com/office/drawing/2014/main" id="{66FE5914-2D84-8F43-8A25-C895F84DBED9}"/>
              </a:ext>
            </a:extLst>
          </p:cNvPr>
          <p:cNvSpPr>
            <a:spLocks noGrp="1"/>
          </p:cNvSpPr>
          <p:nvPr>
            <p:ph idx="1"/>
          </p:nvPr>
        </p:nvSpPr>
        <p:spPr>
          <a:xfrm>
            <a:off x="838200" y="1825625"/>
            <a:ext cx="10771909" cy="4351338"/>
          </a:xfrm>
        </p:spPr>
        <p:txBody>
          <a:bodyPr vert="horz" lIns="91440" tIns="45720" rIns="91440" bIns="45720" rtlCol="0" anchor="t">
            <a:normAutofit/>
          </a:bodyPr>
          <a:lstStyle/>
          <a:p>
            <a:pPr marL="0" indent="0" algn="ctr">
              <a:lnSpc>
                <a:spcPct val="110000"/>
              </a:lnSpc>
              <a:buNone/>
            </a:pPr>
            <a:r>
              <a:rPr lang="en-GB" sz="3000" dirty="0">
                <a:latin typeface="Calibri"/>
                <a:ea typeface="Calibri"/>
                <a:cs typeface="Calibri"/>
              </a:rPr>
              <a:t>World War I saw the first experiments in using oil-powered military vehicles. The British government was convinced that oil would be even more important in future wars. They were determined to secure as much oil as possible for Britain.</a:t>
            </a:r>
            <a:endParaRPr lang="en-US" sz="3000"/>
          </a:p>
          <a:p>
            <a:pPr marL="0" indent="0" algn="ctr">
              <a:lnSpc>
                <a:spcPct val="110000"/>
              </a:lnSpc>
              <a:buNone/>
            </a:pPr>
            <a:endParaRPr lang="en-GB" sz="3000" dirty="0">
              <a:latin typeface="Calibri"/>
              <a:ea typeface="Calibri"/>
              <a:cs typeface="Calibri"/>
            </a:endParaRPr>
          </a:p>
          <a:p>
            <a:pPr marL="0" indent="0" algn="ctr">
              <a:lnSpc>
                <a:spcPct val="110000"/>
              </a:lnSpc>
              <a:buNone/>
            </a:pPr>
            <a:r>
              <a:rPr lang="en-GB" sz="3000" dirty="0">
                <a:latin typeface="Calibri"/>
                <a:ea typeface="Calibri"/>
                <a:cs typeface="Calibri"/>
              </a:rPr>
              <a:t>The collapse of the Ottoman Empire in World War I presented a perfect opportunity for Britain to secure more oil in the Middle East.</a:t>
            </a:r>
          </a:p>
        </p:txBody>
      </p:sp>
    </p:spTree>
    <p:extLst>
      <p:ext uri="{BB962C8B-B14F-4D97-AF65-F5344CB8AC3E}">
        <p14:creationId xmlns:p14="http://schemas.microsoft.com/office/powerpoint/2010/main" val="5308907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A046E77-B0B7-CA40-96CA-578B23407722}"/>
              </a:ext>
            </a:extLst>
          </p:cNvPr>
          <p:cNvSpPr>
            <a:spLocks noGrp="1"/>
          </p:cNvSpPr>
          <p:nvPr>
            <p:ph idx="1"/>
          </p:nvPr>
        </p:nvSpPr>
        <p:spPr>
          <a:xfrm>
            <a:off x="732182" y="697671"/>
            <a:ext cx="5324061" cy="4351338"/>
          </a:xfrm>
        </p:spPr>
        <p:txBody>
          <a:bodyPr vert="horz" lIns="91440" tIns="45720" rIns="91440" bIns="45720" rtlCol="0" anchor="t">
            <a:normAutofit/>
          </a:bodyPr>
          <a:lstStyle/>
          <a:p>
            <a:pPr marL="0" indent="0" algn="ctr">
              <a:buNone/>
            </a:pPr>
            <a:r>
              <a:rPr lang="en-GB" sz="3600" dirty="0">
                <a:latin typeface="Calibri"/>
                <a:ea typeface="Calibri"/>
                <a:cs typeface="Calibri"/>
              </a:rPr>
              <a:t>‘I do not care under what system we keep the oil but I am quite clear it is all important for us that this oil should be available.’</a:t>
            </a:r>
            <a:endParaRPr lang="en-US" dirty="0">
              <a:latin typeface="Calibri"/>
              <a:ea typeface="Calibri"/>
              <a:cs typeface="Calibri"/>
            </a:endParaRPr>
          </a:p>
          <a:p>
            <a:pPr marL="0" indent="0" algn="ctr">
              <a:buNone/>
            </a:pPr>
            <a:endParaRPr lang="en-GB" sz="3600" dirty="0">
              <a:latin typeface="Calibri"/>
              <a:ea typeface="Calibri"/>
              <a:cs typeface="Calibri"/>
            </a:endParaRPr>
          </a:p>
          <a:p>
            <a:pPr marL="0" indent="0" algn="ctr">
              <a:buNone/>
            </a:pPr>
            <a:r>
              <a:rPr lang="en-GB" sz="3600" dirty="0">
                <a:latin typeface="Calibri"/>
                <a:ea typeface="Calibri"/>
                <a:cs typeface="Calibri"/>
              </a:rPr>
              <a:t>Arthur Balfour, British Foreign Secretary, 1918</a:t>
            </a:r>
          </a:p>
        </p:txBody>
      </p:sp>
      <p:pic>
        <p:nvPicPr>
          <p:cNvPr id="2" name="Picture 1">
            <a:extLst>
              <a:ext uri="{FF2B5EF4-FFF2-40B4-BE49-F238E27FC236}">
                <a16:creationId xmlns:a16="http://schemas.microsoft.com/office/drawing/2014/main" id="{E0423CF2-7539-C447-8428-0C591ED1BF6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86575" y="0"/>
            <a:ext cx="4182874" cy="5838595"/>
          </a:xfrm>
          <a:prstGeom prst="rect">
            <a:avLst/>
          </a:prstGeom>
        </p:spPr>
      </p:pic>
    </p:spTree>
    <p:extLst>
      <p:ext uri="{BB962C8B-B14F-4D97-AF65-F5344CB8AC3E}">
        <p14:creationId xmlns:p14="http://schemas.microsoft.com/office/powerpoint/2010/main" val="23990572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E13A0-4F7E-6B48-814C-3CAF3CDB81D0}"/>
              </a:ext>
            </a:extLst>
          </p:cNvPr>
          <p:cNvSpPr>
            <a:spLocks noGrp="1"/>
          </p:cNvSpPr>
          <p:nvPr>
            <p:ph type="title"/>
          </p:nvPr>
        </p:nvSpPr>
        <p:spPr>
          <a:xfrm>
            <a:off x="301978" y="365125"/>
            <a:ext cx="11616266" cy="1353785"/>
          </a:xfrm>
        </p:spPr>
        <p:txBody>
          <a:bodyPr>
            <a:normAutofit/>
          </a:bodyPr>
          <a:lstStyle/>
          <a:p>
            <a:pPr algn="ctr"/>
            <a:r>
              <a:rPr lang="en-GB" sz="4000" b="1" dirty="0">
                <a:latin typeface="Calibri"/>
                <a:ea typeface="Calibri"/>
                <a:cs typeface="Calibri"/>
              </a:rPr>
              <a:t>What changed in the Middle East after World War I?</a:t>
            </a:r>
            <a:endParaRPr lang="en-US"/>
          </a:p>
        </p:txBody>
      </p:sp>
      <p:pic>
        <p:nvPicPr>
          <p:cNvPr id="6" name="Picture 5">
            <a:extLst>
              <a:ext uri="{FF2B5EF4-FFF2-40B4-BE49-F238E27FC236}">
                <a16:creationId xmlns:a16="http://schemas.microsoft.com/office/drawing/2014/main" id="{5F7C034C-3A07-2B40-AE4E-8372DBFF02E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892753" y="1692564"/>
            <a:ext cx="3214688" cy="4337626"/>
          </a:xfrm>
          <a:prstGeom prst="rect">
            <a:avLst/>
          </a:prstGeom>
        </p:spPr>
      </p:pic>
      <p:pic>
        <p:nvPicPr>
          <p:cNvPr id="7" name="Picture 6">
            <a:extLst>
              <a:ext uri="{FF2B5EF4-FFF2-40B4-BE49-F238E27FC236}">
                <a16:creationId xmlns:a16="http://schemas.microsoft.com/office/drawing/2014/main" id="{EF73C048-F6B9-A143-9464-EDF760FA5ED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096000" y="1690688"/>
            <a:ext cx="3976687" cy="4291512"/>
          </a:xfrm>
          <a:prstGeom prst="rect">
            <a:avLst/>
          </a:prstGeom>
        </p:spPr>
      </p:pic>
      <p:sp>
        <p:nvSpPr>
          <p:cNvPr id="9" name="TextBox 8">
            <a:extLst>
              <a:ext uri="{FF2B5EF4-FFF2-40B4-BE49-F238E27FC236}">
                <a16:creationId xmlns:a16="http://schemas.microsoft.com/office/drawing/2014/main" id="{56CEB84C-2CBF-CD46-B787-12C410BFA346}"/>
              </a:ext>
            </a:extLst>
          </p:cNvPr>
          <p:cNvSpPr txBox="1"/>
          <p:nvPr/>
        </p:nvSpPr>
        <p:spPr>
          <a:xfrm>
            <a:off x="1236" y="2028825"/>
            <a:ext cx="1888443" cy="2092881"/>
          </a:xfrm>
          <a:prstGeom prst="rect">
            <a:avLst/>
          </a:prstGeom>
          <a:noFill/>
        </p:spPr>
        <p:txBody>
          <a:bodyPr wrap="square" lIns="91440" tIns="45720" rIns="91440" bIns="45720" rtlCol="0" anchor="t">
            <a:spAutoFit/>
          </a:bodyPr>
          <a:lstStyle/>
          <a:p>
            <a:pPr algn="ctr"/>
            <a:r>
              <a:rPr lang="en-GB" sz="2600" dirty="0">
                <a:latin typeface="Calibri"/>
                <a:ea typeface="Calibri"/>
                <a:cs typeface="Calibri"/>
              </a:rPr>
              <a:t>Ottoman Empire before World War I (green)</a:t>
            </a:r>
            <a:endParaRPr lang="en-US" sz="2600"/>
          </a:p>
        </p:txBody>
      </p:sp>
      <p:sp>
        <p:nvSpPr>
          <p:cNvPr id="10" name="TextBox 9">
            <a:extLst>
              <a:ext uri="{FF2B5EF4-FFF2-40B4-BE49-F238E27FC236}">
                <a16:creationId xmlns:a16="http://schemas.microsoft.com/office/drawing/2014/main" id="{DA8CB131-1987-E546-817A-107939EFFAB6}"/>
              </a:ext>
            </a:extLst>
          </p:cNvPr>
          <p:cNvSpPr txBox="1"/>
          <p:nvPr/>
        </p:nvSpPr>
        <p:spPr>
          <a:xfrm>
            <a:off x="10181696" y="2438047"/>
            <a:ext cx="1865310" cy="1292662"/>
          </a:xfrm>
          <a:prstGeom prst="rect">
            <a:avLst/>
          </a:prstGeom>
          <a:noFill/>
        </p:spPr>
        <p:txBody>
          <a:bodyPr wrap="square" lIns="91440" tIns="45720" rIns="91440" bIns="45720" rtlCol="0" anchor="t">
            <a:spAutoFit/>
          </a:bodyPr>
          <a:lstStyle/>
          <a:p>
            <a:pPr algn="ctr"/>
            <a:r>
              <a:rPr lang="en-GB" sz="2600" dirty="0">
                <a:latin typeface="Calibri"/>
                <a:ea typeface="Calibri"/>
                <a:cs typeface="Calibri"/>
              </a:rPr>
              <a:t>Middle East after World </a:t>
            </a:r>
            <a:r>
              <a:rPr lang="en-GB" sz="2600">
                <a:latin typeface="Calibri"/>
                <a:ea typeface="Calibri"/>
                <a:cs typeface="Calibri"/>
              </a:rPr>
              <a:t>War I</a:t>
            </a:r>
            <a:endParaRPr lang="en-GB" sz="2400">
              <a:latin typeface="Aptos"/>
              <a:ea typeface="Calibri"/>
              <a:cs typeface="Calibri"/>
            </a:endParaRPr>
          </a:p>
        </p:txBody>
      </p:sp>
    </p:spTree>
    <p:extLst>
      <p:ext uri="{BB962C8B-B14F-4D97-AF65-F5344CB8AC3E}">
        <p14:creationId xmlns:p14="http://schemas.microsoft.com/office/powerpoint/2010/main" val="4604940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2AA9D-C4DE-8E4C-AA5E-AF58EB364076}"/>
              </a:ext>
            </a:extLst>
          </p:cNvPr>
          <p:cNvSpPr>
            <a:spLocks noGrp="1"/>
          </p:cNvSpPr>
          <p:nvPr>
            <p:ph type="title"/>
          </p:nvPr>
        </p:nvSpPr>
        <p:spPr/>
        <p:txBody>
          <a:bodyPr/>
          <a:lstStyle/>
          <a:p>
            <a:pPr algn="ctr"/>
            <a:r>
              <a:rPr lang="en-GB" b="1" dirty="0">
                <a:latin typeface="Calibri"/>
                <a:ea typeface="Calibri"/>
                <a:cs typeface="Calibri"/>
              </a:rPr>
              <a:t>The mandate system after World War I</a:t>
            </a:r>
            <a:endParaRPr lang="en-US"/>
          </a:p>
        </p:txBody>
      </p:sp>
      <p:sp>
        <p:nvSpPr>
          <p:cNvPr id="3" name="Content Placeholder 2">
            <a:extLst>
              <a:ext uri="{FF2B5EF4-FFF2-40B4-BE49-F238E27FC236}">
                <a16:creationId xmlns:a16="http://schemas.microsoft.com/office/drawing/2014/main" id="{7BFD2628-E9F2-F940-B53B-7154D52AD3A2}"/>
              </a:ext>
            </a:extLst>
          </p:cNvPr>
          <p:cNvSpPr>
            <a:spLocks noGrp="1"/>
          </p:cNvSpPr>
          <p:nvPr>
            <p:ph idx="1"/>
          </p:nvPr>
        </p:nvSpPr>
        <p:spPr>
          <a:xfrm>
            <a:off x="838199" y="1825625"/>
            <a:ext cx="10516114" cy="4351338"/>
          </a:xfrm>
        </p:spPr>
        <p:txBody>
          <a:bodyPr vert="horz" lIns="91440" tIns="45720" rIns="91440" bIns="45720" rtlCol="0" anchor="t">
            <a:noAutofit/>
          </a:bodyPr>
          <a:lstStyle/>
          <a:p>
            <a:pPr marL="0" indent="0" algn="ctr">
              <a:lnSpc>
                <a:spcPct val="120000"/>
              </a:lnSpc>
              <a:buNone/>
            </a:pPr>
            <a:r>
              <a:rPr lang="en-GB" sz="2700" dirty="0">
                <a:latin typeface="Calibri"/>
                <a:ea typeface="Calibri"/>
                <a:cs typeface="Calibri"/>
              </a:rPr>
              <a:t>After World War I, Britain and France said that the people of the Middle East were not ready to rule themselves. The former Ottoman Empire was divided into different states, and each one was ‘guided’ by either Britain or France. These were known as mandates and covered:</a:t>
            </a:r>
            <a:endParaRPr lang="en-US" dirty="0"/>
          </a:p>
          <a:p>
            <a:pPr>
              <a:lnSpc>
                <a:spcPct val="120000"/>
              </a:lnSpc>
            </a:pPr>
            <a:r>
              <a:rPr lang="en-GB" sz="2700" dirty="0">
                <a:latin typeface="Calibri"/>
                <a:ea typeface="Calibri"/>
                <a:cs typeface="Calibri"/>
              </a:rPr>
              <a:t>Syria and Lebanon</a:t>
            </a:r>
          </a:p>
          <a:p>
            <a:pPr>
              <a:lnSpc>
                <a:spcPct val="120000"/>
              </a:lnSpc>
            </a:pPr>
            <a:r>
              <a:rPr lang="en-GB" sz="2700" dirty="0">
                <a:latin typeface="Calibri"/>
                <a:ea typeface="Calibri"/>
                <a:cs typeface="Calibri"/>
              </a:rPr>
              <a:t>Palestine and Transjordan</a:t>
            </a:r>
          </a:p>
          <a:p>
            <a:pPr>
              <a:lnSpc>
                <a:spcPct val="120000"/>
              </a:lnSpc>
            </a:pPr>
            <a:r>
              <a:rPr lang="en-GB" sz="2700" dirty="0">
                <a:latin typeface="Calibri"/>
                <a:ea typeface="Calibri"/>
                <a:cs typeface="Calibri"/>
              </a:rPr>
              <a:t>Mesopotamia (Iraq)</a:t>
            </a:r>
          </a:p>
          <a:p>
            <a:pPr marL="0" indent="0">
              <a:buNone/>
            </a:pPr>
            <a:endParaRPr lang="en-GB" dirty="0"/>
          </a:p>
        </p:txBody>
      </p:sp>
    </p:spTree>
    <p:extLst>
      <p:ext uri="{BB962C8B-B14F-4D97-AF65-F5344CB8AC3E}">
        <p14:creationId xmlns:p14="http://schemas.microsoft.com/office/powerpoint/2010/main" val="9696865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2AA9D-C4DE-8E4C-AA5E-AF58EB364076}"/>
              </a:ext>
            </a:extLst>
          </p:cNvPr>
          <p:cNvSpPr>
            <a:spLocks noGrp="1"/>
          </p:cNvSpPr>
          <p:nvPr>
            <p:ph type="title"/>
          </p:nvPr>
        </p:nvSpPr>
        <p:spPr/>
        <p:txBody>
          <a:bodyPr/>
          <a:lstStyle/>
          <a:p>
            <a:pPr algn="ctr"/>
            <a:r>
              <a:rPr lang="en-GB" b="1" dirty="0"/>
              <a:t>The mandate system after World War I</a:t>
            </a:r>
            <a:endParaRPr lang="en-US"/>
          </a:p>
        </p:txBody>
      </p:sp>
      <p:sp>
        <p:nvSpPr>
          <p:cNvPr id="3" name="Content Placeholder 2">
            <a:extLst>
              <a:ext uri="{FF2B5EF4-FFF2-40B4-BE49-F238E27FC236}">
                <a16:creationId xmlns:a16="http://schemas.microsoft.com/office/drawing/2014/main" id="{7BFD2628-E9F2-F940-B53B-7154D52AD3A2}"/>
              </a:ext>
            </a:extLst>
          </p:cNvPr>
          <p:cNvSpPr>
            <a:spLocks noGrp="1"/>
          </p:cNvSpPr>
          <p:nvPr>
            <p:ph idx="1"/>
          </p:nvPr>
        </p:nvSpPr>
        <p:spPr>
          <a:xfrm>
            <a:off x="838199" y="1825625"/>
            <a:ext cx="10516114" cy="4351338"/>
          </a:xfrm>
        </p:spPr>
        <p:txBody>
          <a:bodyPr vert="horz" lIns="91440" tIns="45720" rIns="91440" bIns="45720" rtlCol="0" anchor="t">
            <a:normAutofit/>
          </a:bodyPr>
          <a:lstStyle/>
          <a:p>
            <a:pPr marL="0" indent="0" algn="ctr">
              <a:lnSpc>
                <a:spcPct val="120000"/>
              </a:lnSpc>
              <a:spcAft>
                <a:spcPts val="1000"/>
              </a:spcAft>
              <a:buNone/>
            </a:pPr>
            <a:r>
              <a:rPr lang="en-GB" sz="2700" dirty="0">
                <a:latin typeface="Calibri"/>
                <a:ea typeface="Calibri"/>
                <a:cs typeface="Calibri"/>
              </a:rPr>
              <a:t>Britain created the borders of Iraq to ensure that it contained valuable oil reserves. This created problems for the future, however, as Iraq grouped together three former Ottoman provinces containing many different ethnic groups, sowing the seeds of instability. </a:t>
            </a:r>
            <a:endParaRPr lang="en-US" sz="2700" dirty="0"/>
          </a:p>
          <a:p>
            <a:pPr marL="0" indent="0" algn="ctr">
              <a:lnSpc>
                <a:spcPct val="120000"/>
              </a:lnSpc>
              <a:buNone/>
            </a:pPr>
            <a:r>
              <a:rPr lang="en-GB" sz="2700" dirty="0">
                <a:latin typeface="Calibri"/>
                <a:ea typeface="Calibri"/>
                <a:cs typeface="Calibri"/>
              </a:rPr>
              <a:t>There was also resentment against foreign rule. Even though Britain did not directly rule Iraq, Britain decided who the king of Iraq would be and had a lot of influence over its government.</a:t>
            </a:r>
          </a:p>
          <a:p>
            <a:pPr marL="0" indent="0">
              <a:buNone/>
            </a:pPr>
            <a:endParaRPr lang="en-GB" dirty="0"/>
          </a:p>
        </p:txBody>
      </p:sp>
    </p:spTree>
    <p:extLst>
      <p:ext uri="{BB962C8B-B14F-4D97-AF65-F5344CB8AC3E}">
        <p14:creationId xmlns:p14="http://schemas.microsoft.com/office/powerpoint/2010/main" val="16754492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FD2628-E9F2-F940-B53B-7154D52AD3A2}"/>
              </a:ext>
            </a:extLst>
          </p:cNvPr>
          <p:cNvSpPr>
            <a:spLocks noGrp="1"/>
          </p:cNvSpPr>
          <p:nvPr>
            <p:ph idx="1"/>
          </p:nvPr>
        </p:nvSpPr>
        <p:spPr>
          <a:xfrm>
            <a:off x="701384" y="1338508"/>
            <a:ext cx="4330148" cy="4351338"/>
          </a:xfrm>
        </p:spPr>
        <p:txBody>
          <a:bodyPr vert="horz" lIns="91440" tIns="45720" rIns="91440" bIns="45720" rtlCol="0" anchor="t">
            <a:normAutofit fontScale="92500"/>
          </a:bodyPr>
          <a:lstStyle/>
          <a:p>
            <a:pPr marL="0" indent="0" algn="ctr">
              <a:lnSpc>
                <a:spcPct val="120000"/>
              </a:lnSpc>
              <a:buNone/>
            </a:pPr>
            <a:r>
              <a:rPr lang="en-GB" sz="2700" dirty="0">
                <a:latin typeface="Calibri"/>
                <a:ea typeface="Calibri"/>
                <a:cs typeface="Calibri"/>
              </a:rPr>
              <a:t>With their security in the region seemingly guaranteed by the British military presence, a group of British, French and American oil companies agreed to work together to control and develop oil in the region. This was known as the Red Line Agreement (1928).</a:t>
            </a:r>
            <a:r>
              <a:rPr lang="en-GB" sz="3000" dirty="0"/>
              <a:t> </a:t>
            </a:r>
            <a:endParaRPr lang="en-US"/>
          </a:p>
          <a:p>
            <a:pPr marL="0" indent="0">
              <a:buNone/>
            </a:pPr>
            <a:endParaRPr lang="en-GB" dirty="0"/>
          </a:p>
        </p:txBody>
      </p:sp>
      <p:pic>
        <p:nvPicPr>
          <p:cNvPr id="2" name="Picture 1">
            <a:extLst>
              <a:ext uri="{FF2B5EF4-FFF2-40B4-BE49-F238E27FC236}">
                <a16:creationId xmlns:a16="http://schemas.microsoft.com/office/drawing/2014/main" id="{8C72B9E1-AE52-4944-A420-B6F29A046362}"/>
              </a:ext>
            </a:extLst>
          </p:cNvPr>
          <p:cNvPicPr>
            <a:picLocks noChangeAspect="1"/>
          </p:cNvPicPr>
          <p:nvPr/>
        </p:nvPicPr>
        <p:blipFill>
          <a:blip r:embed="rId3"/>
          <a:stretch>
            <a:fillRect/>
          </a:stretch>
        </p:blipFill>
        <p:spPr>
          <a:xfrm>
            <a:off x="5752407" y="1313364"/>
            <a:ext cx="5303173" cy="4394058"/>
          </a:xfrm>
          <a:prstGeom prst="rect">
            <a:avLst/>
          </a:prstGeom>
        </p:spPr>
      </p:pic>
    </p:spTree>
    <p:extLst>
      <p:ext uri="{BB962C8B-B14F-4D97-AF65-F5344CB8AC3E}">
        <p14:creationId xmlns:p14="http://schemas.microsoft.com/office/powerpoint/2010/main" val="41965582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359F2-1329-304A-90E1-8082271BBDCB}"/>
              </a:ext>
            </a:extLst>
          </p:cNvPr>
          <p:cNvSpPr>
            <a:spLocks noGrp="1"/>
          </p:cNvSpPr>
          <p:nvPr>
            <p:ph type="title"/>
          </p:nvPr>
        </p:nvSpPr>
        <p:spPr/>
        <p:txBody>
          <a:bodyPr>
            <a:normAutofit fontScale="90000"/>
          </a:bodyPr>
          <a:lstStyle/>
          <a:p>
            <a:pPr algn="ctr"/>
            <a:r>
              <a:rPr lang="en-GB" b="1" dirty="0">
                <a:latin typeface="Calibri"/>
                <a:ea typeface="Calibri"/>
                <a:cs typeface="Calibri"/>
              </a:rPr>
              <a:t>Activity 2: How far did Britain dominate economic power in the Middle East before 1940?</a:t>
            </a:r>
            <a:endParaRPr lang="en-US" b="1"/>
          </a:p>
        </p:txBody>
      </p:sp>
      <p:sp>
        <p:nvSpPr>
          <p:cNvPr id="3" name="Content Placeholder 2">
            <a:extLst>
              <a:ext uri="{FF2B5EF4-FFF2-40B4-BE49-F238E27FC236}">
                <a16:creationId xmlns:a16="http://schemas.microsoft.com/office/drawing/2014/main" id="{8FBA72C5-1DFD-3748-8854-1FBC5088A4D9}"/>
              </a:ext>
            </a:extLst>
          </p:cNvPr>
          <p:cNvSpPr>
            <a:spLocks noGrp="1"/>
          </p:cNvSpPr>
          <p:nvPr>
            <p:ph idx="1"/>
          </p:nvPr>
        </p:nvSpPr>
        <p:spPr>
          <a:xfrm>
            <a:off x="838200" y="2009069"/>
            <a:ext cx="10515600" cy="4351338"/>
          </a:xfrm>
        </p:spPr>
        <p:txBody>
          <a:bodyPr vert="horz" lIns="91440" tIns="45720" rIns="91440" bIns="45720" rtlCol="0" anchor="t">
            <a:normAutofit/>
          </a:bodyPr>
          <a:lstStyle/>
          <a:p>
            <a:pPr marL="0" indent="0" algn="ctr">
              <a:buNone/>
            </a:pPr>
            <a:r>
              <a:rPr lang="en-GB" sz="3000" dirty="0">
                <a:latin typeface="Calibri"/>
                <a:ea typeface="Calibri"/>
                <a:cs typeface="Calibri"/>
              </a:rPr>
              <a:t>Review the actions of Britain in the Middle East from 1900 to the 1930s. </a:t>
            </a:r>
            <a:endParaRPr lang="en-US"/>
          </a:p>
          <a:p>
            <a:pPr marL="0" indent="0" algn="ctr">
              <a:buNone/>
            </a:pPr>
            <a:endParaRPr lang="en-GB" sz="3000" dirty="0">
              <a:latin typeface="Calibri"/>
              <a:ea typeface="Calibri"/>
              <a:cs typeface="Calibri"/>
            </a:endParaRPr>
          </a:p>
          <a:p>
            <a:pPr marL="0" indent="0" algn="ctr">
              <a:buNone/>
            </a:pPr>
            <a:r>
              <a:rPr lang="en-GB" sz="3000" dirty="0">
                <a:latin typeface="Calibri"/>
                <a:ea typeface="Calibri"/>
                <a:cs typeface="Calibri"/>
              </a:rPr>
              <a:t>Which of these actions provided economic power to Britain? </a:t>
            </a:r>
          </a:p>
          <a:p>
            <a:pPr marL="0" indent="0" algn="ctr">
              <a:buNone/>
            </a:pPr>
            <a:endParaRPr lang="en-GB" sz="3000" dirty="0">
              <a:latin typeface="Calibri"/>
              <a:ea typeface="Calibri"/>
              <a:cs typeface="Calibri"/>
            </a:endParaRPr>
          </a:p>
          <a:p>
            <a:pPr marL="0" indent="0" algn="ctr">
              <a:buNone/>
            </a:pPr>
            <a:r>
              <a:rPr lang="en-GB" sz="3000" dirty="0">
                <a:latin typeface="Calibri"/>
                <a:ea typeface="Calibri"/>
                <a:cs typeface="Calibri"/>
              </a:rPr>
              <a:t>Which of these actions may have also provided economic power to parts of the Middle East? </a:t>
            </a:r>
          </a:p>
        </p:txBody>
      </p:sp>
    </p:spTree>
    <p:extLst>
      <p:ext uri="{BB962C8B-B14F-4D97-AF65-F5344CB8AC3E}">
        <p14:creationId xmlns:p14="http://schemas.microsoft.com/office/powerpoint/2010/main" val="22577102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74ACE-576A-D941-832B-07C2A95F4D29}"/>
              </a:ext>
            </a:extLst>
          </p:cNvPr>
          <p:cNvSpPr>
            <a:spLocks noGrp="1"/>
          </p:cNvSpPr>
          <p:nvPr>
            <p:ph type="title"/>
          </p:nvPr>
        </p:nvSpPr>
        <p:spPr>
          <a:xfrm>
            <a:off x="5902" y="365125"/>
            <a:ext cx="7286597" cy="1353785"/>
          </a:xfrm>
        </p:spPr>
        <p:txBody>
          <a:bodyPr>
            <a:noAutofit/>
          </a:bodyPr>
          <a:lstStyle/>
          <a:p>
            <a:pPr algn="ctr"/>
            <a:r>
              <a:rPr lang="en-GB" sz="3600" b="1" dirty="0">
                <a:latin typeface="Calibri"/>
                <a:ea typeface="Calibri"/>
                <a:cs typeface="Calibri"/>
              </a:rPr>
              <a:t>Activity 3: Did the oil-producing countries benefit economically from oil development by 1950?</a:t>
            </a:r>
            <a:endParaRPr lang="en-US"/>
          </a:p>
        </p:txBody>
      </p:sp>
      <p:sp>
        <p:nvSpPr>
          <p:cNvPr id="3" name="Content Placeholder 2">
            <a:extLst>
              <a:ext uri="{FF2B5EF4-FFF2-40B4-BE49-F238E27FC236}">
                <a16:creationId xmlns:a16="http://schemas.microsoft.com/office/drawing/2014/main" id="{384C7D5B-12D8-274A-9108-C39C322736AE}"/>
              </a:ext>
            </a:extLst>
          </p:cNvPr>
          <p:cNvSpPr>
            <a:spLocks noGrp="1"/>
          </p:cNvSpPr>
          <p:nvPr>
            <p:ph idx="1"/>
          </p:nvPr>
        </p:nvSpPr>
        <p:spPr>
          <a:xfrm>
            <a:off x="7075567" y="0"/>
            <a:ext cx="5116432" cy="484909"/>
          </a:xfrm>
        </p:spPr>
        <p:txBody>
          <a:bodyPr vert="horz" lIns="91440" tIns="45720" rIns="91440" bIns="45720" rtlCol="0" anchor="t">
            <a:normAutofit/>
          </a:bodyPr>
          <a:lstStyle/>
          <a:p>
            <a:pPr marL="0" indent="0" algn="ctr">
              <a:buNone/>
            </a:pPr>
            <a:r>
              <a:rPr lang="en-GB" sz="2400" dirty="0">
                <a:latin typeface="Calibri"/>
                <a:ea typeface="Calibri"/>
                <a:cs typeface="Calibri"/>
              </a:rPr>
              <a:t>GDP per capita (adjusted for inflation)</a:t>
            </a:r>
            <a:endParaRPr lang="en-US"/>
          </a:p>
        </p:txBody>
      </p:sp>
      <p:pic>
        <p:nvPicPr>
          <p:cNvPr id="4" name="Picture 3">
            <a:extLst>
              <a:ext uri="{FF2B5EF4-FFF2-40B4-BE49-F238E27FC236}">
                <a16:creationId xmlns:a16="http://schemas.microsoft.com/office/drawing/2014/main" id="{9EAC7121-2912-1D45-81BC-2305D20230A6}"/>
              </a:ext>
            </a:extLst>
          </p:cNvPr>
          <p:cNvPicPr/>
          <p:nvPr/>
        </p:nvPicPr>
        <p:blipFill rotWithShape="1">
          <a:blip r:embed="rId3" cstate="screen">
            <a:extLst>
              <a:ext uri="{28A0092B-C50C-407E-A947-70E740481C1C}">
                <a14:useLocalDpi xmlns:a14="http://schemas.microsoft.com/office/drawing/2010/main"/>
              </a:ext>
            </a:extLst>
          </a:blip>
          <a:srcRect/>
          <a:stretch/>
        </p:blipFill>
        <p:spPr bwMode="auto">
          <a:xfrm>
            <a:off x="7654348" y="484909"/>
            <a:ext cx="2237653" cy="5153891"/>
          </a:xfrm>
          <a:prstGeom prst="rect">
            <a:avLst/>
          </a:prstGeom>
          <a:ln>
            <a:noFill/>
          </a:ln>
          <a:extLst>
            <a:ext uri="{53640926-AAD7-44D8-BBD7-CCE9431645EC}">
              <a14:shadowObscured xmlns:a14="http://schemas.microsoft.com/office/drawing/2010/main"/>
            </a:ext>
          </a:extLst>
        </p:spPr>
      </p:pic>
      <p:pic>
        <p:nvPicPr>
          <p:cNvPr id="5" name="Picture 4">
            <a:extLst>
              <a:ext uri="{FF2B5EF4-FFF2-40B4-BE49-F238E27FC236}">
                <a16:creationId xmlns:a16="http://schemas.microsoft.com/office/drawing/2014/main" id="{3A0E8524-8893-3C46-B47D-F1C5F1C92722}"/>
              </a:ext>
            </a:extLst>
          </p:cNvPr>
          <p:cNvPicPr/>
          <p:nvPr/>
        </p:nvPicPr>
        <p:blipFill rotWithShape="1">
          <a:blip r:embed="rId4" cstate="screen">
            <a:extLst>
              <a:ext uri="{28A0092B-C50C-407E-A947-70E740481C1C}">
                <a14:useLocalDpi xmlns:a14="http://schemas.microsoft.com/office/drawing/2010/main"/>
              </a:ext>
            </a:extLst>
          </a:blip>
          <a:srcRect/>
          <a:stretch/>
        </p:blipFill>
        <p:spPr bwMode="auto">
          <a:xfrm>
            <a:off x="9892001" y="484909"/>
            <a:ext cx="1867593" cy="5153891"/>
          </a:xfrm>
          <a:prstGeom prst="rect">
            <a:avLst/>
          </a:prstGeom>
          <a:ln>
            <a:noFill/>
          </a:ln>
          <a:extLst>
            <a:ext uri="{53640926-AAD7-44D8-BBD7-CCE9431645EC}">
              <a14:shadowObscured xmlns:a14="http://schemas.microsoft.com/office/drawing/2010/main"/>
            </a:ext>
          </a:extLst>
        </p:spPr>
      </p:pic>
      <p:sp>
        <p:nvSpPr>
          <p:cNvPr id="7" name="Rectangle 6">
            <a:extLst>
              <a:ext uri="{FF2B5EF4-FFF2-40B4-BE49-F238E27FC236}">
                <a16:creationId xmlns:a16="http://schemas.microsoft.com/office/drawing/2014/main" id="{4BB9D58F-A90C-BF40-8887-EB6A7FBCCD87}"/>
              </a:ext>
            </a:extLst>
          </p:cNvPr>
          <p:cNvSpPr/>
          <p:nvPr/>
        </p:nvSpPr>
        <p:spPr>
          <a:xfrm>
            <a:off x="7786255" y="3352800"/>
            <a:ext cx="1316181" cy="117763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Arrow Connector 8">
            <a:extLst>
              <a:ext uri="{FF2B5EF4-FFF2-40B4-BE49-F238E27FC236}">
                <a16:creationId xmlns:a16="http://schemas.microsoft.com/office/drawing/2014/main" id="{E9BFBE18-A3DA-CE4E-A2CF-B6C12F6C6859}"/>
              </a:ext>
            </a:extLst>
          </p:cNvPr>
          <p:cNvCxnSpPr/>
          <p:nvPr/>
        </p:nvCxnSpPr>
        <p:spPr>
          <a:xfrm>
            <a:off x="7079673" y="3920836"/>
            <a:ext cx="706582" cy="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ED5F9A90-CC60-314E-B781-0393DB470634}"/>
              </a:ext>
            </a:extLst>
          </p:cNvPr>
          <p:cNvCxnSpPr/>
          <p:nvPr/>
        </p:nvCxnSpPr>
        <p:spPr>
          <a:xfrm>
            <a:off x="7079673" y="4682836"/>
            <a:ext cx="706582" cy="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D02C1710-97B8-5D4C-BFFC-DB30A3AD0AA9}"/>
              </a:ext>
            </a:extLst>
          </p:cNvPr>
          <p:cNvSpPr txBox="1"/>
          <p:nvPr/>
        </p:nvSpPr>
        <p:spPr>
          <a:xfrm>
            <a:off x="5869361" y="3352953"/>
            <a:ext cx="1330035" cy="969496"/>
          </a:xfrm>
          <a:prstGeom prst="rect">
            <a:avLst/>
          </a:prstGeom>
          <a:noFill/>
        </p:spPr>
        <p:txBody>
          <a:bodyPr wrap="square" lIns="91440" tIns="45720" rIns="91440" bIns="45720" rtlCol="0" anchor="t">
            <a:spAutoFit/>
          </a:bodyPr>
          <a:lstStyle/>
          <a:p>
            <a:pPr algn="ctr"/>
            <a:r>
              <a:rPr lang="en-GB" sz="1900" dirty="0">
                <a:latin typeface="Calibri"/>
                <a:ea typeface="Calibri"/>
                <a:cs typeface="Calibri"/>
              </a:rPr>
              <a:t>Major oil-producing countries</a:t>
            </a:r>
            <a:endParaRPr lang="en-US"/>
          </a:p>
        </p:txBody>
      </p:sp>
      <p:sp>
        <p:nvSpPr>
          <p:cNvPr id="12" name="TextBox 11">
            <a:extLst>
              <a:ext uri="{FF2B5EF4-FFF2-40B4-BE49-F238E27FC236}">
                <a16:creationId xmlns:a16="http://schemas.microsoft.com/office/drawing/2014/main" id="{A4E60479-7959-B545-9BDA-546647ED21B8}"/>
              </a:ext>
            </a:extLst>
          </p:cNvPr>
          <p:cNvSpPr txBox="1"/>
          <p:nvPr/>
        </p:nvSpPr>
        <p:spPr>
          <a:xfrm>
            <a:off x="5872942" y="4319387"/>
            <a:ext cx="1319519" cy="1261884"/>
          </a:xfrm>
          <a:prstGeom prst="rect">
            <a:avLst/>
          </a:prstGeom>
          <a:noFill/>
        </p:spPr>
        <p:txBody>
          <a:bodyPr wrap="square" lIns="91440" tIns="45720" rIns="91440" bIns="45720" rtlCol="0" anchor="t">
            <a:spAutoFit/>
          </a:bodyPr>
          <a:lstStyle/>
          <a:p>
            <a:pPr algn="ctr"/>
            <a:r>
              <a:rPr lang="en-GB" sz="1900" dirty="0">
                <a:latin typeface="Calibri"/>
                <a:ea typeface="Calibri"/>
                <a:cs typeface="Calibri"/>
              </a:rPr>
              <a:t>Average for the Middle East region as a whole</a:t>
            </a:r>
            <a:endParaRPr lang="en-US"/>
          </a:p>
        </p:txBody>
      </p:sp>
      <p:sp>
        <p:nvSpPr>
          <p:cNvPr id="13" name="TextBox 12">
            <a:extLst>
              <a:ext uri="{FF2B5EF4-FFF2-40B4-BE49-F238E27FC236}">
                <a16:creationId xmlns:a16="http://schemas.microsoft.com/office/drawing/2014/main" id="{5D70093C-FCF1-5C47-8B9A-A0B94223220A}"/>
              </a:ext>
            </a:extLst>
          </p:cNvPr>
          <p:cNvSpPr txBox="1"/>
          <p:nvPr/>
        </p:nvSpPr>
        <p:spPr>
          <a:xfrm>
            <a:off x="5902" y="2201333"/>
            <a:ext cx="5867040" cy="1938992"/>
          </a:xfrm>
          <a:prstGeom prst="rect">
            <a:avLst/>
          </a:prstGeom>
          <a:noFill/>
        </p:spPr>
        <p:txBody>
          <a:bodyPr wrap="square" lIns="91440" tIns="45720" rIns="91440" bIns="45720" rtlCol="0" anchor="t">
            <a:spAutoFit/>
          </a:bodyPr>
          <a:lstStyle/>
          <a:p>
            <a:pPr algn="ctr"/>
            <a:r>
              <a:rPr lang="en-GB" sz="3000" dirty="0">
                <a:latin typeface="Calibri"/>
                <a:ea typeface="Calibri"/>
                <a:cs typeface="Calibri"/>
              </a:rPr>
              <a:t>Were the economies of the oil-producing countries growing more quickly or more slowly than the Middle East average?</a:t>
            </a:r>
            <a:endParaRPr lang="en-US" sz="3000"/>
          </a:p>
        </p:txBody>
      </p:sp>
    </p:spTree>
    <p:extLst>
      <p:ext uri="{BB962C8B-B14F-4D97-AF65-F5344CB8AC3E}">
        <p14:creationId xmlns:p14="http://schemas.microsoft.com/office/powerpoint/2010/main" val="41393094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74ACE-576A-D941-832B-07C2A95F4D29}"/>
              </a:ext>
            </a:extLst>
          </p:cNvPr>
          <p:cNvSpPr>
            <a:spLocks noGrp="1"/>
          </p:cNvSpPr>
          <p:nvPr>
            <p:ph type="title"/>
          </p:nvPr>
        </p:nvSpPr>
        <p:spPr>
          <a:xfrm>
            <a:off x="132902" y="365125"/>
            <a:ext cx="7159597" cy="1353785"/>
          </a:xfrm>
        </p:spPr>
        <p:txBody>
          <a:bodyPr>
            <a:noAutofit/>
          </a:bodyPr>
          <a:lstStyle/>
          <a:p>
            <a:pPr algn="ctr"/>
            <a:r>
              <a:rPr lang="en-GB" sz="3600" b="1" dirty="0">
                <a:latin typeface="Calibri"/>
                <a:ea typeface="Calibri"/>
                <a:cs typeface="Calibri"/>
              </a:rPr>
              <a:t>Activity 3: Did the oil-producing countries benefit economically from oil development by 1950?</a:t>
            </a:r>
            <a:endParaRPr lang="en-US"/>
          </a:p>
        </p:txBody>
      </p:sp>
      <p:sp>
        <p:nvSpPr>
          <p:cNvPr id="3" name="Content Placeholder 2">
            <a:extLst>
              <a:ext uri="{FF2B5EF4-FFF2-40B4-BE49-F238E27FC236}">
                <a16:creationId xmlns:a16="http://schemas.microsoft.com/office/drawing/2014/main" id="{384C7D5B-12D8-274A-9108-C39C322736AE}"/>
              </a:ext>
            </a:extLst>
          </p:cNvPr>
          <p:cNvSpPr>
            <a:spLocks noGrp="1"/>
          </p:cNvSpPr>
          <p:nvPr>
            <p:ph idx="1"/>
          </p:nvPr>
        </p:nvSpPr>
        <p:spPr>
          <a:xfrm>
            <a:off x="7075567" y="0"/>
            <a:ext cx="5116432" cy="484909"/>
          </a:xfrm>
        </p:spPr>
        <p:txBody>
          <a:bodyPr vert="horz" lIns="91440" tIns="45720" rIns="91440" bIns="45720" rtlCol="0" anchor="t">
            <a:normAutofit/>
          </a:bodyPr>
          <a:lstStyle/>
          <a:p>
            <a:pPr marL="0" indent="0" algn="ctr">
              <a:buNone/>
            </a:pPr>
            <a:r>
              <a:rPr lang="en-GB" sz="2400" dirty="0">
                <a:latin typeface="Calibri"/>
                <a:ea typeface="Calibri"/>
                <a:cs typeface="Calibri"/>
              </a:rPr>
              <a:t>GDP per capita (adjusted for inflation)</a:t>
            </a:r>
            <a:endParaRPr lang="en-US"/>
          </a:p>
        </p:txBody>
      </p:sp>
      <p:pic>
        <p:nvPicPr>
          <p:cNvPr id="4" name="Picture 3">
            <a:extLst>
              <a:ext uri="{FF2B5EF4-FFF2-40B4-BE49-F238E27FC236}">
                <a16:creationId xmlns:a16="http://schemas.microsoft.com/office/drawing/2014/main" id="{9EAC7121-2912-1D45-81BC-2305D20230A6}"/>
              </a:ext>
            </a:extLst>
          </p:cNvPr>
          <p:cNvPicPr/>
          <p:nvPr/>
        </p:nvPicPr>
        <p:blipFill rotWithShape="1">
          <a:blip r:embed="rId3" cstate="screen">
            <a:extLst>
              <a:ext uri="{28A0092B-C50C-407E-A947-70E740481C1C}">
                <a14:useLocalDpi xmlns:a14="http://schemas.microsoft.com/office/drawing/2010/main"/>
              </a:ext>
            </a:extLst>
          </a:blip>
          <a:srcRect/>
          <a:stretch/>
        </p:blipFill>
        <p:spPr bwMode="auto">
          <a:xfrm>
            <a:off x="7654348" y="484909"/>
            <a:ext cx="2237653" cy="5153891"/>
          </a:xfrm>
          <a:prstGeom prst="rect">
            <a:avLst/>
          </a:prstGeom>
          <a:ln>
            <a:noFill/>
          </a:ln>
          <a:extLst>
            <a:ext uri="{53640926-AAD7-44D8-BBD7-CCE9431645EC}">
              <a14:shadowObscured xmlns:a14="http://schemas.microsoft.com/office/drawing/2010/main"/>
            </a:ext>
          </a:extLst>
        </p:spPr>
      </p:pic>
      <p:pic>
        <p:nvPicPr>
          <p:cNvPr id="5" name="Picture 4">
            <a:extLst>
              <a:ext uri="{FF2B5EF4-FFF2-40B4-BE49-F238E27FC236}">
                <a16:creationId xmlns:a16="http://schemas.microsoft.com/office/drawing/2014/main" id="{3A0E8524-8893-3C46-B47D-F1C5F1C92722}"/>
              </a:ext>
            </a:extLst>
          </p:cNvPr>
          <p:cNvPicPr/>
          <p:nvPr/>
        </p:nvPicPr>
        <p:blipFill rotWithShape="1">
          <a:blip r:embed="rId4" cstate="screen">
            <a:extLst>
              <a:ext uri="{28A0092B-C50C-407E-A947-70E740481C1C}">
                <a14:useLocalDpi xmlns:a14="http://schemas.microsoft.com/office/drawing/2010/main"/>
              </a:ext>
            </a:extLst>
          </a:blip>
          <a:srcRect/>
          <a:stretch/>
        </p:blipFill>
        <p:spPr bwMode="auto">
          <a:xfrm>
            <a:off x="9892001" y="484909"/>
            <a:ext cx="1867593" cy="5153891"/>
          </a:xfrm>
          <a:prstGeom prst="rect">
            <a:avLst/>
          </a:prstGeom>
          <a:ln>
            <a:noFill/>
          </a:ln>
          <a:extLst>
            <a:ext uri="{53640926-AAD7-44D8-BBD7-CCE9431645EC}">
              <a14:shadowObscured xmlns:a14="http://schemas.microsoft.com/office/drawing/2010/main"/>
            </a:ext>
          </a:extLst>
        </p:spPr>
      </p:pic>
      <p:sp>
        <p:nvSpPr>
          <p:cNvPr id="7" name="Rectangle 6">
            <a:extLst>
              <a:ext uri="{FF2B5EF4-FFF2-40B4-BE49-F238E27FC236}">
                <a16:creationId xmlns:a16="http://schemas.microsoft.com/office/drawing/2014/main" id="{4BB9D58F-A90C-BF40-8887-EB6A7FBCCD87}"/>
              </a:ext>
            </a:extLst>
          </p:cNvPr>
          <p:cNvSpPr/>
          <p:nvPr/>
        </p:nvSpPr>
        <p:spPr>
          <a:xfrm>
            <a:off x="7786255" y="3352800"/>
            <a:ext cx="1316181" cy="117763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Arrow Connector 8">
            <a:extLst>
              <a:ext uri="{FF2B5EF4-FFF2-40B4-BE49-F238E27FC236}">
                <a16:creationId xmlns:a16="http://schemas.microsoft.com/office/drawing/2014/main" id="{E9BFBE18-A3DA-CE4E-A2CF-B6C12F6C6859}"/>
              </a:ext>
            </a:extLst>
          </p:cNvPr>
          <p:cNvCxnSpPr/>
          <p:nvPr/>
        </p:nvCxnSpPr>
        <p:spPr>
          <a:xfrm>
            <a:off x="7079673" y="3920836"/>
            <a:ext cx="706582" cy="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ED5F9A90-CC60-314E-B781-0393DB470634}"/>
              </a:ext>
            </a:extLst>
          </p:cNvPr>
          <p:cNvCxnSpPr/>
          <p:nvPr/>
        </p:nvCxnSpPr>
        <p:spPr>
          <a:xfrm>
            <a:off x="7079673" y="4682836"/>
            <a:ext cx="706582" cy="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D02C1710-97B8-5D4C-BFFC-DB30A3AD0AA9}"/>
              </a:ext>
            </a:extLst>
          </p:cNvPr>
          <p:cNvSpPr txBox="1"/>
          <p:nvPr/>
        </p:nvSpPr>
        <p:spPr>
          <a:xfrm>
            <a:off x="5869362" y="3352953"/>
            <a:ext cx="1428812" cy="969496"/>
          </a:xfrm>
          <a:prstGeom prst="rect">
            <a:avLst/>
          </a:prstGeom>
          <a:noFill/>
        </p:spPr>
        <p:txBody>
          <a:bodyPr wrap="square" lIns="91440" tIns="45720" rIns="91440" bIns="45720" rtlCol="0" anchor="t">
            <a:spAutoFit/>
          </a:bodyPr>
          <a:lstStyle/>
          <a:p>
            <a:pPr algn="ctr"/>
            <a:r>
              <a:rPr lang="en-GB" sz="1900" dirty="0">
                <a:latin typeface="Calibri"/>
                <a:ea typeface="Calibri"/>
                <a:cs typeface="Calibri"/>
              </a:rPr>
              <a:t>Major oil-producing countries</a:t>
            </a:r>
            <a:endParaRPr lang="en-US"/>
          </a:p>
        </p:txBody>
      </p:sp>
      <p:sp>
        <p:nvSpPr>
          <p:cNvPr id="12" name="TextBox 11">
            <a:extLst>
              <a:ext uri="{FF2B5EF4-FFF2-40B4-BE49-F238E27FC236}">
                <a16:creationId xmlns:a16="http://schemas.microsoft.com/office/drawing/2014/main" id="{A4E60479-7959-B545-9BDA-546647ED21B8}"/>
              </a:ext>
            </a:extLst>
          </p:cNvPr>
          <p:cNvSpPr txBox="1"/>
          <p:nvPr/>
        </p:nvSpPr>
        <p:spPr>
          <a:xfrm>
            <a:off x="5872942" y="4277054"/>
            <a:ext cx="1418297" cy="1261884"/>
          </a:xfrm>
          <a:prstGeom prst="rect">
            <a:avLst/>
          </a:prstGeom>
          <a:noFill/>
        </p:spPr>
        <p:txBody>
          <a:bodyPr wrap="square" lIns="91440" tIns="45720" rIns="91440" bIns="45720" rtlCol="0" anchor="t">
            <a:spAutoFit/>
          </a:bodyPr>
          <a:lstStyle/>
          <a:p>
            <a:pPr algn="ctr"/>
            <a:r>
              <a:rPr lang="en-GB" sz="1900" dirty="0">
                <a:latin typeface="Calibri"/>
                <a:ea typeface="Calibri"/>
                <a:cs typeface="Calibri"/>
              </a:rPr>
              <a:t>Average for the Middle East region as a whole</a:t>
            </a:r>
            <a:endParaRPr lang="en-US"/>
          </a:p>
        </p:txBody>
      </p:sp>
      <p:sp>
        <p:nvSpPr>
          <p:cNvPr id="13" name="TextBox 12">
            <a:extLst>
              <a:ext uri="{FF2B5EF4-FFF2-40B4-BE49-F238E27FC236}">
                <a16:creationId xmlns:a16="http://schemas.microsoft.com/office/drawing/2014/main" id="{5D70093C-FCF1-5C47-8B9A-A0B94223220A}"/>
              </a:ext>
            </a:extLst>
          </p:cNvPr>
          <p:cNvSpPr txBox="1"/>
          <p:nvPr/>
        </p:nvSpPr>
        <p:spPr>
          <a:xfrm>
            <a:off x="175235" y="1961445"/>
            <a:ext cx="5740040" cy="3970318"/>
          </a:xfrm>
          <a:prstGeom prst="rect">
            <a:avLst/>
          </a:prstGeom>
          <a:noFill/>
        </p:spPr>
        <p:txBody>
          <a:bodyPr wrap="square" lIns="91440" tIns="45720" rIns="91440" bIns="45720" rtlCol="0" anchor="t">
            <a:spAutoFit/>
          </a:bodyPr>
          <a:lstStyle/>
          <a:p>
            <a:pPr algn="ctr"/>
            <a:r>
              <a:rPr lang="en-GB" sz="2800" dirty="0">
                <a:latin typeface="Calibri"/>
                <a:ea typeface="Calibri"/>
                <a:cs typeface="Calibri"/>
              </a:rPr>
              <a:t>Middle East average: 1.5 x increase</a:t>
            </a:r>
            <a:endParaRPr lang="en-US" dirty="0"/>
          </a:p>
          <a:p>
            <a:pPr algn="ctr"/>
            <a:endParaRPr lang="en-GB" sz="2800" dirty="0">
              <a:latin typeface="Calibri"/>
              <a:ea typeface="Calibri"/>
              <a:cs typeface="Calibri"/>
            </a:endParaRPr>
          </a:p>
          <a:p>
            <a:pPr algn="ctr"/>
            <a:r>
              <a:rPr lang="en-GB" sz="2800" dirty="0">
                <a:latin typeface="Calibri"/>
                <a:ea typeface="Calibri"/>
                <a:cs typeface="Calibri"/>
              </a:rPr>
              <a:t>Saudi Arabia: almost 4 x increase</a:t>
            </a:r>
          </a:p>
          <a:p>
            <a:pPr algn="ctr"/>
            <a:endParaRPr lang="en-GB" sz="2800" dirty="0">
              <a:latin typeface="Calibri"/>
              <a:ea typeface="Calibri"/>
              <a:cs typeface="Calibri"/>
            </a:endParaRPr>
          </a:p>
          <a:p>
            <a:pPr algn="ctr"/>
            <a:r>
              <a:rPr lang="en-GB" sz="2800" dirty="0">
                <a:latin typeface="Calibri"/>
                <a:ea typeface="Calibri"/>
                <a:cs typeface="Calibri"/>
              </a:rPr>
              <a:t>Gulf states: almost 20 x increase</a:t>
            </a:r>
          </a:p>
          <a:p>
            <a:pPr algn="ctr"/>
            <a:endParaRPr lang="en-GB" sz="2800" dirty="0">
              <a:latin typeface="Calibri"/>
              <a:ea typeface="Calibri"/>
              <a:cs typeface="Calibri"/>
            </a:endParaRPr>
          </a:p>
          <a:p>
            <a:pPr algn="ctr"/>
            <a:r>
              <a:rPr lang="en-GB" sz="2800" dirty="0">
                <a:latin typeface="Calibri"/>
                <a:ea typeface="Calibri"/>
                <a:cs typeface="Calibri"/>
              </a:rPr>
              <a:t>Iraq: 1.7 x increase</a:t>
            </a:r>
          </a:p>
          <a:p>
            <a:pPr algn="ctr"/>
            <a:endParaRPr lang="en-GB" sz="2800" dirty="0">
              <a:latin typeface="Calibri"/>
              <a:ea typeface="Calibri"/>
              <a:cs typeface="Calibri"/>
            </a:endParaRPr>
          </a:p>
          <a:p>
            <a:pPr algn="ctr"/>
            <a:r>
              <a:rPr lang="en-GB" sz="2800" dirty="0">
                <a:latin typeface="Calibri"/>
                <a:ea typeface="Calibri"/>
                <a:cs typeface="Calibri"/>
              </a:rPr>
              <a:t>Iran: more than 2 x increase</a:t>
            </a:r>
          </a:p>
        </p:txBody>
      </p:sp>
    </p:spTree>
    <p:extLst>
      <p:ext uri="{BB962C8B-B14F-4D97-AF65-F5344CB8AC3E}">
        <p14:creationId xmlns:p14="http://schemas.microsoft.com/office/powerpoint/2010/main" val="2980399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97522-B7BF-F04B-9585-FF94082F9269}"/>
              </a:ext>
            </a:extLst>
          </p:cNvPr>
          <p:cNvSpPr>
            <a:spLocks noGrp="1"/>
          </p:cNvSpPr>
          <p:nvPr>
            <p:ph type="title"/>
          </p:nvPr>
        </p:nvSpPr>
        <p:spPr>
          <a:xfrm>
            <a:off x="838200" y="236538"/>
            <a:ext cx="10515600" cy="2092325"/>
          </a:xfrm>
        </p:spPr>
        <p:txBody>
          <a:bodyPr>
            <a:noAutofit/>
          </a:bodyPr>
          <a:lstStyle/>
          <a:p>
            <a:pPr algn="ctr"/>
            <a:r>
              <a:rPr lang="en-GB" sz="3200" dirty="0">
                <a:latin typeface="Calibri"/>
                <a:ea typeface="Calibri"/>
                <a:cs typeface="Calibri"/>
              </a:rPr>
              <a:t>It’s important to remember that even as some Middle Eastern countries increased their wealth through oil, most of these countries were ruled by monarchies. Ordinary people did not have much say over how the wealth was used.</a:t>
            </a:r>
            <a:endParaRPr lang="en-US"/>
          </a:p>
        </p:txBody>
      </p:sp>
      <p:pic>
        <p:nvPicPr>
          <p:cNvPr id="4" name="Picture 3">
            <a:extLst>
              <a:ext uri="{FF2B5EF4-FFF2-40B4-BE49-F238E27FC236}">
                <a16:creationId xmlns:a16="http://schemas.microsoft.com/office/drawing/2014/main" id="{47680D62-C676-094C-933A-F62B96CD2AF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1578" y="2328863"/>
            <a:ext cx="2676646" cy="3700462"/>
          </a:xfrm>
          <a:prstGeom prst="rect">
            <a:avLst/>
          </a:prstGeom>
        </p:spPr>
      </p:pic>
      <p:pic>
        <p:nvPicPr>
          <p:cNvPr id="5" name="Picture 4">
            <a:extLst>
              <a:ext uri="{FF2B5EF4-FFF2-40B4-BE49-F238E27FC236}">
                <a16:creationId xmlns:a16="http://schemas.microsoft.com/office/drawing/2014/main" id="{AA423DB1-10E3-204D-9FFC-82F4A470EE8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60638" y="2328863"/>
            <a:ext cx="3070724" cy="3700462"/>
          </a:xfrm>
          <a:prstGeom prst="rect">
            <a:avLst/>
          </a:prstGeom>
        </p:spPr>
      </p:pic>
      <p:pic>
        <p:nvPicPr>
          <p:cNvPr id="6" name="Picture 5">
            <a:extLst>
              <a:ext uri="{FF2B5EF4-FFF2-40B4-BE49-F238E27FC236}">
                <a16:creationId xmlns:a16="http://schemas.microsoft.com/office/drawing/2014/main" id="{8450BC18-2192-954D-917E-23B541381477}"/>
              </a:ext>
            </a:extLst>
          </p:cNvPr>
          <p:cNvPicPr>
            <a:picLocks noChangeAspect="1"/>
          </p:cNvPicPr>
          <p:nvPr/>
        </p:nvPicPr>
        <p:blipFill>
          <a:blip r:embed="rId5"/>
          <a:stretch>
            <a:fillRect/>
          </a:stretch>
        </p:blipFill>
        <p:spPr>
          <a:xfrm>
            <a:off x="8613776" y="2328863"/>
            <a:ext cx="2501900" cy="3717109"/>
          </a:xfrm>
          <a:prstGeom prst="rect">
            <a:avLst/>
          </a:prstGeom>
        </p:spPr>
      </p:pic>
      <p:sp>
        <p:nvSpPr>
          <p:cNvPr id="7" name="TextBox 6">
            <a:extLst>
              <a:ext uri="{FF2B5EF4-FFF2-40B4-BE49-F238E27FC236}">
                <a16:creationId xmlns:a16="http://schemas.microsoft.com/office/drawing/2014/main" id="{0EC81D9D-E960-CB47-8E44-3DA28C655871}"/>
              </a:ext>
            </a:extLst>
          </p:cNvPr>
          <p:cNvSpPr txBox="1"/>
          <p:nvPr/>
        </p:nvSpPr>
        <p:spPr>
          <a:xfrm>
            <a:off x="901578" y="5321439"/>
            <a:ext cx="2676646" cy="738664"/>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2100" b="1" dirty="0">
                <a:latin typeface="Calibri"/>
                <a:ea typeface="Calibri"/>
                <a:cs typeface="Calibri"/>
              </a:rPr>
              <a:t>Reza Shah, King of Iran, 1925–41</a:t>
            </a:r>
            <a:endParaRPr lang="en-US" sz="2100" dirty="0"/>
          </a:p>
        </p:txBody>
      </p:sp>
      <p:sp>
        <p:nvSpPr>
          <p:cNvPr id="9" name="TextBox 8">
            <a:extLst>
              <a:ext uri="{FF2B5EF4-FFF2-40B4-BE49-F238E27FC236}">
                <a16:creationId xmlns:a16="http://schemas.microsoft.com/office/drawing/2014/main" id="{75D8690C-7FCF-6F43-BF59-0383481F5B98}"/>
              </a:ext>
            </a:extLst>
          </p:cNvPr>
          <p:cNvSpPr txBox="1"/>
          <p:nvPr/>
        </p:nvSpPr>
        <p:spPr>
          <a:xfrm>
            <a:off x="4560638" y="5321439"/>
            <a:ext cx="3070724" cy="738664"/>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2100" b="1" dirty="0">
                <a:latin typeface="Calibri"/>
                <a:ea typeface="Calibri"/>
                <a:cs typeface="Calibri"/>
              </a:rPr>
              <a:t>Ibn Saud, King of Saudi Arabia, 1932–53</a:t>
            </a:r>
            <a:endParaRPr lang="en-US"/>
          </a:p>
        </p:txBody>
      </p:sp>
      <p:sp>
        <p:nvSpPr>
          <p:cNvPr id="10" name="TextBox 9">
            <a:extLst>
              <a:ext uri="{FF2B5EF4-FFF2-40B4-BE49-F238E27FC236}">
                <a16:creationId xmlns:a16="http://schemas.microsoft.com/office/drawing/2014/main" id="{5BDAA1CE-6315-774F-B2F4-4BC306603334}"/>
              </a:ext>
            </a:extLst>
          </p:cNvPr>
          <p:cNvSpPr txBox="1"/>
          <p:nvPr/>
        </p:nvSpPr>
        <p:spPr>
          <a:xfrm>
            <a:off x="8613776" y="5321439"/>
            <a:ext cx="2501900" cy="738664"/>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2100" b="1" dirty="0">
                <a:latin typeface="Calibri"/>
                <a:ea typeface="Calibri"/>
                <a:cs typeface="Calibri"/>
              </a:rPr>
              <a:t>Faisal I, King of Iraq, 1921–33</a:t>
            </a:r>
            <a:endParaRPr lang="en-GB" sz="2000" b="1" dirty="0">
              <a:latin typeface="Aptos"/>
              <a:ea typeface="Calibri"/>
              <a:cs typeface="Calibri"/>
            </a:endParaRPr>
          </a:p>
        </p:txBody>
      </p:sp>
    </p:spTree>
    <p:extLst>
      <p:ext uri="{BB962C8B-B14F-4D97-AF65-F5344CB8AC3E}">
        <p14:creationId xmlns:p14="http://schemas.microsoft.com/office/powerpoint/2010/main" val="18025613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02274-9C2B-3446-BC3B-BF3730015BDD}"/>
              </a:ext>
            </a:extLst>
          </p:cNvPr>
          <p:cNvSpPr>
            <a:spLocks noGrp="1"/>
          </p:cNvSpPr>
          <p:nvPr>
            <p:ph type="title"/>
          </p:nvPr>
        </p:nvSpPr>
        <p:spPr>
          <a:xfrm>
            <a:off x="838200" y="365125"/>
            <a:ext cx="10515600" cy="2003064"/>
          </a:xfrm>
        </p:spPr>
        <p:txBody>
          <a:bodyPr>
            <a:noAutofit/>
          </a:bodyPr>
          <a:lstStyle/>
          <a:p>
            <a:pPr algn="ctr"/>
            <a:r>
              <a:rPr lang="en-GB" sz="2900" b="1" dirty="0">
                <a:latin typeface="Calibri"/>
                <a:ea typeface="Calibri"/>
                <a:cs typeface="Calibri"/>
              </a:rPr>
              <a:t>Judgement: What was the balance of economic power in the Middle East, 1900–50?</a:t>
            </a:r>
            <a:br>
              <a:rPr lang="en-GB" sz="2900" b="1" dirty="0">
                <a:latin typeface="Calibri"/>
              </a:rPr>
            </a:br>
            <a:br>
              <a:rPr lang="en-GB" sz="2900" dirty="0">
                <a:latin typeface="Calibri"/>
              </a:rPr>
            </a:br>
            <a:r>
              <a:rPr lang="en-GB" sz="2900" dirty="0">
                <a:latin typeface="Calibri"/>
                <a:ea typeface="Calibri"/>
                <a:cs typeface="Calibri"/>
              </a:rPr>
              <a:t>Log the key evidence and your judgement in the Lesson 1 row of your overview table.</a:t>
            </a:r>
            <a:br>
              <a:rPr lang="en-GB" sz="2800" dirty="0"/>
            </a:br>
            <a:endParaRPr lang="en-GB" sz="2800" dirty="0"/>
          </a:p>
        </p:txBody>
      </p:sp>
      <p:cxnSp>
        <p:nvCxnSpPr>
          <p:cNvPr id="5" name="Straight Connector 4">
            <a:extLst>
              <a:ext uri="{FF2B5EF4-FFF2-40B4-BE49-F238E27FC236}">
                <a16:creationId xmlns:a16="http://schemas.microsoft.com/office/drawing/2014/main" id="{A4481E91-1492-6147-8013-D42EA1476615}"/>
              </a:ext>
            </a:extLst>
          </p:cNvPr>
          <p:cNvCxnSpPr/>
          <p:nvPr/>
        </p:nvCxnSpPr>
        <p:spPr>
          <a:xfrm>
            <a:off x="1253835" y="4182551"/>
            <a:ext cx="9490363" cy="0"/>
          </a:xfrm>
          <a:prstGeom prst="line">
            <a:avLst/>
          </a:prstGeom>
          <a:ln w="76200"/>
        </p:spPr>
        <p:style>
          <a:lnRef idx="1">
            <a:schemeClr val="dk1"/>
          </a:lnRef>
          <a:fillRef idx="0">
            <a:schemeClr val="dk1"/>
          </a:fillRef>
          <a:effectRef idx="0">
            <a:schemeClr val="dk1"/>
          </a:effectRef>
          <a:fontRef idx="minor">
            <a:schemeClr val="tx1"/>
          </a:fontRef>
        </p:style>
      </p:cxnSp>
      <p:sp>
        <p:nvSpPr>
          <p:cNvPr id="6" name="Triangle 5">
            <a:extLst>
              <a:ext uri="{FF2B5EF4-FFF2-40B4-BE49-F238E27FC236}">
                <a16:creationId xmlns:a16="http://schemas.microsoft.com/office/drawing/2014/main" id="{B9F49F43-6686-FE41-A0B7-908A33C2D73E}"/>
              </a:ext>
            </a:extLst>
          </p:cNvPr>
          <p:cNvSpPr/>
          <p:nvPr/>
        </p:nvSpPr>
        <p:spPr>
          <a:xfrm>
            <a:off x="4613563" y="4182551"/>
            <a:ext cx="2576945" cy="1884219"/>
          </a:xfrm>
          <a:prstGeom prs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745D3C24-9DA0-B04B-A306-15DF2E741935}"/>
              </a:ext>
            </a:extLst>
          </p:cNvPr>
          <p:cNvSpPr txBox="1"/>
          <p:nvPr/>
        </p:nvSpPr>
        <p:spPr>
          <a:xfrm>
            <a:off x="1253835" y="2325106"/>
            <a:ext cx="3179620" cy="1815882"/>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2800" b="1" dirty="0">
                <a:latin typeface="Calibri"/>
                <a:ea typeface="Calibri"/>
                <a:cs typeface="Calibri"/>
              </a:rPr>
              <a:t>British economic power</a:t>
            </a:r>
            <a:endParaRPr lang="en-US"/>
          </a:p>
          <a:p>
            <a:pPr algn="ctr"/>
            <a:r>
              <a:rPr lang="en-GB" sz="2800" dirty="0">
                <a:latin typeface="Calibri"/>
                <a:ea typeface="Calibri"/>
                <a:cs typeface="Calibri"/>
              </a:rPr>
              <a:t>Evidence:</a:t>
            </a:r>
          </a:p>
          <a:p>
            <a:endParaRPr lang="en-GB" sz="2800" dirty="0"/>
          </a:p>
        </p:txBody>
      </p:sp>
      <p:sp>
        <p:nvSpPr>
          <p:cNvPr id="8" name="TextBox 7">
            <a:extLst>
              <a:ext uri="{FF2B5EF4-FFF2-40B4-BE49-F238E27FC236}">
                <a16:creationId xmlns:a16="http://schemas.microsoft.com/office/drawing/2014/main" id="{0FA6C7CF-0BBB-E64A-9663-FA829DEBF294}"/>
              </a:ext>
            </a:extLst>
          </p:cNvPr>
          <p:cNvSpPr txBox="1"/>
          <p:nvPr/>
        </p:nvSpPr>
        <p:spPr>
          <a:xfrm>
            <a:off x="7564578" y="2325106"/>
            <a:ext cx="3179620" cy="1815882"/>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2800" b="1" dirty="0">
                <a:latin typeface="Calibri"/>
                <a:ea typeface="Calibri"/>
                <a:cs typeface="Calibri"/>
              </a:rPr>
              <a:t>Middle East economic power</a:t>
            </a:r>
            <a:endParaRPr lang="en-US"/>
          </a:p>
          <a:p>
            <a:pPr algn="ctr"/>
            <a:r>
              <a:rPr lang="en-GB" sz="2800" dirty="0">
                <a:latin typeface="Calibri"/>
                <a:ea typeface="Calibri"/>
                <a:cs typeface="Calibri"/>
              </a:rPr>
              <a:t>Evidence:</a:t>
            </a:r>
          </a:p>
          <a:p>
            <a:endParaRPr lang="en-GB" sz="2800" dirty="0"/>
          </a:p>
        </p:txBody>
      </p:sp>
      <p:cxnSp>
        <p:nvCxnSpPr>
          <p:cNvPr id="9" name="Straight Arrow Connector 8">
            <a:extLst>
              <a:ext uri="{FF2B5EF4-FFF2-40B4-BE49-F238E27FC236}">
                <a16:creationId xmlns:a16="http://schemas.microsoft.com/office/drawing/2014/main" id="{05E40AF8-B0B8-614D-B2A9-A0E5BE0ABA97}"/>
              </a:ext>
            </a:extLst>
          </p:cNvPr>
          <p:cNvCxnSpPr/>
          <p:nvPr/>
        </p:nvCxnSpPr>
        <p:spPr>
          <a:xfrm>
            <a:off x="1253835" y="4286028"/>
            <a:ext cx="0" cy="1214437"/>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A2A11536-DCCA-B642-AB5C-47B861B7C7C1}"/>
              </a:ext>
            </a:extLst>
          </p:cNvPr>
          <p:cNvSpPr txBox="1"/>
          <p:nvPr/>
        </p:nvSpPr>
        <p:spPr>
          <a:xfrm>
            <a:off x="368" y="5500466"/>
            <a:ext cx="3786798" cy="523220"/>
          </a:xfrm>
          <a:prstGeom prst="rect">
            <a:avLst/>
          </a:prstGeom>
          <a:noFill/>
        </p:spPr>
        <p:txBody>
          <a:bodyPr wrap="square" lIns="91440" tIns="45720" rIns="91440" bIns="45720" rtlCol="0" anchor="t">
            <a:spAutoFit/>
          </a:bodyPr>
          <a:lstStyle/>
          <a:p>
            <a:pPr algn="ctr"/>
            <a:r>
              <a:rPr lang="en-GB" sz="2800" b="1" dirty="0">
                <a:latin typeface="Calibri"/>
                <a:ea typeface="Calibri"/>
                <a:cs typeface="Calibri"/>
              </a:rPr>
              <a:t>Colonial domination?</a:t>
            </a:r>
          </a:p>
        </p:txBody>
      </p:sp>
      <p:sp>
        <p:nvSpPr>
          <p:cNvPr id="11" name="TextBox 10">
            <a:extLst>
              <a:ext uri="{FF2B5EF4-FFF2-40B4-BE49-F238E27FC236}">
                <a16:creationId xmlns:a16="http://schemas.microsoft.com/office/drawing/2014/main" id="{678495FB-6E06-1342-98BB-FDB687EE6923}"/>
              </a:ext>
            </a:extLst>
          </p:cNvPr>
          <p:cNvSpPr txBox="1"/>
          <p:nvPr/>
        </p:nvSpPr>
        <p:spPr>
          <a:xfrm>
            <a:off x="9159019" y="5504474"/>
            <a:ext cx="3024798" cy="523220"/>
          </a:xfrm>
          <a:prstGeom prst="rect">
            <a:avLst/>
          </a:prstGeom>
          <a:noFill/>
        </p:spPr>
        <p:txBody>
          <a:bodyPr wrap="square" lIns="91440" tIns="45720" rIns="91440" bIns="45720" rtlCol="0" anchor="t">
            <a:spAutoFit/>
          </a:bodyPr>
          <a:lstStyle/>
          <a:p>
            <a:pPr algn="ctr"/>
            <a:r>
              <a:rPr lang="en-GB" sz="2800" b="1" dirty="0">
                <a:latin typeface="Calibri"/>
                <a:ea typeface="Calibri"/>
                <a:cs typeface="Calibri"/>
              </a:rPr>
              <a:t>National power?</a:t>
            </a:r>
            <a:endParaRPr lang="en-US"/>
          </a:p>
        </p:txBody>
      </p:sp>
      <p:cxnSp>
        <p:nvCxnSpPr>
          <p:cNvPr id="12" name="Straight Arrow Connector 11">
            <a:extLst>
              <a:ext uri="{FF2B5EF4-FFF2-40B4-BE49-F238E27FC236}">
                <a16:creationId xmlns:a16="http://schemas.microsoft.com/office/drawing/2014/main" id="{1C7CD0C2-6BDE-2A40-8930-F9B95ECB3A2A}"/>
              </a:ext>
            </a:extLst>
          </p:cNvPr>
          <p:cNvCxnSpPr/>
          <p:nvPr/>
        </p:nvCxnSpPr>
        <p:spPr>
          <a:xfrm>
            <a:off x="10721683" y="4286028"/>
            <a:ext cx="0" cy="1214437"/>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503893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5380F719-17A8-484A-AD9E-58D283D01823}"/>
              </a:ext>
            </a:extLst>
          </p:cNvPr>
          <p:cNvCxnSpPr/>
          <p:nvPr/>
        </p:nvCxnSpPr>
        <p:spPr>
          <a:xfrm>
            <a:off x="1239981" y="4156363"/>
            <a:ext cx="9490363" cy="0"/>
          </a:xfrm>
          <a:prstGeom prst="line">
            <a:avLst/>
          </a:prstGeom>
          <a:ln w="76200"/>
          <a:scene3d>
            <a:camera prst="orthographicFront">
              <a:rot lat="0" lon="21599983" rev="600000"/>
            </a:camera>
            <a:lightRig rig="threePt" dir="t"/>
          </a:scene3d>
        </p:spPr>
        <p:style>
          <a:lnRef idx="1">
            <a:schemeClr val="dk1"/>
          </a:lnRef>
          <a:fillRef idx="0">
            <a:schemeClr val="dk1"/>
          </a:fillRef>
          <a:effectRef idx="0">
            <a:schemeClr val="dk1"/>
          </a:effectRef>
          <a:fontRef idx="minor">
            <a:schemeClr val="tx1"/>
          </a:fontRef>
        </p:style>
      </p:cxnSp>
      <p:sp>
        <p:nvSpPr>
          <p:cNvPr id="6" name="Triangle 5">
            <a:extLst>
              <a:ext uri="{FF2B5EF4-FFF2-40B4-BE49-F238E27FC236}">
                <a16:creationId xmlns:a16="http://schemas.microsoft.com/office/drawing/2014/main" id="{135E0BD3-101A-C442-B981-29B9B9AF94C7}"/>
              </a:ext>
            </a:extLst>
          </p:cNvPr>
          <p:cNvSpPr/>
          <p:nvPr/>
        </p:nvSpPr>
        <p:spPr>
          <a:xfrm>
            <a:off x="4599709" y="4156363"/>
            <a:ext cx="2576945" cy="1884219"/>
          </a:xfrm>
          <a:prstGeom prs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9D2F469D-D091-A14C-A482-73C3A72055CA}"/>
              </a:ext>
            </a:extLst>
          </p:cNvPr>
          <p:cNvSpPr txBox="1"/>
          <p:nvPr/>
        </p:nvSpPr>
        <p:spPr>
          <a:xfrm>
            <a:off x="1046019" y="2880808"/>
            <a:ext cx="3179620" cy="1815882"/>
          </a:xfrm>
          <a:prstGeom prst="rect">
            <a:avLst/>
          </a:prstGeom>
          <a:scene3d>
            <a:camera prst="orthographicFront">
              <a:rot lat="0" lon="0" rev="600000"/>
            </a:camera>
            <a:lightRig rig="threePt" dir="t"/>
          </a:scene3d>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2800" b="1" dirty="0">
                <a:latin typeface="Calibri"/>
                <a:ea typeface="Calibri"/>
                <a:cs typeface="Calibri"/>
              </a:rPr>
              <a:t>British economic power</a:t>
            </a:r>
            <a:endParaRPr lang="en-US"/>
          </a:p>
          <a:p>
            <a:endParaRPr lang="en-GB" sz="2800" dirty="0"/>
          </a:p>
          <a:p>
            <a:endParaRPr lang="en-GB" sz="2800" dirty="0"/>
          </a:p>
        </p:txBody>
      </p:sp>
      <p:sp>
        <p:nvSpPr>
          <p:cNvPr id="8" name="TextBox 7">
            <a:extLst>
              <a:ext uri="{FF2B5EF4-FFF2-40B4-BE49-F238E27FC236}">
                <a16:creationId xmlns:a16="http://schemas.microsoft.com/office/drawing/2014/main" id="{54057531-4021-0E4D-A310-E53E0EA917B7}"/>
              </a:ext>
            </a:extLst>
          </p:cNvPr>
          <p:cNvSpPr txBox="1"/>
          <p:nvPr/>
        </p:nvSpPr>
        <p:spPr>
          <a:xfrm>
            <a:off x="7334593" y="1783529"/>
            <a:ext cx="3179620" cy="1815882"/>
          </a:xfrm>
          <a:prstGeom prst="rect">
            <a:avLst/>
          </a:prstGeom>
          <a:scene3d>
            <a:camera prst="orthographicFront">
              <a:rot lat="0" lon="0" rev="600000"/>
            </a:camera>
            <a:lightRig rig="threePt" dir="t"/>
          </a:scene3d>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2800" b="1" dirty="0">
                <a:latin typeface="Calibri"/>
                <a:ea typeface="Calibri"/>
                <a:cs typeface="Calibri"/>
              </a:rPr>
              <a:t>Middle East economic power</a:t>
            </a:r>
            <a:endParaRPr lang="en-US"/>
          </a:p>
          <a:p>
            <a:endParaRPr lang="en-GB" sz="2800" dirty="0"/>
          </a:p>
          <a:p>
            <a:endParaRPr lang="en-GB" sz="2800" dirty="0"/>
          </a:p>
        </p:txBody>
      </p:sp>
      <p:sp>
        <p:nvSpPr>
          <p:cNvPr id="10" name="Title 1">
            <a:extLst>
              <a:ext uri="{FF2B5EF4-FFF2-40B4-BE49-F238E27FC236}">
                <a16:creationId xmlns:a16="http://schemas.microsoft.com/office/drawing/2014/main" id="{E4A55750-3B69-3247-982E-14CE7E2805D0}"/>
              </a:ext>
            </a:extLst>
          </p:cNvPr>
          <p:cNvSpPr>
            <a:spLocks noGrp="1"/>
          </p:cNvSpPr>
          <p:nvPr>
            <p:ph type="title"/>
          </p:nvPr>
        </p:nvSpPr>
        <p:spPr>
          <a:xfrm>
            <a:off x="316089" y="100012"/>
            <a:ext cx="11559821" cy="1900238"/>
          </a:xfrm>
        </p:spPr>
        <p:txBody>
          <a:bodyPr>
            <a:noAutofit/>
          </a:bodyPr>
          <a:lstStyle/>
          <a:p>
            <a:pPr algn="ctr"/>
            <a:r>
              <a:rPr lang="en-GB" sz="2800" dirty="0">
                <a:latin typeface="Calibri"/>
                <a:ea typeface="Calibri"/>
                <a:cs typeface="Calibri"/>
              </a:rPr>
              <a:t>By 1950, Britain had a large degree of control over the Middle East’s main economic resource – oil. The extent of Britain’s economic power (as well as its political influence and military presence) could be seen as colonial, despite not officially ruling countries in the region. When did the balance of power change?</a:t>
            </a:r>
            <a:endParaRPr lang="en-US"/>
          </a:p>
        </p:txBody>
      </p:sp>
      <p:sp>
        <p:nvSpPr>
          <p:cNvPr id="11" name="TextBox 10">
            <a:extLst>
              <a:ext uri="{FF2B5EF4-FFF2-40B4-BE49-F238E27FC236}">
                <a16:creationId xmlns:a16="http://schemas.microsoft.com/office/drawing/2014/main" id="{373AB4B7-453C-9D41-8297-6C5A65974577}"/>
              </a:ext>
            </a:extLst>
          </p:cNvPr>
          <p:cNvSpPr txBox="1"/>
          <p:nvPr/>
        </p:nvSpPr>
        <p:spPr>
          <a:xfrm>
            <a:off x="-6973" y="5474278"/>
            <a:ext cx="3783540" cy="523220"/>
          </a:xfrm>
          <a:prstGeom prst="rect">
            <a:avLst/>
          </a:prstGeom>
          <a:noFill/>
        </p:spPr>
        <p:txBody>
          <a:bodyPr wrap="square" lIns="91440" tIns="45720" rIns="91440" bIns="45720" rtlCol="0" anchor="t">
            <a:spAutoFit/>
          </a:bodyPr>
          <a:lstStyle/>
          <a:p>
            <a:pPr algn="ctr"/>
            <a:r>
              <a:rPr lang="en-GB" sz="2800" b="1" dirty="0">
                <a:latin typeface="Calibri"/>
                <a:ea typeface="Calibri"/>
                <a:cs typeface="Calibri"/>
              </a:rPr>
              <a:t>Colonial domination?</a:t>
            </a:r>
            <a:endParaRPr lang="en-US"/>
          </a:p>
        </p:txBody>
      </p:sp>
    </p:spTree>
    <p:extLst>
      <p:ext uri="{BB962C8B-B14F-4D97-AF65-F5344CB8AC3E}">
        <p14:creationId xmlns:p14="http://schemas.microsoft.com/office/powerpoint/2010/main" val="26736408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E3DF35E-8D69-654E-89D4-F28A61B5A89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0"/>
            <a:ext cx="5300663" cy="6092717"/>
          </a:xfrm>
          <a:prstGeom prst="rect">
            <a:avLst/>
          </a:prstGeom>
        </p:spPr>
      </p:pic>
      <p:pic>
        <p:nvPicPr>
          <p:cNvPr id="5" name="Picture 4">
            <a:extLst>
              <a:ext uri="{FF2B5EF4-FFF2-40B4-BE49-F238E27FC236}">
                <a16:creationId xmlns:a16="http://schemas.microsoft.com/office/drawing/2014/main" id="{48D3F68B-CA2F-6447-ADDB-17DB828561D2}"/>
              </a:ext>
            </a:extLst>
          </p:cNvPr>
          <p:cNvPicPr>
            <a:picLocks noChangeAspect="1"/>
          </p:cNvPicPr>
          <p:nvPr/>
        </p:nvPicPr>
        <p:blipFill>
          <a:blip r:embed="rId4"/>
          <a:stretch>
            <a:fillRect/>
          </a:stretch>
        </p:blipFill>
        <p:spPr>
          <a:xfrm>
            <a:off x="5300662" y="1701800"/>
            <a:ext cx="6891338" cy="4517917"/>
          </a:xfrm>
          <a:prstGeom prst="rect">
            <a:avLst/>
          </a:prstGeom>
        </p:spPr>
      </p:pic>
      <p:sp>
        <p:nvSpPr>
          <p:cNvPr id="6" name="TextBox 5">
            <a:extLst>
              <a:ext uri="{FF2B5EF4-FFF2-40B4-BE49-F238E27FC236}">
                <a16:creationId xmlns:a16="http://schemas.microsoft.com/office/drawing/2014/main" id="{639E8A3A-C544-5B44-ABC9-39C7F28EC5E5}"/>
              </a:ext>
            </a:extLst>
          </p:cNvPr>
          <p:cNvSpPr txBox="1"/>
          <p:nvPr/>
        </p:nvSpPr>
        <p:spPr>
          <a:xfrm>
            <a:off x="5300662" y="0"/>
            <a:ext cx="6891338" cy="1708160"/>
          </a:xfrm>
          <a:prstGeom prst="rect">
            <a:avLst/>
          </a:prstGeom>
          <a:noFill/>
        </p:spPr>
        <p:txBody>
          <a:bodyPr wrap="square" lIns="91440" tIns="45720" rIns="91440" bIns="45720" rtlCol="0" anchor="t">
            <a:spAutoFit/>
          </a:bodyPr>
          <a:lstStyle/>
          <a:p>
            <a:pPr algn="ctr"/>
            <a:r>
              <a:rPr lang="en-GB" sz="2100" dirty="0">
                <a:latin typeface="Calibri"/>
                <a:ea typeface="Calibri"/>
                <a:cs typeface="Calibri"/>
              </a:rPr>
              <a:t>The year 1973 was dramatic, a year that many people think transformed the Middle East and the balance of economic power around the world. In this enquiry, we’ll decide whether 1973 really was the main turning point for economic power in the Middle East.</a:t>
            </a:r>
            <a:endParaRPr lang="en-US" sz="2100"/>
          </a:p>
        </p:txBody>
      </p:sp>
    </p:spTree>
    <p:extLst>
      <p:ext uri="{BB962C8B-B14F-4D97-AF65-F5344CB8AC3E}">
        <p14:creationId xmlns:p14="http://schemas.microsoft.com/office/powerpoint/2010/main" val="38091524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2BB8E-67E1-360E-0CA9-95C09AB483AB}"/>
              </a:ext>
            </a:extLst>
          </p:cNvPr>
          <p:cNvSpPr>
            <a:spLocks noGrp="1"/>
          </p:cNvSpPr>
          <p:nvPr>
            <p:ph type="ctrTitle"/>
          </p:nvPr>
        </p:nvSpPr>
        <p:spPr>
          <a:xfrm>
            <a:off x="1524000" y="1122362"/>
            <a:ext cx="9144000" cy="3657455"/>
          </a:xfrm>
        </p:spPr>
        <p:txBody>
          <a:bodyPr>
            <a:normAutofit/>
          </a:bodyPr>
          <a:lstStyle/>
          <a:p>
            <a:r>
              <a:rPr lang="en-GB" b="1" dirty="0">
                <a:latin typeface="Calibri"/>
                <a:ea typeface="Calibri"/>
                <a:cs typeface="Calibri"/>
              </a:rPr>
              <a:t>Enquiry question:</a:t>
            </a:r>
            <a:br>
              <a:rPr lang="en-GB" b="1" dirty="0">
                <a:latin typeface="Calibri"/>
              </a:rPr>
            </a:br>
            <a:r>
              <a:rPr lang="en-GB" b="1" dirty="0">
                <a:latin typeface="Calibri"/>
                <a:ea typeface="Calibri"/>
                <a:cs typeface="Calibri"/>
              </a:rPr>
              <a:t>Was 1973 a turning point for economic power in the Middle East?</a:t>
            </a:r>
            <a:r>
              <a:rPr lang="en-GB" dirty="0"/>
              <a:t> </a:t>
            </a:r>
          </a:p>
        </p:txBody>
      </p:sp>
    </p:spTree>
    <p:extLst>
      <p:ext uri="{BB962C8B-B14F-4D97-AF65-F5344CB8AC3E}">
        <p14:creationId xmlns:p14="http://schemas.microsoft.com/office/powerpoint/2010/main" val="8553932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A4481E91-1492-6147-8013-D42EA1476615}"/>
              </a:ext>
            </a:extLst>
          </p:cNvPr>
          <p:cNvCxnSpPr/>
          <p:nvPr/>
        </p:nvCxnSpPr>
        <p:spPr>
          <a:xfrm>
            <a:off x="1267689" y="3214253"/>
            <a:ext cx="9490363" cy="0"/>
          </a:xfrm>
          <a:prstGeom prst="line">
            <a:avLst/>
          </a:prstGeom>
          <a:ln w="76200"/>
        </p:spPr>
        <p:style>
          <a:lnRef idx="1">
            <a:schemeClr val="dk1"/>
          </a:lnRef>
          <a:fillRef idx="0">
            <a:schemeClr val="dk1"/>
          </a:fillRef>
          <a:effectRef idx="0">
            <a:schemeClr val="dk1"/>
          </a:effectRef>
          <a:fontRef idx="minor">
            <a:schemeClr val="tx1"/>
          </a:fontRef>
        </p:style>
      </p:cxnSp>
      <p:sp>
        <p:nvSpPr>
          <p:cNvPr id="6" name="Triangle 5">
            <a:extLst>
              <a:ext uri="{FF2B5EF4-FFF2-40B4-BE49-F238E27FC236}">
                <a16:creationId xmlns:a16="http://schemas.microsoft.com/office/drawing/2014/main" id="{B9F49F43-6686-FE41-A0B7-908A33C2D73E}"/>
              </a:ext>
            </a:extLst>
          </p:cNvPr>
          <p:cNvSpPr/>
          <p:nvPr/>
        </p:nvSpPr>
        <p:spPr>
          <a:xfrm>
            <a:off x="4627417" y="3214253"/>
            <a:ext cx="2576945" cy="1884219"/>
          </a:xfrm>
          <a:prstGeom prs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745D3C24-9DA0-B04B-A306-15DF2E741935}"/>
              </a:ext>
            </a:extLst>
          </p:cNvPr>
          <p:cNvSpPr txBox="1"/>
          <p:nvPr/>
        </p:nvSpPr>
        <p:spPr>
          <a:xfrm>
            <a:off x="1267689" y="1356808"/>
            <a:ext cx="3179620" cy="1815882"/>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2800" b="1" dirty="0">
                <a:latin typeface="Calibri"/>
                <a:ea typeface="Calibri"/>
                <a:cs typeface="Calibri"/>
              </a:rPr>
              <a:t>Foreign economic power</a:t>
            </a:r>
            <a:endParaRPr lang="en-US"/>
          </a:p>
          <a:p>
            <a:pPr algn="ctr"/>
            <a:r>
              <a:rPr lang="en-GB" sz="2800" dirty="0">
                <a:latin typeface="Calibri"/>
                <a:ea typeface="Calibri"/>
                <a:cs typeface="Calibri"/>
              </a:rPr>
              <a:t>Evidence:</a:t>
            </a:r>
          </a:p>
          <a:p>
            <a:endParaRPr lang="en-GB" sz="2800" dirty="0"/>
          </a:p>
        </p:txBody>
      </p:sp>
      <p:sp>
        <p:nvSpPr>
          <p:cNvPr id="8" name="TextBox 7">
            <a:extLst>
              <a:ext uri="{FF2B5EF4-FFF2-40B4-BE49-F238E27FC236}">
                <a16:creationId xmlns:a16="http://schemas.microsoft.com/office/drawing/2014/main" id="{0FA6C7CF-0BBB-E64A-9663-FA829DEBF294}"/>
              </a:ext>
            </a:extLst>
          </p:cNvPr>
          <p:cNvSpPr txBox="1"/>
          <p:nvPr/>
        </p:nvSpPr>
        <p:spPr>
          <a:xfrm>
            <a:off x="7578432" y="1356808"/>
            <a:ext cx="3179620" cy="1815882"/>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2800" b="1" dirty="0">
                <a:latin typeface="Calibri"/>
                <a:ea typeface="Calibri"/>
                <a:cs typeface="Calibri"/>
              </a:rPr>
              <a:t>Middle East economic power</a:t>
            </a:r>
            <a:endParaRPr lang="en-US"/>
          </a:p>
          <a:p>
            <a:pPr algn="ctr"/>
            <a:r>
              <a:rPr lang="en-GB" sz="2800" dirty="0">
                <a:latin typeface="Calibri"/>
                <a:ea typeface="Calibri"/>
                <a:cs typeface="Calibri"/>
              </a:rPr>
              <a:t>Evidence:</a:t>
            </a:r>
          </a:p>
          <a:p>
            <a:endParaRPr lang="en-GB" sz="2800" dirty="0"/>
          </a:p>
        </p:txBody>
      </p:sp>
      <p:cxnSp>
        <p:nvCxnSpPr>
          <p:cNvPr id="9" name="Straight Arrow Connector 8">
            <a:extLst>
              <a:ext uri="{FF2B5EF4-FFF2-40B4-BE49-F238E27FC236}">
                <a16:creationId xmlns:a16="http://schemas.microsoft.com/office/drawing/2014/main" id="{05E40AF8-B0B8-614D-B2A9-A0E5BE0ABA97}"/>
              </a:ext>
            </a:extLst>
          </p:cNvPr>
          <p:cNvCxnSpPr/>
          <p:nvPr/>
        </p:nvCxnSpPr>
        <p:spPr>
          <a:xfrm>
            <a:off x="1267689" y="3317730"/>
            <a:ext cx="0" cy="1214437"/>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A2A11536-DCCA-B642-AB5C-47B861B7C7C1}"/>
              </a:ext>
            </a:extLst>
          </p:cNvPr>
          <p:cNvSpPr txBox="1"/>
          <p:nvPr/>
        </p:nvSpPr>
        <p:spPr>
          <a:xfrm>
            <a:off x="6622" y="4574501"/>
            <a:ext cx="3571875" cy="523220"/>
          </a:xfrm>
          <a:prstGeom prst="rect">
            <a:avLst/>
          </a:prstGeom>
          <a:noFill/>
        </p:spPr>
        <p:txBody>
          <a:bodyPr wrap="square" lIns="91440" tIns="45720" rIns="91440" bIns="45720" rtlCol="0" anchor="t">
            <a:spAutoFit/>
          </a:bodyPr>
          <a:lstStyle/>
          <a:p>
            <a:pPr algn="ctr"/>
            <a:r>
              <a:rPr lang="en-GB" sz="2800" b="1" dirty="0">
                <a:latin typeface="Calibri"/>
                <a:ea typeface="Calibri"/>
                <a:cs typeface="Calibri"/>
              </a:rPr>
              <a:t>Colonial domination?</a:t>
            </a:r>
            <a:endParaRPr lang="en-US"/>
          </a:p>
        </p:txBody>
      </p:sp>
      <p:sp>
        <p:nvSpPr>
          <p:cNvPr id="11" name="TextBox 10">
            <a:extLst>
              <a:ext uri="{FF2B5EF4-FFF2-40B4-BE49-F238E27FC236}">
                <a16:creationId xmlns:a16="http://schemas.microsoft.com/office/drawing/2014/main" id="{678495FB-6E06-1342-98BB-FDB687EE6923}"/>
              </a:ext>
            </a:extLst>
          </p:cNvPr>
          <p:cNvSpPr txBox="1"/>
          <p:nvPr/>
        </p:nvSpPr>
        <p:spPr>
          <a:xfrm>
            <a:off x="9171788" y="4574501"/>
            <a:ext cx="3021542" cy="523220"/>
          </a:xfrm>
          <a:prstGeom prst="rect">
            <a:avLst/>
          </a:prstGeom>
          <a:noFill/>
        </p:spPr>
        <p:txBody>
          <a:bodyPr wrap="square" lIns="91440" tIns="45720" rIns="91440" bIns="45720" rtlCol="0" anchor="t">
            <a:spAutoFit/>
          </a:bodyPr>
          <a:lstStyle/>
          <a:p>
            <a:pPr algn="ctr"/>
            <a:r>
              <a:rPr lang="en-GB" sz="2800" b="1" dirty="0">
                <a:latin typeface="Calibri"/>
                <a:ea typeface="Calibri"/>
                <a:cs typeface="Calibri"/>
              </a:rPr>
              <a:t>National power?</a:t>
            </a:r>
            <a:endParaRPr lang="en-US"/>
          </a:p>
        </p:txBody>
      </p:sp>
      <p:cxnSp>
        <p:nvCxnSpPr>
          <p:cNvPr id="12" name="Straight Arrow Connector 11">
            <a:extLst>
              <a:ext uri="{FF2B5EF4-FFF2-40B4-BE49-F238E27FC236}">
                <a16:creationId xmlns:a16="http://schemas.microsoft.com/office/drawing/2014/main" id="{1C7CD0C2-6BDE-2A40-8930-F9B95ECB3A2A}"/>
              </a:ext>
            </a:extLst>
          </p:cNvPr>
          <p:cNvCxnSpPr/>
          <p:nvPr/>
        </p:nvCxnSpPr>
        <p:spPr>
          <a:xfrm>
            <a:off x="10735537" y="3317730"/>
            <a:ext cx="0" cy="1214437"/>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5999608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E266CCC57798441A9C2FA434AD5E3F5" ma:contentTypeVersion="14" ma:contentTypeDescription="Create a new document." ma:contentTypeScope="" ma:versionID="cee0799a0907b7c235d0fb9b74e91e90">
  <xsd:schema xmlns:xsd="http://www.w3.org/2001/XMLSchema" xmlns:xs="http://www.w3.org/2001/XMLSchema" xmlns:p="http://schemas.microsoft.com/office/2006/metadata/properties" xmlns:ns2="703d0aa5-ea85-45e9-bcf7-3b6f70fea4b8" xmlns:ns3="481877b5-a2ae-4d9d-9ba3-424403392f66" targetNamespace="http://schemas.microsoft.com/office/2006/metadata/properties" ma:root="true" ma:fieldsID="ba548392180775157952bd1193f4f98f" ns2:_="" ns3:_="">
    <xsd:import namespace="703d0aa5-ea85-45e9-bcf7-3b6f70fea4b8"/>
    <xsd:import namespace="481877b5-a2ae-4d9d-9ba3-424403392f6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3d0aa5-ea85-45e9-bcf7-3b6f70fea4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be54ded8-d1f2-4abc-bb7c-a39a2d7e3c68"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1877b5-a2ae-4d9d-9ba3-424403392f66"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fd0e629-3810-4cdf-b3ca-5373e668d737}" ma:internalName="TaxCatchAll" ma:showField="CatchAllData" ma:web="481877b5-a2ae-4d9d-9ba3-424403392f6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03d0aa5-ea85-45e9-bcf7-3b6f70fea4b8">
      <Terms xmlns="http://schemas.microsoft.com/office/infopath/2007/PartnerControls"/>
    </lcf76f155ced4ddcb4097134ff3c332f>
    <TaxCatchAll xmlns="481877b5-a2ae-4d9d-9ba3-424403392f66" xsi:nil="true"/>
  </documentManagement>
</p:properties>
</file>

<file path=customXml/itemProps1.xml><?xml version="1.0" encoding="utf-8"?>
<ds:datastoreItem xmlns:ds="http://schemas.openxmlformats.org/officeDocument/2006/customXml" ds:itemID="{56EC4E9C-DC66-4799-9995-773475C607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3d0aa5-ea85-45e9-bcf7-3b6f70fea4b8"/>
    <ds:schemaRef ds:uri="481877b5-a2ae-4d9d-9ba3-424403392f6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F2E1F19-0A95-43BD-9E22-42941E8AC1C7}">
  <ds:schemaRefs>
    <ds:schemaRef ds:uri="http://schemas.microsoft.com/sharepoint/v3/contenttype/forms"/>
  </ds:schemaRefs>
</ds:datastoreItem>
</file>

<file path=customXml/itemProps3.xml><?xml version="1.0" encoding="utf-8"?>
<ds:datastoreItem xmlns:ds="http://schemas.openxmlformats.org/officeDocument/2006/customXml" ds:itemID="{100CD977-B617-4038-8F81-A85951D62CF9}">
  <ds:schemaRefs>
    <ds:schemaRef ds:uri="http://schemas.microsoft.com/office/2006/metadata/properties"/>
    <ds:schemaRef ds:uri="http://schemas.openxmlformats.org/package/2006/metadata/core-properties"/>
    <ds:schemaRef ds:uri="http://schemas.microsoft.com/office/2006/documentManagement/types"/>
    <ds:schemaRef ds:uri="http://purl.org/dc/dcmitype/"/>
    <ds:schemaRef ds:uri="http://purl.org/dc/terms/"/>
    <ds:schemaRef ds:uri="481877b5-a2ae-4d9d-9ba3-424403392f66"/>
    <ds:schemaRef ds:uri="http://purl.org/dc/elements/1.1/"/>
    <ds:schemaRef ds:uri="http://schemas.microsoft.com/office/infopath/2007/PartnerControls"/>
    <ds:schemaRef ds:uri="703d0aa5-ea85-45e9-bcf7-3b6f70fea4b8"/>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0</TotalTime>
  <Words>2999</Words>
  <Application>Microsoft Office PowerPoint</Application>
  <PresentationFormat>Widescreen</PresentationFormat>
  <Paragraphs>156</Paragraphs>
  <Slides>35</Slides>
  <Notes>23</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Aptos</vt:lpstr>
      <vt:lpstr>Aptos Display</vt:lpstr>
      <vt:lpstr>Arial</vt:lpstr>
      <vt:lpstr>Calibri</vt:lpstr>
      <vt:lpstr>1_Office Theme</vt:lpstr>
      <vt:lpstr>Was 1973 a turning point for economic power in the Middle East? </vt:lpstr>
      <vt:lpstr>What are these pictures showing?</vt:lpstr>
      <vt:lpstr>Can you think of any connections between them?</vt:lpstr>
      <vt:lpstr>All of them are owned, either mostly or partly, by Middle Eastern countries.  How do Middle Eastern countries have the money to invest in all of these things?</vt:lpstr>
      <vt:lpstr>PowerPoint Presentation</vt:lpstr>
      <vt:lpstr>The Middle East region is the world’s largest producer of oil.</vt:lpstr>
      <vt:lpstr>PowerPoint Presentation</vt:lpstr>
      <vt:lpstr>PowerPoint Presentation</vt:lpstr>
      <vt:lpstr>PowerPoint Presentation</vt:lpstr>
      <vt:lpstr>Why has oil made some countries in the Middle East so rich?</vt:lpstr>
      <vt:lpstr>PowerPoint Presentation</vt:lpstr>
      <vt:lpstr>The economic power gained from oil has allowed Middle Eastern countries to increase their influence around the world, including in the UK.</vt:lpstr>
      <vt:lpstr>PowerPoint Presentation</vt:lpstr>
      <vt:lpstr>Lesson 1: What was the balance of economic power in the Middle East, 1900–50? </vt:lpstr>
      <vt:lpstr>Activity 1:  This is a map showing the British Empire in 1886. Britain’s colonies (the countries that it officially governed) are shaded in red.  Where is the Middle East on this map? According to the map, was it colonised by Britain in 1886? </vt:lpstr>
      <vt:lpstr>Britain did not officially rule the Middle East as colonies.  Despite this, British influence in the Middle East became so strong in the twentieth century that many considered it colonialism, because the extent of foreign power was so great.  How and why did Britain exert power over the Middle East?</vt:lpstr>
      <vt:lpstr>PowerPoint Presentation</vt:lpstr>
      <vt:lpstr>The importance to Britain of the Middle East increased further when oil was discovered in Persia (now Iran) by a British company in 1908. The company was called the Anglo-Persian Oil Company. It later renamed itself ‘British Petroleum’ (BP).</vt:lpstr>
      <vt:lpstr>In 1914, Winston Churchill persuaded Britain’s Parliament to agree to buy 51% of the Anglo-Persian Oil Company. This was very unusual – the British government almost never owned private companies.  Why would the British government want to own an oil company in the Middle East in 1914?</vt:lpstr>
      <vt:lpstr>PowerPoint Presentation</vt:lpstr>
      <vt:lpstr>The quest for oil after World War I</vt:lpstr>
      <vt:lpstr>PowerPoint Presentation</vt:lpstr>
      <vt:lpstr>What changed in the Middle East after World War I?</vt:lpstr>
      <vt:lpstr>The mandate system after World War I</vt:lpstr>
      <vt:lpstr>The mandate system after World War I</vt:lpstr>
      <vt:lpstr>PowerPoint Presentation</vt:lpstr>
      <vt:lpstr>Activity 2: How far did Britain dominate economic power in the Middle East before 1940?</vt:lpstr>
      <vt:lpstr>Activity 3: Did the oil-producing countries benefit economically from oil development by 1950?</vt:lpstr>
      <vt:lpstr>Activity 3: Did the oil-producing countries benefit economically from oil development by 1950?</vt:lpstr>
      <vt:lpstr>It’s important to remember that even as some Middle Eastern countries increased their wealth through oil, most of these countries were ruled by monarchies. Ordinary people did not have much say over how the wealth was used.</vt:lpstr>
      <vt:lpstr>Judgement: What was the balance of economic power in the Middle East, 1900–50?  Log the key evidence and your judgement in the Lesson 1 row of your overview table. </vt:lpstr>
      <vt:lpstr>By 1950, Britain had a large degree of control over the Middle East’s main economic resource – oil. The extent of Britain’s economic power (as well as its political influence and military presence) could be seen as colonial, despite not officially ruling countries in the region. When did the balance of power change?</vt:lpstr>
      <vt:lpstr>PowerPoint Presentation</vt:lpstr>
      <vt:lpstr>Enquiry question: Was 1973 a turning point for economic power in the Middle East?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was the balance of economic power in the Middle East, 1900–50?</dc:title>
  <dc:creator>Alex Benger</dc:creator>
  <cp:lastModifiedBy>Maheema Chanrai</cp:lastModifiedBy>
  <cp:revision>1</cp:revision>
  <dcterms:created xsi:type="dcterms:W3CDTF">2026-02-19T15:38:14Z</dcterms:created>
  <dcterms:modified xsi:type="dcterms:W3CDTF">2026-02-19T15:38:41Z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0x010100DE266CCC57798441A9C2FA434AD5E3F5</vt:lpwstr>
  </property>
  <property fmtid="{D5CDD505-2E9C-101B-9397-08002B2CF9AE}" pid="4" name="_MarkAsFinal">
    <vt:bool>true</vt:bool>
  </property>
</Properties>
</file>