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sldIdLst>
    <p:sldId id="256" r:id="rId5"/>
    <p:sldId id="339" r:id="rId6"/>
    <p:sldId id="342" r:id="rId7"/>
    <p:sldId id="375" r:id="rId8"/>
    <p:sldId id="374" r:id="rId9"/>
    <p:sldId id="275" r:id="rId10"/>
    <p:sldId id="346" r:id="rId11"/>
    <p:sldId id="348" r:id="rId12"/>
    <p:sldId id="347" r:id="rId13"/>
    <p:sldId id="356" r:id="rId14"/>
    <p:sldId id="387" r:id="rId15"/>
    <p:sldId id="358" r:id="rId16"/>
    <p:sldId id="359" r:id="rId17"/>
    <p:sldId id="360" r:id="rId18"/>
    <p:sldId id="361" r:id="rId19"/>
    <p:sldId id="386" r:id="rId20"/>
    <p:sldId id="362" r:id="rId21"/>
    <p:sldId id="363" r:id="rId22"/>
    <p:sldId id="384" r:id="rId23"/>
    <p:sldId id="340" r:id="rId24"/>
    <p:sldId id="364" r:id="rId25"/>
    <p:sldId id="383" r:id="rId26"/>
    <p:sldId id="365" r:id="rId27"/>
    <p:sldId id="376" r:id="rId28"/>
    <p:sldId id="371" r:id="rId29"/>
    <p:sldId id="343" r:id="rId30"/>
    <p:sldId id="368" r:id="rId31"/>
    <p:sldId id="382" r:id="rId32"/>
    <p:sldId id="381" r:id="rId33"/>
    <p:sldId id="345" r:id="rId34"/>
    <p:sldId id="366" r:id="rId35"/>
    <p:sldId id="377" r:id="rId36"/>
    <p:sldId id="37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B6417D-1DEF-45E7-AEB1-2A0E2016D3AD}" v="17" dt="2026-02-19T16:21:44.3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0" autoAdjust="0"/>
    <p:restoredTop sz="74786" autoAdjust="0"/>
  </p:normalViewPr>
  <p:slideViewPr>
    <p:cSldViewPr snapToGrid="0">
      <p:cViewPr varScale="1">
        <p:scale>
          <a:sx n="47" d="100"/>
          <a:sy n="47" d="100"/>
        </p:scale>
        <p:origin x="1416" y="44"/>
      </p:cViewPr>
      <p:guideLst>
        <p:guide orient="horz" pos="2160"/>
        <p:guide pos="3840"/>
      </p:guideLst>
    </p:cSldViewPr>
  </p:slideViewPr>
  <p:notesTextViewPr>
    <p:cViewPr>
      <p:scale>
        <a:sx n="1" d="1"/>
        <a:sy n="1" d="1"/>
      </p:scale>
      <p:origin x="0" y="0"/>
    </p:cViewPr>
  </p:notesTextViewPr>
  <p:sorterViewPr>
    <p:cViewPr>
      <p:scale>
        <a:sx n="123" d="100"/>
        <a:sy n="123" d="100"/>
      </p:scale>
      <p:origin x="0" y="0"/>
    </p:cViewPr>
  </p:sorterViewPr>
  <p:notesViewPr>
    <p:cSldViewPr snapToGrid="0">
      <p:cViewPr varScale="1">
        <p:scale>
          <a:sx n="48" d="100"/>
          <a:sy n="48" d="100"/>
        </p:scale>
        <p:origin x="2752"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C8F757-E8EB-427A-A4A1-BC688E47C665}" type="datetimeFigureOut">
              <a:rPr lang="en-GB" smtClean="0"/>
              <a:t>19/02/2026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94437B-ED07-4D22-934F-14BE86564410}" type="slidenum">
              <a:rPr lang="en-GB" smtClean="0"/>
              <a:t>‹#›</a:t>
            </a:fld>
            <a:endParaRPr lang="en-GB"/>
          </a:p>
        </p:txBody>
      </p:sp>
    </p:spTree>
    <p:extLst>
      <p:ext uri="{BB962C8B-B14F-4D97-AF65-F5344CB8AC3E}">
        <p14:creationId xmlns:p14="http://schemas.microsoft.com/office/powerpoint/2010/main" val="12105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ommons.wikimedia.org/wiki/File:Abadan_Catalitic_facilities.jp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mmons.wikimedia.org/wiki/File:Abadan_Catalitic_facilities.jp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ons.wikimedia.org/wiki/File:Parliamenttehran.jpg"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en.wikipedia.org/wiki/Flag_of_the_United_States" TargetMode="External"/><Relationship Id="rId5" Type="http://schemas.openxmlformats.org/officeDocument/2006/relationships/hyperlink" Target="https://en.wikipedia.org/wiki/File:Flag_of_the_United_Kingdom.svg" TargetMode="External"/><Relationship Id="rId4" Type="http://schemas.openxmlformats.org/officeDocument/2006/relationships/hyperlink" Target="https://commons.wikimedia.org/wiki/File:CrownPrinceMohammadRezaPahlavi1.jpg"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ommons.wikimedia.org/wiki/File:Ernest_Bevin_MP.jp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ommons.wikimedia.org/wiki/File:Dr_Mohammad_Mosaddeq.jp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ommons.wikimedia.org/wiki/File:AIOC741330.jp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ommons.wikimedia.org/wiki/File:Abadan_Catalitic_facilities.jp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commons.wikimedia.org/wiki/File:Prime_Minister_Mohammad_Mossadegh_of_Iran_in_hospital_bed_in_New_York_City.jp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commons.wikimedia.org/wiki/File:Ghyas_el_Din_Jami_-_Tabriz_("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commons.wikimedia.org/wiki/File:Marmar_Palace_1398110615003146819495814.jpg" TargetMode="External"/><Relationship Id="rId4" Type="http://schemas.openxmlformats.org/officeDocument/2006/relationships/hyperlink" Target="https://commons.wikimedia.org/wiki/File:Marmar_Palace_43906.jpg"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ommons.wikimedia.org/wiki/File:1953_Iranian_coup_d%27%C3%A9tat_-_Tehran_rally.jpg"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ommons.wikimedia.org/wiki/File:Mohammadreza_pahlavi_and_soraya_esfandiary.jp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n.wikipedia.org/wiki/1953_Iranian_coup_d%27%C3%A9tat#/media/File:Operationajax.jpg"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commons.wikimedia.org/wiki/File:Shaban_Jafari.jpg"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ommons.wikimedia.org/wiki/File:Portrait_of_a_Young_Mohammad_Reza_Shah_Pahlavi_in_Full_Military_Dress.jpg"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commons.wikimedia.org/wiki/File:Proshah1954.jpg"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commons.wikimedia.org/wiki/File:Mossadegh_Trial_28_Amordad_1332.jpg"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ommons.wikimedia.org/wiki/File:Abadan_Catalitic_facilities.jpg"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live.staticflickr.com/6048/6379201779_189efed046_b.jpg"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Image: </a:t>
            </a:r>
            <a:r>
              <a:rPr lang="en-GB" dirty="0">
                <a:hlinkClick r:id="rId3"/>
              </a:rPr>
              <a:t>https://commons.wikimedia.org/wiki/File:Abadan_Catalitic_facilities.jpg</a:t>
            </a:r>
            <a:r>
              <a:rPr lang="en-GB" dirty="0"/>
              <a:t> </a:t>
            </a:r>
            <a:endParaRPr lang="en-US" dirty="0"/>
          </a:p>
          <a:p>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2</a:t>
            </a:fld>
            <a:endParaRPr lang="en-GB"/>
          </a:p>
        </p:txBody>
      </p:sp>
    </p:spTree>
    <p:extLst>
      <p:ext uri="{BB962C8B-B14F-4D97-AF65-F5344CB8AC3E}">
        <p14:creationId xmlns:p14="http://schemas.microsoft.com/office/powerpoint/2010/main" val="3791050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https://commons.wikimedia.org/wiki/File:Abadan_Catalitic_facilities.jpg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3</a:t>
            </a:fld>
            <a:endParaRPr lang="en-GB"/>
          </a:p>
        </p:txBody>
      </p:sp>
    </p:spTree>
    <p:extLst>
      <p:ext uri="{BB962C8B-B14F-4D97-AF65-F5344CB8AC3E}">
        <p14:creationId xmlns:p14="http://schemas.microsoft.com/office/powerpoint/2010/main" val="4039003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1906–10: Britain saw democratic reforms as a threat to stability and its oil concession.</a:t>
            </a:r>
          </a:p>
          <a:p>
            <a:r>
              <a:rPr lang="en-GB" dirty="0"/>
              <a:t>1921: The old royal family was seen as weak and inefficient – supporting a new, stronger leader would be better for stability and thus the oil industry.</a:t>
            </a:r>
          </a:p>
          <a:p>
            <a:r>
              <a:rPr lang="en-GB" dirty="0"/>
              <a:t>1941: Reza Shah claimed neutrality in World War II and refused to cut ties with Nazi Germany – Britain and the USSR invaded the country. Its oil was of particular importance in World War II.</a:t>
            </a:r>
          </a:p>
        </p:txBody>
      </p:sp>
      <p:sp>
        <p:nvSpPr>
          <p:cNvPr id="4" name="Slide Number Placeholder 3"/>
          <p:cNvSpPr>
            <a:spLocks noGrp="1"/>
          </p:cNvSpPr>
          <p:nvPr>
            <p:ph type="sldNum" sz="quarter" idx="5"/>
          </p:nvPr>
        </p:nvSpPr>
        <p:spPr/>
        <p:txBody>
          <a:bodyPr/>
          <a:lstStyle/>
          <a:p>
            <a:fld id="{1394437B-ED07-4D22-934F-14BE86564410}" type="slidenum">
              <a:rPr lang="en-GB" smtClean="0"/>
              <a:t>4</a:t>
            </a:fld>
            <a:endParaRPr lang="en-GB"/>
          </a:p>
        </p:txBody>
      </p:sp>
    </p:spTree>
    <p:extLst>
      <p:ext uri="{BB962C8B-B14F-4D97-AF65-F5344CB8AC3E}">
        <p14:creationId xmlns:p14="http://schemas.microsoft.com/office/powerpoint/2010/main" val="4179199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Parliament had been weak under the previous shah (Mohammad Reza Pahlavi’s father), who ruled in an authoritarian manner (suppressing free speech and maintaining tight control over parliament). The new shah was a weaker leader. A greater degree of democracy characterised Iranian politics, and Iranian parliament had its own power alongside the shah. In the background, Britain remained influential through its control over Iranian oil. America was also increasingly interested in Iran, due to the Cold War and its desire to support Britain against Soviet influence. </a:t>
            </a:r>
            <a:endParaRPr lang="en-US" dirty="0"/>
          </a:p>
          <a:p>
            <a:endParaRPr lang="en-GB" dirty="0"/>
          </a:p>
          <a:p>
            <a:r>
              <a:rPr lang="en-GB" dirty="0"/>
              <a:t>Images (from left): </a:t>
            </a:r>
            <a:r>
              <a:rPr lang="en-GB" dirty="0">
                <a:hlinkClick r:id="rId3"/>
              </a:rPr>
              <a:t>https://commons.wikimedia.org/wiki/File:Parliamenttehran.jpg</a:t>
            </a:r>
            <a:r>
              <a:rPr lang="en-GB" dirty="0"/>
              <a:t>;  </a:t>
            </a:r>
            <a:r>
              <a:rPr lang="en-GB" dirty="0">
                <a:hlinkClick r:id="rId4"/>
              </a:rPr>
              <a:t>https://commons.wikimedia.org/wiki/File:CrownPrinceMohammadRezaPahlavi1.jpg</a:t>
            </a:r>
            <a:r>
              <a:rPr lang="en-GB" dirty="0"/>
              <a:t>; </a:t>
            </a:r>
            <a:r>
              <a:rPr lang="en-GB" dirty="0">
                <a:hlinkClick r:id="rId5"/>
              </a:rPr>
              <a:t>https://en.wikipedia.org/wiki/File:Flag_of_the_United_Kingdom.svg</a:t>
            </a:r>
            <a:r>
              <a:rPr lang="en-GB" dirty="0"/>
              <a:t>; </a:t>
            </a:r>
            <a:r>
              <a:rPr lang="en-GB" dirty="0">
                <a:hlinkClick r:id="rId6"/>
              </a:rPr>
              <a:t>https://en.wikipedia.org/wiki/Flag_of_the_United_States</a:t>
            </a:r>
            <a:r>
              <a:rPr lang="en-GB" dirty="0"/>
              <a:t> </a:t>
            </a:r>
          </a:p>
        </p:txBody>
      </p:sp>
      <p:sp>
        <p:nvSpPr>
          <p:cNvPr id="4" name="Slide Number Placeholder 3"/>
          <p:cNvSpPr>
            <a:spLocks noGrp="1"/>
          </p:cNvSpPr>
          <p:nvPr>
            <p:ph type="sldNum" sz="quarter" idx="5"/>
          </p:nvPr>
        </p:nvSpPr>
        <p:spPr/>
        <p:txBody>
          <a:bodyPr/>
          <a:lstStyle/>
          <a:p>
            <a:fld id="{1394437B-ED07-4D22-934F-14BE86564410}" type="slidenum">
              <a:rPr lang="en-GB" smtClean="0"/>
              <a:t>5</a:t>
            </a:fld>
            <a:endParaRPr lang="en-GB"/>
          </a:p>
        </p:txBody>
      </p:sp>
    </p:spTree>
    <p:extLst>
      <p:ext uri="{BB962C8B-B14F-4D97-AF65-F5344CB8AC3E}">
        <p14:creationId xmlns:p14="http://schemas.microsoft.com/office/powerpoint/2010/main" val="2973463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https://commons.wikimedia.org/wiki/File:Ernest_Bevin_MP.jpg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8</a:t>
            </a:fld>
            <a:endParaRPr lang="en-GB"/>
          </a:p>
        </p:txBody>
      </p:sp>
    </p:spTree>
    <p:extLst>
      <p:ext uri="{BB962C8B-B14F-4D97-AF65-F5344CB8AC3E}">
        <p14:creationId xmlns:p14="http://schemas.microsoft.com/office/powerpoint/2010/main" val="1325094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Image: </a:t>
            </a:r>
            <a:r>
              <a:rPr lang="en-GB" dirty="0">
                <a:hlinkClick r:id="rId3"/>
              </a:rPr>
              <a:t>https://commons.wikimedia.org/wiki/File:Dr_Mohammad_Mosaddeq.jpg</a:t>
            </a:r>
            <a:r>
              <a:rPr lang="en-GB" dirty="0"/>
              <a:t> </a:t>
            </a:r>
          </a:p>
          <a:p>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9</a:t>
            </a:fld>
            <a:endParaRPr lang="en-GB"/>
          </a:p>
        </p:txBody>
      </p:sp>
    </p:spTree>
    <p:extLst>
      <p:ext uri="{BB962C8B-B14F-4D97-AF65-F5344CB8AC3E}">
        <p14:creationId xmlns:p14="http://schemas.microsoft.com/office/powerpoint/2010/main" val="2537140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https://commons.wikimedia.org/wiki/File:AIOC741330.jpg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10</a:t>
            </a:fld>
            <a:endParaRPr lang="en-GB"/>
          </a:p>
        </p:txBody>
      </p:sp>
    </p:spTree>
    <p:extLst>
      <p:ext uri="{BB962C8B-B14F-4D97-AF65-F5344CB8AC3E}">
        <p14:creationId xmlns:p14="http://schemas.microsoft.com/office/powerpoint/2010/main" val="1344513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dirty="0">
                <a:hlinkClick r:id="rId3"/>
              </a:rPr>
              <a:t>https://commons.wikimedia.org/wiki/File:Abadan_Catalitic_facilities.jpg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12</a:t>
            </a:fld>
            <a:endParaRPr lang="en-GB"/>
          </a:p>
        </p:txBody>
      </p:sp>
    </p:spTree>
    <p:extLst>
      <p:ext uri="{BB962C8B-B14F-4D97-AF65-F5344CB8AC3E}">
        <p14:creationId xmlns:p14="http://schemas.microsoft.com/office/powerpoint/2010/main" val="3695290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Image: </a:t>
            </a:r>
            <a:r>
              <a:rPr lang="en-US" dirty="0">
                <a:hlinkClick r:id="rId3"/>
              </a:rPr>
              <a:t>https://commons.wikimedia.org/wiki/File:Prime_Minister_Mohammad_Mossadegh_of_Iran_in_hospital_bed_in_New_York_City.jpg</a:t>
            </a:r>
            <a:r>
              <a:rPr lang="en-US" dirty="0"/>
              <a:t> </a:t>
            </a:r>
          </a:p>
        </p:txBody>
      </p:sp>
      <p:sp>
        <p:nvSpPr>
          <p:cNvPr id="4" name="Slide Number Placeholder 3"/>
          <p:cNvSpPr>
            <a:spLocks noGrp="1"/>
          </p:cNvSpPr>
          <p:nvPr>
            <p:ph type="sldNum" sz="quarter" idx="5"/>
          </p:nvPr>
        </p:nvSpPr>
        <p:spPr/>
        <p:txBody>
          <a:bodyPr/>
          <a:lstStyle/>
          <a:p>
            <a:fld id="{1394437B-ED07-4D22-934F-14BE86564410}" type="slidenum">
              <a:rPr lang="en-GB" smtClean="0"/>
              <a:t>14</a:t>
            </a:fld>
            <a:endParaRPr lang="en-GB"/>
          </a:p>
        </p:txBody>
      </p:sp>
    </p:spTree>
    <p:extLst>
      <p:ext uri="{BB962C8B-B14F-4D97-AF65-F5344CB8AC3E}">
        <p14:creationId xmlns:p14="http://schemas.microsoft.com/office/powerpoint/2010/main" val="1998452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(clockwise from left): </a:t>
            </a:r>
            <a:r>
              <a:rPr lang="en-GB" dirty="0">
                <a:hlinkClick r:id="rId3"/>
              </a:rPr>
              <a:t>https://commons.wikimedia.org/wiki/File:Ghyas_el_Din_Jami_-_Tabriz_(%3F)_-_Google_Art_Project.jpg</a:t>
            </a:r>
            <a:r>
              <a:rPr lang="en-GB" dirty="0"/>
              <a:t>; </a:t>
            </a:r>
            <a:r>
              <a:rPr lang="en-GB" dirty="0">
                <a:hlinkClick r:id="rId4"/>
              </a:rPr>
              <a:t>https://commons.wikimedia.org/wiki/File:Marmar_Palace_43906.jpg</a:t>
            </a:r>
            <a:r>
              <a:rPr lang="en-GB" dirty="0"/>
              <a:t>; </a:t>
            </a:r>
            <a:r>
              <a:rPr lang="en-GB" dirty="0">
                <a:hlinkClick r:id="rId5"/>
              </a:rPr>
              <a:t>https://commons.wikimedia.org/wiki/File:Marmar_Palace_1398110615003146819495814.jpg</a:t>
            </a:r>
            <a:r>
              <a:rPr lang="en-GB" dirty="0"/>
              <a:t> </a:t>
            </a:r>
            <a:endParaRPr lang="en-US" dirty="0"/>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17</a:t>
            </a:fld>
            <a:endParaRPr lang="en-GB"/>
          </a:p>
        </p:txBody>
      </p:sp>
    </p:spTree>
    <p:extLst>
      <p:ext uri="{BB962C8B-B14F-4D97-AF65-F5344CB8AC3E}">
        <p14:creationId xmlns:p14="http://schemas.microsoft.com/office/powerpoint/2010/main" val="3017182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dirty="0">
                <a:hlinkClick r:id="rId3"/>
              </a:rPr>
              <a:t>https://commons.wikimedia.org/wiki/File:1953_Iranian_coup_d%27%C3%A9tat_-_Tehran_rally.jpg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18</a:t>
            </a:fld>
            <a:endParaRPr lang="en-GB"/>
          </a:p>
        </p:txBody>
      </p:sp>
    </p:spTree>
    <p:extLst>
      <p:ext uri="{BB962C8B-B14F-4D97-AF65-F5344CB8AC3E}">
        <p14:creationId xmlns:p14="http://schemas.microsoft.com/office/powerpoint/2010/main" val="3955276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dirty="0">
                <a:hlinkClick r:id="rId3"/>
              </a:rPr>
              <a:t>https://commons.wikimedia.org/wiki/File:Mohammadreza_pahlavi_and_soraya_esfandiary.jpg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19</a:t>
            </a:fld>
            <a:endParaRPr lang="en-GB"/>
          </a:p>
        </p:txBody>
      </p:sp>
    </p:spTree>
    <p:extLst>
      <p:ext uri="{BB962C8B-B14F-4D97-AF65-F5344CB8AC3E}">
        <p14:creationId xmlns:p14="http://schemas.microsoft.com/office/powerpoint/2010/main" val="2877232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Images: </a:t>
            </a:r>
            <a:r>
              <a:rPr lang="en-GB" dirty="0">
                <a:hlinkClick r:id="rId3"/>
              </a:rPr>
              <a:t>https://en.wikipedia.org/wiki/1953_Iranian_coup_d%27%C3%A9tat#/media/File:Operationajax.jpg</a:t>
            </a:r>
            <a:r>
              <a:rPr lang="en-GB" dirty="0"/>
              <a:t>; </a:t>
            </a:r>
            <a:r>
              <a:rPr lang="en-GB" dirty="0">
                <a:hlinkClick r:id="rId4"/>
              </a:rPr>
              <a:t>https://commons.wikimedia.org/wiki/File:Shaban_Jafari.jpg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20</a:t>
            </a:fld>
            <a:endParaRPr lang="en-GB"/>
          </a:p>
        </p:txBody>
      </p:sp>
    </p:spTree>
    <p:extLst>
      <p:ext uri="{BB962C8B-B14F-4D97-AF65-F5344CB8AC3E}">
        <p14:creationId xmlns:p14="http://schemas.microsoft.com/office/powerpoint/2010/main" val="2742983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a:t>
            </a:r>
            <a:r>
              <a:rPr lang="en-GB" dirty="0">
                <a:hlinkClick r:id="rId3"/>
              </a:rPr>
              <a:t>https://commons.wikimedia.org/wiki/File:Portrait_of_a_Young_Mohammad_Reza_Shah_Pahlavi_in_Full_Military_Dress.jpg</a:t>
            </a:r>
            <a:r>
              <a:rPr lang="en-GB" dirty="0"/>
              <a:t>; </a:t>
            </a:r>
            <a:r>
              <a:rPr lang="en-GB" dirty="0">
                <a:hlinkClick r:id="rId4"/>
              </a:rPr>
              <a:t>https://commons.wikimedia.org/wiki/File:Proshah1954.jpg</a:t>
            </a:r>
            <a:r>
              <a:rPr lang="en-GB" dirty="0"/>
              <a:t> </a:t>
            </a:r>
            <a:endParaRPr lang="en-US" dirty="0"/>
          </a:p>
          <a:p>
            <a:endParaRPr lang="en-GB" dirty="0"/>
          </a:p>
        </p:txBody>
      </p:sp>
      <p:sp>
        <p:nvSpPr>
          <p:cNvPr id="4" name="Slide Number Placeholder 3"/>
          <p:cNvSpPr>
            <a:spLocks noGrp="1"/>
          </p:cNvSpPr>
          <p:nvPr>
            <p:ph type="sldNum" sz="quarter" idx="5"/>
          </p:nvPr>
        </p:nvSpPr>
        <p:spPr/>
        <p:txBody>
          <a:bodyPr/>
          <a:lstStyle/>
          <a:p>
            <a:fld id="{1394437B-ED07-4D22-934F-14BE86564410}" type="slidenum">
              <a:rPr lang="en-GB" smtClean="0"/>
              <a:t>21</a:t>
            </a:fld>
            <a:endParaRPr lang="en-GB"/>
          </a:p>
        </p:txBody>
      </p:sp>
    </p:spTree>
    <p:extLst>
      <p:ext uri="{BB962C8B-B14F-4D97-AF65-F5344CB8AC3E}">
        <p14:creationId xmlns:p14="http://schemas.microsoft.com/office/powerpoint/2010/main" val="1596878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https://commons.wikimedia.org/wiki/File:Mossadegh_Trial_28_Amordad_1332.jpg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22</a:t>
            </a:fld>
            <a:endParaRPr lang="en-GB"/>
          </a:p>
        </p:txBody>
      </p:sp>
    </p:spTree>
    <p:extLst>
      <p:ext uri="{BB962C8B-B14F-4D97-AF65-F5344CB8AC3E}">
        <p14:creationId xmlns:p14="http://schemas.microsoft.com/office/powerpoint/2010/main" val="1258546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a:t>
            </a:r>
            <a:r>
              <a:rPr lang="en-GB" dirty="0">
                <a:hlinkClick r:id="rId3"/>
              </a:rPr>
              <a:t>https://commons.wikimedia.org/wiki/File:Abadan_Catalitic_facilities.jpg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23</a:t>
            </a:fld>
            <a:endParaRPr lang="en-GB"/>
          </a:p>
        </p:txBody>
      </p:sp>
    </p:spTree>
    <p:extLst>
      <p:ext uri="{BB962C8B-B14F-4D97-AF65-F5344CB8AC3E}">
        <p14:creationId xmlns:p14="http://schemas.microsoft.com/office/powerpoint/2010/main" val="2003963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dirty="0">
                <a:hlinkClick r:id="rId3"/>
              </a:rPr>
              <a:t>https://live.staticflickr.com/6048/6379201779_189efed046_b.jpg</a:t>
            </a:r>
            <a:r>
              <a:rPr lang="en-GB" dirty="0"/>
              <a:t> </a:t>
            </a:r>
            <a:endParaRPr lang="en-US" dirty="0"/>
          </a:p>
        </p:txBody>
      </p:sp>
      <p:sp>
        <p:nvSpPr>
          <p:cNvPr id="4" name="Slide Number Placeholder 3"/>
          <p:cNvSpPr>
            <a:spLocks noGrp="1"/>
          </p:cNvSpPr>
          <p:nvPr>
            <p:ph type="sldNum" sz="quarter" idx="5"/>
          </p:nvPr>
        </p:nvSpPr>
        <p:spPr/>
        <p:txBody>
          <a:bodyPr/>
          <a:lstStyle/>
          <a:p>
            <a:fld id="{1394437B-ED07-4D22-934F-14BE86564410}" type="slidenum">
              <a:rPr lang="en-GB" smtClean="0"/>
              <a:t>27</a:t>
            </a:fld>
            <a:endParaRPr lang="en-GB"/>
          </a:p>
        </p:txBody>
      </p:sp>
    </p:spTree>
    <p:extLst>
      <p:ext uri="{BB962C8B-B14F-4D97-AF65-F5344CB8AC3E}">
        <p14:creationId xmlns:p14="http://schemas.microsoft.com/office/powerpoint/2010/main" val="593529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Graph: https://ourworldindata.org/fossil-fuels</a:t>
            </a:r>
          </a:p>
        </p:txBody>
      </p:sp>
      <p:sp>
        <p:nvSpPr>
          <p:cNvPr id="4" name="Slide Number Placeholder 3"/>
          <p:cNvSpPr>
            <a:spLocks noGrp="1"/>
          </p:cNvSpPr>
          <p:nvPr>
            <p:ph type="sldNum" sz="quarter" idx="5"/>
          </p:nvPr>
        </p:nvSpPr>
        <p:spPr/>
        <p:txBody>
          <a:bodyPr/>
          <a:lstStyle/>
          <a:p>
            <a:fld id="{1394437B-ED07-4D22-934F-14BE86564410}" type="slidenum">
              <a:rPr lang="en-GB" smtClean="0"/>
              <a:t>30</a:t>
            </a:fld>
            <a:endParaRPr lang="en-GB"/>
          </a:p>
        </p:txBody>
      </p:sp>
    </p:spTree>
    <p:extLst>
      <p:ext uri="{BB962C8B-B14F-4D97-AF65-F5344CB8AC3E}">
        <p14:creationId xmlns:p14="http://schemas.microsoft.com/office/powerpoint/2010/main" val="3329048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Oil production measured in terawatt-hours. Graph: https://ourworldindata.org/fossil-fuels</a:t>
            </a:r>
          </a:p>
        </p:txBody>
      </p:sp>
      <p:sp>
        <p:nvSpPr>
          <p:cNvPr id="4" name="Slide Number Placeholder 3"/>
          <p:cNvSpPr>
            <a:spLocks noGrp="1"/>
          </p:cNvSpPr>
          <p:nvPr>
            <p:ph type="sldNum" sz="quarter" idx="5"/>
          </p:nvPr>
        </p:nvSpPr>
        <p:spPr/>
        <p:txBody>
          <a:bodyPr/>
          <a:lstStyle/>
          <a:p>
            <a:fld id="{1394437B-ED07-4D22-934F-14BE86564410}" type="slidenum">
              <a:rPr lang="en-GB" smtClean="0"/>
              <a:t>31</a:t>
            </a:fld>
            <a:endParaRPr lang="en-GB"/>
          </a:p>
        </p:txBody>
      </p:sp>
    </p:spTree>
    <p:extLst>
      <p:ext uri="{BB962C8B-B14F-4D97-AF65-F5344CB8AC3E}">
        <p14:creationId xmlns:p14="http://schemas.microsoft.com/office/powerpoint/2010/main" val="4528555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550C5-ED81-D5B5-8470-F869304E7BC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GB" dirty="0"/>
              <a:t>Name of resource/enquiry question</a:t>
            </a:r>
          </a:p>
        </p:txBody>
      </p:sp>
      <p:sp>
        <p:nvSpPr>
          <p:cNvPr id="3" name="Subtitle 2">
            <a:extLst>
              <a:ext uri="{FF2B5EF4-FFF2-40B4-BE49-F238E27FC236}">
                <a16:creationId xmlns:a16="http://schemas.microsoft.com/office/drawing/2014/main" id="{A1688115-A80C-7103-655F-96A34BFBFF0F}"/>
              </a:ext>
            </a:extLst>
          </p:cNvPr>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Lesson number/details if appropriate</a:t>
            </a:r>
            <a:br>
              <a:rPr lang="en-GB" dirty="0"/>
            </a:br>
            <a:r>
              <a:rPr lang="en-GB" dirty="0"/>
              <a:t>Author name and school</a:t>
            </a:r>
          </a:p>
        </p:txBody>
      </p:sp>
      <p:sp>
        <p:nvSpPr>
          <p:cNvPr id="4" name="Date Placeholder 3">
            <a:extLst>
              <a:ext uri="{FF2B5EF4-FFF2-40B4-BE49-F238E27FC236}">
                <a16:creationId xmlns:a16="http://schemas.microsoft.com/office/drawing/2014/main" id="{24B21F4F-CFCF-D386-5EDB-70E49900CA44}"/>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2C9E29A5-9B72-59B1-9826-C655BBCDA476}"/>
              </a:ext>
            </a:extLst>
          </p:cNvPr>
          <p:cNvSpPr>
            <a:spLocks noGrp="1"/>
          </p:cNvSpPr>
          <p:nvPr>
            <p:ph type="ftr" sz="quarter" idx="11"/>
          </p:nvPr>
        </p:nvSpPr>
        <p:spPr>
          <a:xfrm>
            <a:off x="838200" y="6176599"/>
            <a:ext cx="6447972" cy="681401"/>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9943508E-C25D-F2AA-5C4E-29B06F495388}"/>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pic>
        <p:nvPicPr>
          <p:cNvPr id="8" name="Picture 7">
            <a:extLst>
              <a:ext uri="{FF2B5EF4-FFF2-40B4-BE49-F238E27FC236}">
                <a16:creationId xmlns:a16="http://schemas.microsoft.com/office/drawing/2014/main" id="{28C28D11-1BE1-23B4-2F42-B99F1A09ED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0" y="693103"/>
            <a:ext cx="9144000" cy="429260"/>
          </a:xfrm>
          <a:prstGeom prst="rect">
            <a:avLst/>
          </a:prstGeom>
        </p:spPr>
      </p:pic>
    </p:spTree>
    <p:extLst>
      <p:ext uri="{BB962C8B-B14F-4D97-AF65-F5344CB8AC3E}">
        <p14:creationId xmlns:p14="http://schemas.microsoft.com/office/powerpoint/2010/main" val="188844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C6810-E8E0-6F0C-0CF3-363A8119D7B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3340A98-3110-9062-A7A2-A93CE0BDB0E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FC4DCC-330E-BB28-D7FD-DE54118D1C28}"/>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00FD4352-419A-EC1B-E52C-55A6B6457A35}"/>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A8C3C2F-66CB-7803-0F0C-4274D6AE2D44}"/>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099918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2CE0B-EF04-AAA6-C564-B4A3A208EB7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5B29B84-8034-BD4A-4CAE-23B50A9462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DDA02BE-5716-C20C-C746-CD0FE2555481}"/>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3D188814-918D-9055-C4BD-D61CA30C9D91}"/>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2526347-71C4-B76C-7DD2-CE9E03E72E17}"/>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976416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82901-CC66-09FC-2FAD-3A210080974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1657035-4B95-69CD-6377-F261625579A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3E0665B-EC08-15EB-5CA9-F401AEB2FF5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1E14A39-6BC7-A976-5841-618925B9813B}"/>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259F907C-D9DF-BCD0-E819-63E9E4DBBC3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C4CB46C-A54D-B46F-7A36-556AAF5F2EA0}"/>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70823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A00D9-493D-786B-C900-F13534363F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1444B8F-43F1-AEB6-20DC-6B1E608641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693F935-B2A7-3B73-380A-178CCA98FAF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081BF1A-DD87-A039-B2A6-27A4F19026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21B683B-FC67-340D-527C-908FECB61A6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F2A0F22-B96D-B914-CEE7-E852D89A2891}"/>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8" name="Footer Placeholder 7">
            <a:extLst>
              <a:ext uri="{FF2B5EF4-FFF2-40B4-BE49-F238E27FC236}">
                <a16:creationId xmlns:a16="http://schemas.microsoft.com/office/drawing/2014/main" id="{9A63A59B-D46F-A615-1D6B-E74589B8A39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D31FF3E0-B327-31FF-4911-CE6582F4F9A1}"/>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2870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DF9A0-FBBA-AAF5-F627-72967C8D3D0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9AC4D09-E2BE-DA1E-1996-575EF33AB398}"/>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4" name="Footer Placeholder 3">
            <a:extLst>
              <a:ext uri="{FF2B5EF4-FFF2-40B4-BE49-F238E27FC236}">
                <a16:creationId xmlns:a16="http://schemas.microsoft.com/office/drawing/2014/main" id="{A671084E-6FDB-F918-69FD-833FC30DCC2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F29486F-BE8B-A743-FA90-1B6399316891}"/>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217043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AF6B00-AD07-94F6-ADB6-68677B0DF645}"/>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3" name="Footer Placeholder 2">
            <a:extLst>
              <a:ext uri="{FF2B5EF4-FFF2-40B4-BE49-F238E27FC236}">
                <a16:creationId xmlns:a16="http://schemas.microsoft.com/office/drawing/2014/main" id="{B7106A2F-4F6E-FEA2-E093-AEDD2AC6D53F}"/>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04D378B9-AC1B-628E-41F1-DFE11986A5FF}"/>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90981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376DA-48BC-3F8D-C0CF-9EBF3AA7F1B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C51977FF-9EF8-B1ED-194D-63C92A90BD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EB99D58-993E-7E00-DCA1-F77F9C78D9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7556B2-D0AF-407C-6904-F6F2AB3AEF99}"/>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7B7C735F-8E5D-505E-3223-B9E6EB3760A2}"/>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B4F0E8B-A3E1-5C6B-0D53-F6BD22643118}"/>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312921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150E-32F8-19C2-CF54-1A6AC02BC64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1E8AFA0-4873-88CB-DDD7-B9F898CA1B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0022069-8FDF-7AB1-79C7-5D3DFD0B6D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0C6D67E-47CE-4C78-A4C8-96C57129C273}"/>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6" name="Footer Placeholder 5">
            <a:extLst>
              <a:ext uri="{FF2B5EF4-FFF2-40B4-BE49-F238E27FC236}">
                <a16:creationId xmlns:a16="http://schemas.microsoft.com/office/drawing/2014/main" id="{7E3D44D0-979B-2EE2-2570-85D993D5D1A7}"/>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2A53892-C495-7000-45F0-F51D9541C465}"/>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3375574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FA005-83B4-EDFF-D029-557C31E9E41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A9A1FB0-3478-3978-FB78-EB799F2FA9D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0D6E0F2-9F5E-A1BF-BAC8-BC5F1735DF59}"/>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C126A871-6397-8F30-1114-747FE9B4322D}"/>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39E820F-208D-107B-FD5C-CBA0398A1D7A}"/>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328588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DB2E81-284C-29F6-CE68-AAA5A302AF3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167BD63-1A7F-CC11-90C2-06FFE5744B6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F194D4A-735D-10E4-2E46-E1E678332D76}"/>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19/02/2026</a:t>
            </a:fld>
            <a:endParaRPr lang="en-GB"/>
          </a:p>
        </p:txBody>
      </p:sp>
      <p:sp>
        <p:nvSpPr>
          <p:cNvPr id="5" name="Footer Placeholder 4">
            <a:extLst>
              <a:ext uri="{FF2B5EF4-FFF2-40B4-BE49-F238E27FC236}">
                <a16:creationId xmlns:a16="http://schemas.microsoft.com/office/drawing/2014/main" id="{80B9C32E-D357-51BD-FECA-FB9C6094893A}"/>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F673CB3-2523-68A1-8C94-7E43B27182CF}"/>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57219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B67295-F712-0F58-C5C4-544253E739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D3E1F659-1752-BC5F-CE7E-B4BABF1FC3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8" name="Picture 7" descr="A logo with blue text&#10;&#10;Description automatically generated">
            <a:extLst>
              <a:ext uri="{FF2B5EF4-FFF2-40B4-BE49-F238E27FC236}">
                <a16:creationId xmlns:a16="http://schemas.microsoft.com/office/drawing/2014/main" id="{26DD5657-6CB2-540E-03DA-200E7E1D849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862536" y="6084313"/>
            <a:ext cx="1917700" cy="696195"/>
          </a:xfrm>
          <a:prstGeom prst="rect">
            <a:avLst/>
          </a:prstGeom>
        </p:spPr>
      </p:pic>
      <p:pic>
        <p:nvPicPr>
          <p:cNvPr id="10" name="Picture 9" descr="A close up of a sign&#10;&#10;Description automatically generated">
            <a:extLst>
              <a:ext uri="{FF2B5EF4-FFF2-40B4-BE49-F238E27FC236}">
                <a16:creationId xmlns:a16="http://schemas.microsoft.com/office/drawing/2014/main" id="{2C249571-F101-237F-AE77-477C989740CC}"/>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300028" y="6116045"/>
            <a:ext cx="2746829" cy="660295"/>
          </a:xfrm>
          <a:prstGeom prst="rect">
            <a:avLst/>
          </a:prstGeom>
        </p:spPr>
      </p:pic>
      <p:sp>
        <p:nvSpPr>
          <p:cNvPr id="11" name="Title Placeholder 1">
            <a:extLst>
              <a:ext uri="{FF2B5EF4-FFF2-40B4-BE49-F238E27FC236}">
                <a16:creationId xmlns:a16="http://schemas.microsoft.com/office/drawing/2014/main" id="{3CF63EFF-634F-2B91-955B-09E44A6383C7}"/>
              </a:ext>
            </a:extLst>
          </p:cNvPr>
          <p:cNvSpPr txBox="1">
            <a:spLocks/>
          </p:cNvSpPr>
          <p:nvPr userDrawn="1"/>
        </p:nvSpPr>
        <p:spPr>
          <a:xfrm>
            <a:off x="145143" y="6069363"/>
            <a:ext cx="6197601" cy="753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dirty="0"/>
              <a:t>Teacher Fellowship programme:</a:t>
            </a:r>
          </a:p>
          <a:p>
            <a:r>
              <a:rPr lang="en-GB" sz="1800" dirty="0"/>
              <a:t>Teaching the economic history of colonialism in Africa and Asia</a:t>
            </a:r>
          </a:p>
        </p:txBody>
      </p:sp>
    </p:spTree>
    <p:extLst>
      <p:ext uri="{BB962C8B-B14F-4D97-AF65-F5344CB8AC3E}">
        <p14:creationId xmlns:p14="http://schemas.microsoft.com/office/powerpoint/2010/main" val="41052236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BB8E-67E1-360E-0CA9-95C09AB483AB}"/>
              </a:ext>
            </a:extLst>
          </p:cNvPr>
          <p:cNvSpPr>
            <a:spLocks noGrp="1"/>
          </p:cNvSpPr>
          <p:nvPr>
            <p:ph type="ctrTitle"/>
          </p:nvPr>
        </p:nvSpPr>
        <p:spPr/>
        <p:txBody>
          <a:bodyPr>
            <a:normAutofit fontScale="90000"/>
          </a:bodyPr>
          <a:lstStyle/>
          <a:p>
            <a:r>
              <a:rPr lang="en-GB" b="1" dirty="0">
                <a:latin typeface="Calibri"/>
                <a:ea typeface="Calibri"/>
                <a:cs typeface="Calibri"/>
              </a:rPr>
              <a:t>Was 1973 a turning point for economic power in the Middle East? </a:t>
            </a:r>
          </a:p>
        </p:txBody>
      </p:sp>
      <p:sp>
        <p:nvSpPr>
          <p:cNvPr id="3" name="Subtitle 2">
            <a:extLst>
              <a:ext uri="{FF2B5EF4-FFF2-40B4-BE49-F238E27FC236}">
                <a16:creationId xmlns:a16="http://schemas.microsoft.com/office/drawing/2014/main" id="{E9D15B4D-67E1-6B1A-BA02-68B79B6B52E9}"/>
              </a:ext>
            </a:extLst>
          </p:cNvPr>
          <p:cNvSpPr>
            <a:spLocks noGrp="1"/>
          </p:cNvSpPr>
          <p:nvPr>
            <p:ph type="subTitle" idx="1"/>
          </p:nvPr>
        </p:nvSpPr>
        <p:spPr/>
        <p:txBody>
          <a:bodyPr vert="horz" lIns="91440" tIns="45720" rIns="91440" bIns="45720" rtlCol="0" anchor="t">
            <a:normAutofit/>
          </a:bodyPr>
          <a:lstStyle/>
          <a:p>
            <a:r>
              <a:rPr lang="en-GB" sz="2800" dirty="0">
                <a:latin typeface="Calibri"/>
                <a:ea typeface="Calibri"/>
                <a:cs typeface="Calibri"/>
              </a:rPr>
              <a:t>Lesson 2: Had the balance of economic power in the Middle East already turned before 1973?</a:t>
            </a:r>
          </a:p>
          <a:p>
            <a:r>
              <a:rPr lang="en-GB" sz="2800" dirty="0">
                <a:latin typeface="Calibri"/>
                <a:ea typeface="Calibri"/>
                <a:cs typeface="Calibri"/>
              </a:rPr>
              <a:t>Alex Benger, Chesterton Community College</a:t>
            </a:r>
          </a:p>
        </p:txBody>
      </p:sp>
    </p:spTree>
    <p:extLst>
      <p:ext uri="{BB962C8B-B14F-4D97-AF65-F5344CB8AC3E}">
        <p14:creationId xmlns:p14="http://schemas.microsoft.com/office/powerpoint/2010/main" val="1123656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D266D-D509-E846-B3B1-CB26507D725C}"/>
              </a:ext>
            </a:extLst>
          </p:cNvPr>
          <p:cNvSpPr>
            <a:spLocks noGrp="1"/>
          </p:cNvSpPr>
          <p:nvPr>
            <p:ph type="title"/>
          </p:nvPr>
        </p:nvSpPr>
        <p:spPr>
          <a:xfrm>
            <a:off x="309489" y="365125"/>
            <a:ext cx="11661168" cy="1325563"/>
          </a:xfrm>
        </p:spPr>
        <p:txBody>
          <a:bodyPr/>
          <a:lstStyle/>
          <a:p>
            <a:pPr algn="ctr"/>
            <a:r>
              <a:rPr lang="en-GB" b="1" dirty="0">
                <a:latin typeface="Calibri"/>
                <a:ea typeface="Calibri"/>
                <a:cs typeface="Calibri"/>
              </a:rPr>
              <a:t>As a leader of a country, would you be happy if…</a:t>
            </a:r>
            <a:endParaRPr lang="en-US" b="1"/>
          </a:p>
        </p:txBody>
      </p:sp>
      <p:sp>
        <p:nvSpPr>
          <p:cNvPr id="3" name="Content Placeholder 2">
            <a:extLst>
              <a:ext uri="{FF2B5EF4-FFF2-40B4-BE49-F238E27FC236}">
                <a16:creationId xmlns:a16="http://schemas.microsoft.com/office/drawing/2014/main" id="{EB1E6487-9EAC-B84F-B13E-284D6DDDBDDB}"/>
              </a:ext>
            </a:extLst>
          </p:cNvPr>
          <p:cNvSpPr>
            <a:spLocks noGrp="1"/>
          </p:cNvSpPr>
          <p:nvPr>
            <p:ph idx="1"/>
          </p:nvPr>
        </p:nvSpPr>
        <p:spPr>
          <a:xfrm>
            <a:off x="760046" y="1886073"/>
            <a:ext cx="7158644" cy="4351338"/>
          </a:xfrm>
        </p:spPr>
        <p:txBody>
          <a:bodyPr vert="horz" lIns="91440" tIns="45720" rIns="91440" bIns="45720" rtlCol="0" anchor="t">
            <a:normAutofit/>
          </a:bodyPr>
          <a:lstStyle/>
          <a:p>
            <a:pPr>
              <a:spcAft>
                <a:spcPts val="1000"/>
              </a:spcAft>
            </a:pPr>
            <a:r>
              <a:rPr lang="en-GB" sz="3000" dirty="0">
                <a:latin typeface="Calibri"/>
                <a:ea typeface="Calibri"/>
                <a:cs typeface="Calibri"/>
              </a:rPr>
              <a:t>a foreign company agreed to invest money in your country to develop a big new industry?</a:t>
            </a:r>
            <a:endParaRPr lang="en-US" dirty="0"/>
          </a:p>
          <a:p>
            <a:r>
              <a:rPr lang="en-GB" sz="3000" dirty="0">
                <a:latin typeface="Calibri"/>
                <a:ea typeface="Calibri"/>
                <a:cs typeface="Calibri"/>
              </a:rPr>
              <a:t>your country was gaining millions of pounds from the industry, but almost three-quarters of the profits were going to a foreign country?</a:t>
            </a:r>
          </a:p>
          <a:p>
            <a:endParaRPr lang="en-GB" dirty="0"/>
          </a:p>
          <a:p>
            <a:pPr marL="0" indent="0">
              <a:buNone/>
            </a:pPr>
            <a:endParaRPr lang="en-GB" dirty="0"/>
          </a:p>
          <a:p>
            <a:endParaRPr lang="en-GB" dirty="0"/>
          </a:p>
          <a:p>
            <a:endParaRPr lang="en-GB" dirty="0"/>
          </a:p>
        </p:txBody>
      </p:sp>
      <p:pic>
        <p:nvPicPr>
          <p:cNvPr id="4" name="Picture 3">
            <a:extLst>
              <a:ext uri="{FF2B5EF4-FFF2-40B4-BE49-F238E27FC236}">
                <a16:creationId xmlns:a16="http://schemas.microsoft.com/office/drawing/2014/main" id="{C071C35D-C335-E64A-8577-8ABEAE5731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96844" y="1690688"/>
            <a:ext cx="3971075" cy="4051738"/>
          </a:xfrm>
          <a:prstGeom prst="rect">
            <a:avLst/>
          </a:prstGeom>
        </p:spPr>
      </p:pic>
    </p:spTree>
    <p:extLst>
      <p:ext uri="{BB962C8B-B14F-4D97-AF65-F5344CB8AC3E}">
        <p14:creationId xmlns:p14="http://schemas.microsoft.com/office/powerpoint/2010/main" val="80422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4936-5B2D-B14E-B30A-D21249D35FE5}"/>
              </a:ext>
            </a:extLst>
          </p:cNvPr>
          <p:cNvSpPr>
            <a:spLocks noGrp="1"/>
          </p:cNvSpPr>
          <p:nvPr>
            <p:ph type="title"/>
          </p:nvPr>
        </p:nvSpPr>
        <p:spPr>
          <a:xfrm>
            <a:off x="599049" y="168177"/>
            <a:ext cx="10987314" cy="1325563"/>
          </a:xfrm>
        </p:spPr>
        <p:txBody>
          <a:bodyPr/>
          <a:lstStyle/>
          <a:p>
            <a:pPr algn="ctr"/>
            <a:r>
              <a:rPr lang="en-GB" b="1" dirty="0">
                <a:latin typeface="Calibri"/>
                <a:ea typeface="Calibri"/>
                <a:cs typeface="Calibri"/>
              </a:rPr>
              <a:t>This was the situation in Iran by 1950</a:t>
            </a:r>
            <a:endParaRPr lang="en-US"/>
          </a:p>
        </p:txBody>
      </p:sp>
      <p:sp>
        <p:nvSpPr>
          <p:cNvPr id="3" name="Content Placeholder 2">
            <a:extLst>
              <a:ext uri="{FF2B5EF4-FFF2-40B4-BE49-F238E27FC236}">
                <a16:creationId xmlns:a16="http://schemas.microsoft.com/office/drawing/2014/main" id="{DB98730B-76F6-F44C-BC4D-F9424FA936C4}"/>
              </a:ext>
            </a:extLst>
          </p:cNvPr>
          <p:cNvSpPr>
            <a:spLocks noGrp="1"/>
          </p:cNvSpPr>
          <p:nvPr>
            <p:ph idx="1"/>
          </p:nvPr>
        </p:nvSpPr>
        <p:spPr>
          <a:xfrm>
            <a:off x="725658" y="1356436"/>
            <a:ext cx="7043818" cy="4385990"/>
          </a:xfrm>
        </p:spPr>
        <p:txBody>
          <a:bodyPr vert="horz" lIns="91440" tIns="45720" rIns="91440" bIns="45720" rtlCol="0" anchor="t">
            <a:noAutofit/>
          </a:bodyPr>
          <a:lstStyle/>
          <a:p>
            <a:pPr>
              <a:spcAft>
                <a:spcPts val="1000"/>
              </a:spcAft>
            </a:pPr>
            <a:r>
              <a:rPr lang="en-GB" sz="2500" dirty="0">
                <a:latin typeface="Calibri"/>
                <a:ea typeface="Calibri"/>
                <a:cs typeface="Calibri"/>
              </a:rPr>
              <a:t>Britain’s Anglo-Iranian Oil Company had invested to develop Iran’s oil industry since 1908. They had built the Abadan oil refinery, one of the largest in the world.</a:t>
            </a:r>
            <a:endParaRPr lang="en-US" dirty="0"/>
          </a:p>
          <a:p>
            <a:pPr>
              <a:spcAft>
                <a:spcPts val="1000"/>
              </a:spcAft>
            </a:pPr>
            <a:r>
              <a:rPr lang="en-GB" sz="2500" dirty="0">
                <a:latin typeface="Calibri"/>
                <a:ea typeface="Calibri"/>
                <a:cs typeface="Calibri"/>
              </a:rPr>
              <a:t>The Anglo-Iranian Oil Company was making £250 million per year in profit, compared with £90 million for the Iranian government. </a:t>
            </a:r>
          </a:p>
          <a:p>
            <a:r>
              <a:rPr lang="en-GB" sz="2500" dirty="0">
                <a:latin typeface="Calibri"/>
                <a:ea typeface="Calibri"/>
                <a:cs typeface="Calibri"/>
              </a:rPr>
              <a:t>As the majority owner of the AIOC, and through taxes, the British government was receiving more money from Iranian oil than the Iranian government was.</a:t>
            </a:r>
          </a:p>
        </p:txBody>
      </p:sp>
      <p:pic>
        <p:nvPicPr>
          <p:cNvPr id="4" name="Picture 3">
            <a:extLst>
              <a:ext uri="{FF2B5EF4-FFF2-40B4-BE49-F238E27FC236}">
                <a16:creationId xmlns:a16="http://schemas.microsoft.com/office/drawing/2014/main" id="{04C71BE7-2530-464E-B869-FD86FAE395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82018" y="1690688"/>
            <a:ext cx="3971075" cy="4051738"/>
          </a:xfrm>
          <a:prstGeom prst="rect">
            <a:avLst/>
          </a:prstGeom>
        </p:spPr>
      </p:pic>
    </p:spTree>
    <p:extLst>
      <p:ext uri="{BB962C8B-B14F-4D97-AF65-F5344CB8AC3E}">
        <p14:creationId xmlns:p14="http://schemas.microsoft.com/office/powerpoint/2010/main" val="1750121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AB342-3B57-BE44-88D3-278F9A1ABE06}"/>
              </a:ext>
            </a:extLst>
          </p:cNvPr>
          <p:cNvSpPr>
            <a:spLocks noGrp="1"/>
          </p:cNvSpPr>
          <p:nvPr>
            <p:ph type="title"/>
          </p:nvPr>
        </p:nvSpPr>
        <p:spPr/>
        <p:txBody>
          <a:bodyPr/>
          <a:lstStyle/>
          <a:p>
            <a:pPr algn="ctr"/>
            <a:r>
              <a:rPr lang="en-GB" b="1" dirty="0">
                <a:latin typeface="Calibri"/>
                <a:ea typeface="Calibri"/>
                <a:cs typeface="Calibri"/>
              </a:rPr>
              <a:t>Britain had also intervened in Iranian politics to protect its oil interests.</a:t>
            </a:r>
            <a:endParaRPr lang="en-US" dirty="0"/>
          </a:p>
        </p:txBody>
      </p:sp>
      <p:sp>
        <p:nvSpPr>
          <p:cNvPr id="3" name="Content Placeholder 2">
            <a:extLst>
              <a:ext uri="{FF2B5EF4-FFF2-40B4-BE49-F238E27FC236}">
                <a16:creationId xmlns:a16="http://schemas.microsoft.com/office/drawing/2014/main" id="{9E4B6521-7F4E-2348-9551-E2A0AF6A1CF7}"/>
              </a:ext>
            </a:extLst>
          </p:cNvPr>
          <p:cNvSpPr>
            <a:spLocks noGrp="1"/>
          </p:cNvSpPr>
          <p:nvPr>
            <p:ph idx="1"/>
          </p:nvPr>
        </p:nvSpPr>
        <p:spPr/>
        <p:txBody>
          <a:bodyPr vert="horz" lIns="91440" tIns="45720" rIns="91440" bIns="45720" rtlCol="0" anchor="t">
            <a:noAutofit/>
          </a:bodyPr>
          <a:lstStyle/>
          <a:p>
            <a:pPr>
              <a:spcAft>
                <a:spcPts val="1000"/>
              </a:spcAft>
            </a:pPr>
            <a:r>
              <a:rPr lang="en-GB" sz="3200" dirty="0">
                <a:latin typeface="Calibri"/>
                <a:ea typeface="Calibri"/>
                <a:cs typeface="Calibri"/>
              </a:rPr>
              <a:t>1906–10: Britain unsuccessfully opposed democratic reforms in Iran by supporting the monarch against the creation of a parliament.</a:t>
            </a:r>
            <a:endParaRPr lang="en-US" dirty="0"/>
          </a:p>
          <a:p>
            <a:pPr>
              <a:spcAft>
                <a:spcPts val="1000"/>
              </a:spcAft>
            </a:pPr>
            <a:r>
              <a:rPr lang="en-GB" sz="3200" dirty="0">
                <a:latin typeface="Calibri"/>
                <a:ea typeface="Calibri"/>
                <a:cs typeface="Calibri"/>
              </a:rPr>
              <a:t>1921: Britain supported the overthrow of the old royal family and its replacement by a new shah (king), called Reza Shah Pahlavi.</a:t>
            </a:r>
          </a:p>
          <a:p>
            <a:r>
              <a:rPr lang="en-GB" sz="3200" dirty="0">
                <a:latin typeface="Calibri"/>
                <a:ea typeface="Calibri"/>
                <a:cs typeface="Calibri"/>
              </a:rPr>
              <a:t>1941: Britain overthrew Reza Shah Pahlavi and replaced him with his son, Mohammad Reza Pahlavi.</a:t>
            </a:r>
          </a:p>
        </p:txBody>
      </p:sp>
    </p:spTree>
    <p:extLst>
      <p:ext uri="{BB962C8B-B14F-4D97-AF65-F5344CB8AC3E}">
        <p14:creationId xmlns:p14="http://schemas.microsoft.com/office/powerpoint/2010/main" val="1927833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F5053-2280-ED4C-B66A-10E363195025}"/>
              </a:ext>
            </a:extLst>
          </p:cNvPr>
          <p:cNvSpPr>
            <a:spLocks noGrp="1"/>
          </p:cNvSpPr>
          <p:nvPr>
            <p:ph type="title"/>
          </p:nvPr>
        </p:nvSpPr>
        <p:spPr>
          <a:xfrm>
            <a:off x="2459" y="365125"/>
            <a:ext cx="9065341" cy="1350143"/>
          </a:xfrm>
        </p:spPr>
        <p:txBody>
          <a:bodyPr/>
          <a:lstStyle/>
          <a:p>
            <a:pPr algn="ctr"/>
            <a:r>
              <a:rPr lang="en-GB" b="1" dirty="0">
                <a:latin typeface="Calibri"/>
                <a:ea typeface="Calibri"/>
                <a:cs typeface="Calibri"/>
              </a:rPr>
              <a:t>Politics of Iran in 1950</a:t>
            </a:r>
            <a:endParaRPr lang="en-US"/>
          </a:p>
        </p:txBody>
      </p:sp>
      <p:pic>
        <p:nvPicPr>
          <p:cNvPr id="6" name="Picture 5">
            <a:extLst>
              <a:ext uri="{FF2B5EF4-FFF2-40B4-BE49-F238E27FC236}">
                <a16:creationId xmlns:a16="http://schemas.microsoft.com/office/drawing/2014/main" id="{2FFF9FB8-90D9-DB40-AB2E-CEF008C26C11}"/>
              </a:ext>
            </a:extLst>
          </p:cNvPr>
          <p:cNvPicPr>
            <a:picLocks noChangeAspect="1"/>
          </p:cNvPicPr>
          <p:nvPr/>
        </p:nvPicPr>
        <p:blipFill>
          <a:blip r:embed="rId3"/>
          <a:stretch>
            <a:fillRect/>
          </a:stretch>
        </p:blipFill>
        <p:spPr>
          <a:xfrm>
            <a:off x="339436" y="1557251"/>
            <a:ext cx="5576216" cy="4182162"/>
          </a:xfrm>
          <a:prstGeom prst="rect">
            <a:avLst/>
          </a:prstGeom>
        </p:spPr>
      </p:pic>
      <p:pic>
        <p:nvPicPr>
          <p:cNvPr id="7" name="Picture 6">
            <a:extLst>
              <a:ext uri="{FF2B5EF4-FFF2-40B4-BE49-F238E27FC236}">
                <a16:creationId xmlns:a16="http://schemas.microsoft.com/office/drawing/2014/main" id="{AB02F558-A844-0B4A-9AD9-33D0FCDC6A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1557251"/>
            <a:ext cx="2919149" cy="4182162"/>
          </a:xfrm>
          <a:prstGeom prst="rect">
            <a:avLst/>
          </a:prstGeom>
        </p:spPr>
      </p:pic>
      <p:pic>
        <p:nvPicPr>
          <p:cNvPr id="8" name="Picture 7">
            <a:extLst>
              <a:ext uri="{FF2B5EF4-FFF2-40B4-BE49-F238E27FC236}">
                <a16:creationId xmlns:a16="http://schemas.microsoft.com/office/drawing/2014/main" id="{CBB69B71-D1AF-3143-BE08-383D4403808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77498" y="0"/>
            <a:ext cx="3114502" cy="1557251"/>
          </a:xfrm>
          <a:prstGeom prst="rect">
            <a:avLst/>
          </a:prstGeom>
        </p:spPr>
      </p:pic>
      <p:sp>
        <p:nvSpPr>
          <p:cNvPr id="9" name="TextBox 8">
            <a:extLst>
              <a:ext uri="{FF2B5EF4-FFF2-40B4-BE49-F238E27FC236}">
                <a16:creationId xmlns:a16="http://schemas.microsoft.com/office/drawing/2014/main" id="{43C976D0-2262-F346-99B9-5F32FDAA01C5}"/>
              </a:ext>
            </a:extLst>
          </p:cNvPr>
          <p:cNvSpPr txBox="1"/>
          <p:nvPr/>
        </p:nvSpPr>
        <p:spPr>
          <a:xfrm>
            <a:off x="9077498" y="1557251"/>
            <a:ext cx="3114502" cy="954107"/>
          </a:xfrm>
          <a:prstGeom prst="rect">
            <a:avLst/>
          </a:prstGeom>
          <a:noFill/>
        </p:spPr>
        <p:txBody>
          <a:bodyPr wrap="square" lIns="91440" tIns="45720" rIns="91440" bIns="45720" rtlCol="0" anchor="t">
            <a:spAutoFit/>
          </a:bodyPr>
          <a:lstStyle/>
          <a:p>
            <a:pPr algn="ctr"/>
            <a:r>
              <a:rPr lang="en-GB" sz="2800" dirty="0">
                <a:latin typeface="Calibri"/>
                <a:ea typeface="Calibri"/>
                <a:cs typeface="Calibri"/>
              </a:rPr>
              <a:t>Anglo-Iranian Oil Company</a:t>
            </a:r>
            <a:endParaRPr lang="en-US"/>
          </a:p>
        </p:txBody>
      </p:sp>
      <p:pic>
        <p:nvPicPr>
          <p:cNvPr id="10" name="Picture 9">
            <a:extLst>
              <a:ext uri="{FF2B5EF4-FFF2-40B4-BE49-F238E27FC236}">
                <a16:creationId xmlns:a16="http://schemas.microsoft.com/office/drawing/2014/main" id="{400D7DF7-7307-D347-A77A-FFEFC563C2F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77498" y="3171032"/>
            <a:ext cx="3114502" cy="1639007"/>
          </a:xfrm>
          <a:prstGeom prst="rect">
            <a:avLst/>
          </a:prstGeom>
        </p:spPr>
      </p:pic>
      <p:sp>
        <p:nvSpPr>
          <p:cNvPr id="3" name="TextBox 2">
            <a:extLst>
              <a:ext uri="{FF2B5EF4-FFF2-40B4-BE49-F238E27FC236}">
                <a16:creationId xmlns:a16="http://schemas.microsoft.com/office/drawing/2014/main" id="{CD27A1A9-8CD4-BF4F-A18F-520BC4040598}"/>
              </a:ext>
            </a:extLst>
          </p:cNvPr>
          <p:cNvSpPr txBox="1"/>
          <p:nvPr/>
        </p:nvSpPr>
        <p:spPr>
          <a:xfrm>
            <a:off x="339436" y="5277748"/>
            <a:ext cx="3969328"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400" dirty="0">
                <a:latin typeface="Calibri"/>
                <a:ea typeface="Calibri"/>
                <a:cs typeface="Calibri"/>
              </a:rPr>
              <a:t>Iranian Parliament</a:t>
            </a:r>
            <a:endParaRPr lang="en-US"/>
          </a:p>
        </p:txBody>
      </p:sp>
      <p:sp>
        <p:nvSpPr>
          <p:cNvPr id="11" name="TextBox 10">
            <a:extLst>
              <a:ext uri="{FF2B5EF4-FFF2-40B4-BE49-F238E27FC236}">
                <a16:creationId xmlns:a16="http://schemas.microsoft.com/office/drawing/2014/main" id="{CA93A7D5-78EA-5F42-BE21-ADB106DD0119}"/>
              </a:ext>
            </a:extLst>
          </p:cNvPr>
          <p:cNvSpPr txBox="1"/>
          <p:nvPr/>
        </p:nvSpPr>
        <p:spPr>
          <a:xfrm>
            <a:off x="6096000" y="4539084"/>
            <a:ext cx="2919149" cy="1200329"/>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400" dirty="0">
                <a:latin typeface="Calibri"/>
                <a:ea typeface="Calibri"/>
                <a:cs typeface="Calibri"/>
              </a:rPr>
              <a:t>The Shah, Mohammad Reza Pahlavi</a:t>
            </a:r>
            <a:endParaRPr lang="en-US"/>
          </a:p>
        </p:txBody>
      </p:sp>
    </p:spTree>
    <p:extLst>
      <p:ext uri="{BB962C8B-B14F-4D97-AF65-F5344CB8AC3E}">
        <p14:creationId xmlns:p14="http://schemas.microsoft.com/office/powerpoint/2010/main" val="2605149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02274-9C2B-3446-BC3B-BF3730015BDD}"/>
              </a:ext>
            </a:extLst>
          </p:cNvPr>
          <p:cNvSpPr>
            <a:spLocks noGrp="1"/>
          </p:cNvSpPr>
          <p:nvPr>
            <p:ph type="title"/>
          </p:nvPr>
        </p:nvSpPr>
        <p:spPr>
          <a:xfrm>
            <a:off x="838200" y="365125"/>
            <a:ext cx="10515600" cy="1048039"/>
          </a:xfrm>
        </p:spPr>
        <p:txBody>
          <a:bodyPr>
            <a:noAutofit/>
          </a:bodyPr>
          <a:lstStyle/>
          <a:p>
            <a:pPr algn="ctr"/>
            <a:r>
              <a:rPr lang="en-GB" sz="2800" b="1" dirty="0">
                <a:latin typeface="Calibri"/>
                <a:ea typeface="Calibri"/>
                <a:cs typeface="Calibri"/>
              </a:rPr>
              <a:t>What was the balance of economic power in Iran in 1950?</a:t>
            </a:r>
            <a:br>
              <a:rPr lang="en-GB" sz="2800" dirty="0">
                <a:latin typeface="Calibri"/>
              </a:rPr>
            </a:br>
            <a:endParaRPr lang="en-GB" sz="2800" dirty="0"/>
          </a:p>
        </p:txBody>
      </p:sp>
      <p:cxnSp>
        <p:nvCxnSpPr>
          <p:cNvPr id="5" name="Straight Connector 4">
            <a:extLst>
              <a:ext uri="{FF2B5EF4-FFF2-40B4-BE49-F238E27FC236}">
                <a16:creationId xmlns:a16="http://schemas.microsoft.com/office/drawing/2014/main" id="{A4481E91-1492-6147-8013-D42EA1476615}"/>
              </a:ext>
            </a:extLst>
          </p:cNvPr>
          <p:cNvCxnSpPr/>
          <p:nvPr/>
        </p:nvCxnSpPr>
        <p:spPr>
          <a:xfrm>
            <a:off x="1172059" y="3325523"/>
            <a:ext cx="9490363"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B9F49F43-6686-FE41-A0B7-908A33C2D73E}"/>
              </a:ext>
            </a:extLst>
          </p:cNvPr>
          <p:cNvSpPr/>
          <p:nvPr/>
        </p:nvSpPr>
        <p:spPr>
          <a:xfrm>
            <a:off x="4531787" y="3325523"/>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45D3C24-9DA0-B04B-A306-15DF2E741935}"/>
              </a:ext>
            </a:extLst>
          </p:cNvPr>
          <p:cNvSpPr txBox="1"/>
          <p:nvPr/>
        </p:nvSpPr>
        <p:spPr>
          <a:xfrm>
            <a:off x="1172059" y="1468078"/>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British economic power</a:t>
            </a:r>
            <a:endParaRPr lang="en-US"/>
          </a:p>
          <a:p>
            <a:pPr algn="ctr"/>
            <a:r>
              <a:rPr lang="en-GB" sz="2800" dirty="0">
                <a:latin typeface="Calibri"/>
                <a:ea typeface="Calibri"/>
                <a:cs typeface="Calibri"/>
              </a:rPr>
              <a:t>Evidence:</a:t>
            </a:r>
          </a:p>
          <a:p>
            <a:endParaRPr lang="en-GB" sz="2800" dirty="0"/>
          </a:p>
        </p:txBody>
      </p:sp>
      <p:sp>
        <p:nvSpPr>
          <p:cNvPr id="8" name="TextBox 7">
            <a:extLst>
              <a:ext uri="{FF2B5EF4-FFF2-40B4-BE49-F238E27FC236}">
                <a16:creationId xmlns:a16="http://schemas.microsoft.com/office/drawing/2014/main" id="{0FA6C7CF-0BBB-E64A-9663-FA829DEBF294}"/>
              </a:ext>
            </a:extLst>
          </p:cNvPr>
          <p:cNvSpPr txBox="1"/>
          <p:nvPr/>
        </p:nvSpPr>
        <p:spPr>
          <a:xfrm>
            <a:off x="7482802" y="1468078"/>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Iranian economic power</a:t>
            </a:r>
            <a:endParaRPr lang="en-US"/>
          </a:p>
          <a:p>
            <a:pPr algn="ctr"/>
            <a:r>
              <a:rPr lang="en-GB" sz="2800" dirty="0">
                <a:latin typeface="Calibri"/>
                <a:ea typeface="Calibri"/>
                <a:cs typeface="Calibri"/>
              </a:rPr>
              <a:t>Evidence:</a:t>
            </a:r>
          </a:p>
          <a:p>
            <a:endParaRPr lang="en-GB" sz="2800" dirty="0"/>
          </a:p>
        </p:txBody>
      </p:sp>
      <p:cxnSp>
        <p:nvCxnSpPr>
          <p:cNvPr id="9" name="Straight Arrow Connector 8">
            <a:extLst>
              <a:ext uri="{FF2B5EF4-FFF2-40B4-BE49-F238E27FC236}">
                <a16:creationId xmlns:a16="http://schemas.microsoft.com/office/drawing/2014/main" id="{05E40AF8-B0B8-614D-B2A9-A0E5BE0ABA97}"/>
              </a:ext>
            </a:extLst>
          </p:cNvPr>
          <p:cNvCxnSpPr/>
          <p:nvPr/>
        </p:nvCxnSpPr>
        <p:spPr>
          <a:xfrm>
            <a:off x="1172059" y="3429000"/>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2A11536-DCCA-B642-AB5C-47B861B7C7C1}"/>
              </a:ext>
            </a:extLst>
          </p:cNvPr>
          <p:cNvSpPr txBox="1"/>
          <p:nvPr/>
        </p:nvSpPr>
        <p:spPr>
          <a:xfrm>
            <a:off x="-107" y="4789998"/>
            <a:ext cx="3412101"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Colonial domination?</a:t>
            </a:r>
            <a:endParaRPr lang="en-US"/>
          </a:p>
        </p:txBody>
      </p:sp>
      <p:sp>
        <p:nvSpPr>
          <p:cNvPr id="11" name="TextBox 10">
            <a:extLst>
              <a:ext uri="{FF2B5EF4-FFF2-40B4-BE49-F238E27FC236}">
                <a16:creationId xmlns:a16="http://schemas.microsoft.com/office/drawing/2014/main" id="{678495FB-6E06-1342-98BB-FDB687EE6923}"/>
              </a:ext>
            </a:extLst>
          </p:cNvPr>
          <p:cNvSpPr txBox="1"/>
          <p:nvPr/>
        </p:nvSpPr>
        <p:spPr>
          <a:xfrm>
            <a:off x="9457293" y="4789998"/>
            <a:ext cx="2736134"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National power?</a:t>
            </a:r>
            <a:endParaRPr lang="en-US"/>
          </a:p>
        </p:txBody>
      </p:sp>
      <p:cxnSp>
        <p:nvCxnSpPr>
          <p:cNvPr id="12" name="Straight Arrow Connector 11">
            <a:extLst>
              <a:ext uri="{FF2B5EF4-FFF2-40B4-BE49-F238E27FC236}">
                <a16:creationId xmlns:a16="http://schemas.microsoft.com/office/drawing/2014/main" id="{1C7CD0C2-6BDE-2A40-8930-F9B95ECB3A2A}"/>
              </a:ext>
            </a:extLst>
          </p:cNvPr>
          <p:cNvCxnSpPr/>
          <p:nvPr/>
        </p:nvCxnSpPr>
        <p:spPr>
          <a:xfrm>
            <a:off x="10639907" y="3429000"/>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1644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0A51F-017E-234C-9503-C63D20A75F12}"/>
              </a:ext>
            </a:extLst>
          </p:cNvPr>
          <p:cNvSpPr>
            <a:spLocks noGrp="1"/>
          </p:cNvSpPr>
          <p:nvPr>
            <p:ph type="title"/>
          </p:nvPr>
        </p:nvSpPr>
        <p:spPr>
          <a:xfrm>
            <a:off x="838200" y="365125"/>
            <a:ext cx="10515600" cy="5625772"/>
          </a:xfrm>
        </p:spPr>
        <p:txBody>
          <a:bodyPr>
            <a:noAutofit/>
          </a:bodyPr>
          <a:lstStyle/>
          <a:p>
            <a:pPr algn="ctr"/>
            <a:r>
              <a:rPr lang="en-GB" sz="3600" dirty="0">
                <a:latin typeface="Calibri"/>
                <a:ea typeface="Calibri"/>
                <a:cs typeface="Calibri"/>
              </a:rPr>
              <a:t>Many in Iran believed that the country’s oil was not benefiting the country enough. The wealth was being taken by Britain. Hatred of Britain was growing.</a:t>
            </a:r>
            <a:br>
              <a:rPr lang="en-GB" sz="3600" dirty="0">
                <a:latin typeface="Calibri"/>
              </a:rPr>
            </a:br>
            <a:br>
              <a:rPr lang="en-GB" sz="3600" dirty="0">
                <a:latin typeface="Calibri"/>
              </a:rPr>
            </a:br>
            <a:r>
              <a:rPr lang="en-GB" sz="3600" dirty="0">
                <a:latin typeface="Calibri"/>
                <a:ea typeface="Calibri"/>
                <a:cs typeface="Calibri"/>
              </a:rPr>
              <a:t>There was discussion in the Iranian parliament that they should </a:t>
            </a:r>
            <a:r>
              <a:rPr lang="en-GB" sz="3600" b="1" dirty="0">
                <a:latin typeface="Calibri"/>
                <a:ea typeface="Calibri"/>
                <a:cs typeface="Calibri"/>
              </a:rPr>
              <a:t>nationalise</a:t>
            </a:r>
            <a:r>
              <a:rPr lang="en-GB" sz="3600" dirty="0">
                <a:latin typeface="Calibri"/>
                <a:ea typeface="Calibri"/>
                <a:cs typeface="Calibri"/>
              </a:rPr>
              <a:t> the oil industry. This meant taking it away from the Anglo-Iranian Oil Company and putting the industry under Iranian government ownership.</a:t>
            </a:r>
            <a:r>
              <a:rPr lang="en-GB" sz="3600" dirty="0"/>
              <a:t> </a:t>
            </a:r>
            <a:br>
              <a:rPr lang="en-GB" sz="3600" dirty="0"/>
            </a:br>
            <a:endParaRPr lang="en-GB" sz="3600" dirty="0"/>
          </a:p>
        </p:txBody>
      </p:sp>
    </p:spTree>
    <p:extLst>
      <p:ext uri="{BB962C8B-B14F-4D97-AF65-F5344CB8AC3E}">
        <p14:creationId xmlns:p14="http://schemas.microsoft.com/office/powerpoint/2010/main" val="3279950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F131D-A326-1342-97AE-DACAF974A584}"/>
              </a:ext>
            </a:extLst>
          </p:cNvPr>
          <p:cNvSpPr>
            <a:spLocks noGrp="1"/>
          </p:cNvSpPr>
          <p:nvPr>
            <p:ph type="title"/>
          </p:nvPr>
        </p:nvSpPr>
        <p:spPr>
          <a:xfrm>
            <a:off x="235974" y="365125"/>
            <a:ext cx="11670890" cy="1350143"/>
          </a:xfrm>
        </p:spPr>
        <p:txBody>
          <a:bodyPr>
            <a:noAutofit/>
          </a:bodyPr>
          <a:lstStyle/>
          <a:p>
            <a:pPr algn="ctr"/>
            <a:r>
              <a:rPr lang="en-GB" sz="3600" b="1" dirty="0">
                <a:latin typeface="Calibri"/>
                <a:ea typeface="Calibri"/>
                <a:cs typeface="Calibri"/>
              </a:rPr>
              <a:t>If Iran nationalised the oil industry, then this would have been seen as a disaster and humiliation for Britain.</a:t>
            </a:r>
            <a:endParaRPr lang="en-US"/>
          </a:p>
        </p:txBody>
      </p:sp>
      <p:sp>
        <p:nvSpPr>
          <p:cNvPr id="3" name="Content Placeholder 2">
            <a:extLst>
              <a:ext uri="{FF2B5EF4-FFF2-40B4-BE49-F238E27FC236}">
                <a16:creationId xmlns:a16="http://schemas.microsoft.com/office/drawing/2014/main" id="{783F6E6D-A357-F54E-BE81-523042337CED}"/>
              </a:ext>
            </a:extLst>
          </p:cNvPr>
          <p:cNvSpPr>
            <a:spLocks noGrp="1"/>
          </p:cNvSpPr>
          <p:nvPr>
            <p:ph idx="1"/>
          </p:nvPr>
        </p:nvSpPr>
        <p:spPr>
          <a:xfrm>
            <a:off x="531662" y="1922603"/>
            <a:ext cx="6692900" cy="4351338"/>
          </a:xfrm>
        </p:spPr>
        <p:txBody>
          <a:bodyPr vert="horz" lIns="91440" tIns="45720" rIns="91440" bIns="45720" rtlCol="0" anchor="t">
            <a:normAutofit/>
          </a:bodyPr>
          <a:lstStyle/>
          <a:p>
            <a:pPr>
              <a:spcAft>
                <a:spcPts val="1000"/>
              </a:spcAft>
            </a:pPr>
            <a:r>
              <a:rPr lang="en-GB" dirty="0">
                <a:latin typeface="Calibri"/>
                <a:ea typeface="Calibri"/>
                <a:cs typeface="Calibri"/>
              </a:rPr>
              <a:t>Britain needed Middle Eastern oil for its military security (to power its army, navy and air force).</a:t>
            </a:r>
            <a:endParaRPr lang="en-US" dirty="0"/>
          </a:p>
          <a:p>
            <a:r>
              <a:rPr lang="en-GB" dirty="0">
                <a:latin typeface="Calibri"/>
                <a:ea typeface="Calibri"/>
                <a:cs typeface="Calibri"/>
              </a:rPr>
              <a:t>Oil was also becoming more and more important to Britain’s way of life. Britain’s Foreign Secretary, Ernest Bevin, said: ‘Without the Middle East and its oil, there is no hope of our being able to achieve the standard of living at which we are aiming in Britain.’</a:t>
            </a:r>
          </a:p>
        </p:txBody>
      </p:sp>
      <p:pic>
        <p:nvPicPr>
          <p:cNvPr id="4" name="Picture 3">
            <a:extLst>
              <a:ext uri="{FF2B5EF4-FFF2-40B4-BE49-F238E27FC236}">
                <a16:creationId xmlns:a16="http://schemas.microsoft.com/office/drawing/2014/main" id="{BDD6579F-3A27-1A42-8396-E30E14E617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166" y="1690687"/>
            <a:ext cx="3187752" cy="4151491"/>
          </a:xfrm>
          <a:prstGeom prst="rect">
            <a:avLst/>
          </a:prstGeom>
        </p:spPr>
      </p:pic>
    </p:spTree>
    <p:extLst>
      <p:ext uri="{BB962C8B-B14F-4D97-AF65-F5344CB8AC3E}">
        <p14:creationId xmlns:p14="http://schemas.microsoft.com/office/powerpoint/2010/main" val="219588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7BF5CC-F735-A04F-8728-4DDD77E4CDA4}"/>
              </a:ext>
            </a:extLst>
          </p:cNvPr>
          <p:cNvSpPr>
            <a:spLocks noGrp="1"/>
          </p:cNvSpPr>
          <p:nvPr>
            <p:ph idx="1"/>
          </p:nvPr>
        </p:nvSpPr>
        <p:spPr>
          <a:xfrm>
            <a:off x="136197" y="367839"/>
            <a:ext cx="7835590" cy="5870918"/>
          </a:xfrm>
        </p:spPr>
        <p:txBody>
          <a:bodyPr vert="horz" lIns="91440" tIns="45720" rIns="91440" bIns="45720" rtlCol="0" anchor="t">
            <a:noAutofit/>
          </a:bodyPr>
          <a:lstStyle/>
          <a:p>
            <a:pPr marL="0" indent="0" algn="ctr">
              <a:lnSpc>
                <a:spcPct val="120000"/>
              </a:lnSpc>
              <a:buNone/>
            </a:pPr>
            <a:r>
              <a:rPr lang="en-GB" sz="2100" dirty="0">
                <a:latin typeface="Calibri"/>
                <a:ea typeface="Calibri"/>
                <a:cs typeface="Calibri"/>
              </a:rPr>
              <a:t>In 1950, Mohammed Mossadegh, the chairman of the oil committee in Iran’s parliament said: ‘The source of all the misfortunes of this tortured nation is only the oil company.’ He pushed for Iran to nationalise the oil industry and kick out the British.</a:t>
            </a:r>
          </a:p>
          <a:p>
            <a:pPr marL="0" indent="0" algn="ctr">
              <a:lnSpc>
                <a:spcPct val="120000"/>
              </a:lnSpc>
              <a:buNone/>
            </a:pPr>
            <a:r>
              <a:rPr lang="en-GB" sz="2100" dirty="0">
                <a:latin typeface="Calibri"/>
                <a:ea typeface="Calibri"/>
                <a:cs typeface="Calibri"/>
              </a:rPr>
              <a:t>Another Iranian politician declared that it would be better for the oil industry to be destroyed by an atomic bomb than to remain British.</a:t>
            </a:r>
          </a:p>
          <a:p>
            <a:pPr marL="0" indent="0" algn="ctr">
              <a:lnSpc>
                <a:spcPct val="120000"/>
              </a:lnSpc>
              <a:buNone/>
            </a:pPr>
            <a:r>
              <a:rPr lang="en-GB" sz="2100" dirty="0">
                <a:latin typeface="Calibri"/>
                <a:ea typeface="Calibri"/>
                <a:cs typeface="Calibri"/>
              </a:rPr>
              <a:t>When the new prime minister, General Ali Razmara, declared that he opposed nationalising the oil industry, he was assassinated just four days later.</a:t>
            </a:r>
          </a:p>
          <a:p>
            <a:pPr marL="0" indent="0" algn="ctr">
              <a:lnSpc>
                <a:spcPct val="120000"/>
              </a:lnSpc>
              <a:buNone/>
            </a:pPr>
            <a:r>
              <a:rPr lang="en-GB" sz="2100" dirty="0">
                <a:latin typeface="Calibri"/>
                <a:ea typeface="Calibri"/>
                <a:cs typeface="Calibri"/>
              </a:rPr>
              <a:t>In 1951, Mohammad Mossadegh was chosen by Iran’s parliament as the new prime minister.  With the Shah now humiliated and lacking support, Mossadegh was effectively the leader of the country.</a:t>
            </a:r>
          </a:p>
        </p:txBody>
      </p:sp>
      <p:pic>
        <p:nvPicPr>
          <p:cNvPr id="6" name="Picture 5">
            <a:extLst>
              <a:ext uri="{FF2B5EF4-FFF2-40B4-BE49-F238E27FC236}">
                <a16:creationId xmlns:a16="http://schemas.microsoft.com/office/drawing/2014/main" id="{0FC8204F-72AE-E800-FD2C-A31FF34546A4}"/>
              </a:ext>
            </a:extLst>
          </p:cNvPr>
          <p:cNvPicPr>
            <a:picLocks noChangeAspect="1"/>
          </p:cNvPicPr>
          <p:nvPr/>
        </p:nvPicPr>
        <p:blipFill>
          <a:blip r:embed="rId3"/>
          <a:stretch>
            <a:fillRect/>
          </a:stretch>
        </p:blipFill>
        <p:spPr>
          <a:xfrm>
            <a:off x="8475463" y="365125"/>
            <a:ext cx="3162116" cy="4426963"/>
          </a:xfrm>
          <a:prstGeom prst="rect">
            <a:avLst/>
          </a:prstGeom>
        </p:spPr>
      </p:pic>
    </p:spTree>
    <p:extLst>
      <p:ext uri="{BB962C8B-B14F-4D97-AF65-F5344CB8AC3E}">
        <p14:creationId xmlns:p14="http://schemas.microsoft.com/office/powerpoint/2010/main" val="3611071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AF1D6-57E0-7D45-9518-A8A687D19764}"/>
              </a:ext>
            </a:extLst>
          </p:cNvPr>
          <p:cNvSpPr>
            <a:spLocks noGrp="1"/>
          </p:cNvSpPr>
          <p:nvPr>
            <p:ph type="title"/>
          </p:nvPr>
        </p:nvSpPr>
        <p:spPr>
          <a:xfrm>
            <a:off x="7882758" y="365125"/>
            <a:ext cx="3878317" cy="5272881"/>
          </a:xfrm>
        </p:spPr>
        <p:txBody>
          <a:bodyPr>
            <a:normAutofit fontScale="90000"/>
          </a:bodyPr>
          <a:lstStyle/>
          <a:p>
            <a:pPr algn="ctr"/>
            <a:r>
              <a:rPr lang="en-GB" dirty="0">
                <a:latin typeface="Calibri"/>
                <a:ea typeface="Calibri"/>
                <a:cs typeface="Calibri"/>
              </a:rPr>
              <a:t>Iran nationalised the oil industry. All British oil facilities were taken over and renamed as the Iranian National Oil Company.</a:t>
            </a:r>
            <a:endParaRPr lang="en-US"/>
          </a:p>
        </p:txBody>
      </p:sp>
      <p:pic>
        <p:nvPicPr>
          <p:cNvPr id="4" name="Picture 3">
            <a:extLst>
              <a:ext uri="{FF2B5EF4-FFF2-40B4-BE49-F238E27FC236}">
                <a16:creationId xmlns:a16="http://schemas.microsoft.com/office/drawing/2014/main" id="{292997EF-16B0-EA4D-8BB3-36626E8D5C8F}"/>
              </a:ext>
            </a:extLst>
          </p:cNvPr>
          <p:cNvPicPr>
            <a:picLocks noChangeAspect="1"/>
          </p:cNvPicPr>
          <p:nvPr/>
        </p:nvPicPr>
        <p:blipFill>
          <a:blip r:embed="rId3"/>
          <a:stretch>
            <a:fillRect/>
          </a:stretch>
        </p:blipFill>
        <p:spPr>
          <a:xfrm>
            <a:off x="0" y="696515"/>
            <a:ext cx="7505700" cy="4610100"/>
          </a:xfrm>
          <a:prstGeom prst="rect">
            <a:avLst/>
          </a:prstGeom>
        </p:spPr>
      </p:pic>
    </p:spTree>
    <p:extLst>
      <p:ext uri="{BB962C8B-B14F-4D97-AF65-F5344CB8AC3E}">
        <p14:creationId xmlns:p14="http://schemas.microsoft.com/office/powerpoint/2010/main" val="3869013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02274-9C2B-3446-BC3B-BF3730015BDD}"/>
              </a:ext>
            </a:extLst>
          </p:cNvPr>
          <p:cNvSpPr>
            <a:spLocks noGrp="1"/>
          </p:cNvSpPr>
          <p:nvPr>
            <p:ph type="title"/>
          </p:nvPr>
        </p:nvSpPr>
        <p:spPr>
          <a:xfrm>
            <a:off x="838200" y="365125"/>
            <a:ext cx="10515600" cy="1048039"/>
          </a:xfrm>
        </p:spPr>
        <p:txBody>
          <a:bodyPr>
            <a:noAutofit/>
          </a:bodyPr>
          <a:lstStyle/>
          <a:p>
            <a:pPr algn="ctr"/>
            <a:r>
              <a:rPr lang="en-GB" sz="2800" b="1" dirty="0">
                <a:latin typeface="Calibri"/>
                <a:ea typeface="Calibri"/>
                <a:cs typeface="Calibri"/>
              </a:rPr>
              <a:t>What was the balance of economic power in Iran in 1951?</a:t>
            </a:r>
            <a:br>
              <a:rPr lang="en-GB" sz="2800" b="1" dirty="0">
                <a:latin typeface="Calibri"/>
              </a:rPr>
            </a:br>
            <a:r>
              <a:rPr lang="en-GB" sz="2800" b="1" dirty="0">
                <a:latin typeface="Calibri"/>
                <a:ea typeface="Calibri"/>
                <a:cs typeface="Calibri"/>
              </a:rPr>
              <a:t>		</a:t>
            </a:r>
            <a:r>
              <a:rPr lang="en-GB" sz="2800" b="1" i="1" dirty="0">
                <a:latin typeface="Calibri"/>
                <a:ea typeface="Calibri"/>
                <a:cs typeface="Calibri"/>
              </a:rPr>
              <a:t>How might Britain react to this situation?</a:t>
            </a:r>
            <a:br>
              <a:rPr lang="en-GB" sz="2800" dirty="0"/>
            </a:br>
            <a:endParaRPr lang="en-GB" sz="2800" dirty="0"/>
          </a:p>
        </p:txBody>
      </p:sp>
      <p:cxnSp>
        <p:nvCxnSpPr>
          <p:cNvPr id="5" name="Straight Connector 4">
            <a:extLst>
              <a:ext uri="{FF2B5EF4-FFF2-40B4-BE49-F238E27FC236}">
                <a16:creationId xmlns:a16="http://schemas.microsoft.com/office/drawing/2014/main" id="{A4481E91-1492-6147-8013-D42EA1476615}"/>
              </a:ext>
            </a:extLst>
          </p:cNvPr>
          <p:cNvCxnSpPr/>
          <p:nvPr/>
        </p:nvCxnSpPr>
        <p:spPr>
          <a:xfrm>
            <a:off x="1172059" y="3325523"/>
            <a:ext cx="9490363"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B9F49F43-6686-FE41-A0B7-908A33C2D73E}"/>
              </a:ext>
            </a:extLst>
          </p:cNvPr>
          <p:cNvSpPr/>
          <p:nvPr/>
        </p:nvSpPr>
        <p:spPr>
          <a:xfrm>
            <a:off x="4531787" y="3325523"/>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45D3C24-9DA0-B04B-A306-15DF2E741935}"/>
              </a:ext>
            </a:extLst>
          </p:cNvPr>
          <p:cNvSpPr txBox="1"/>
          <p:nvPr/>
        </p:nvSpPr>
        <p:spPr>
          <a:xfrm>
            <a:off x="1172059" y="1468078"/>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British economic power</a:t>
            </a:r>
            <a:endParaRPr lang="en-US"/>
          </a:p>
          <a:p>
            <a:pPr algn="ctr"/>
            <a:r>
              <a:rPr lang="en-GB" sz="2800" dirty="0">
                <a:latin typeface="Calibri"/>
                <a:ea typeface="Calibri"/>
                <a:cs typeface="Calibri"/>
              </a:rPr>
              <a:t>Evidence:</a:t>
            </a:r>
          </a:p>
          <a:p>
            <a:endParaRPr lang="en-GB" sz="2800" dirty="0"/>
          </a:p>
        </p:txBody>
      </p:sp>
      <p:sp>
        <p:nvSpPr>
          <p:cNvPr id="8" name="TextBox 7">
            <a:extLst>
              <a:ext uri="{FF2B5EF4-FFF2-40B4-BE49-F238E27FC236}">
                <a16:creationId xmlns:a16="http://schemas.microsoft.com/office/drawing/2014/main" id="{0FA6C7CF-0BBB-E64A-9663-FA829DEBF294}"/>
              </a:ext>
            </a:extLst>
          </p:cNvPr>
          <p:cNvSpPr txBox="1"/>
          <p:nvPr/>
        </p:nvSpPr>
        <p:spPr>
          <a:xfrm>
            <a:off x="7482802" y="1468078"/>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Iranian economic power</a:t>
            </a:r>
            <a:endParaRPr lang="en-US"/>
          </a:p>
          <a:p>
            <a:pPr algn="ctr"/>
            <a:r>
              <a:rPr lang="en-GB" sz="2800" dirty="0">
                <a:latin typeface="Calibri"/>
                <a:ea typeface="Calibri"/>
                <a:cs typeface="Calibri"/>
              </a:rPr>
              <a:t>Evidence:</a:t>
            </a:r>
          </a:p>
          <a:p>
            <a:endParaRPr lang="en-GB" sz="2800" dirty="0"/>
          </a:p>
        </p:txBody>
      </p:sp>
      <p:cxnSp>
        <p:nvCxnSpPr>
          <p:cNvPr id="9" name="Straight Arrow Connector 8">
            <a:extLst>
              <a:ext uri="{FF2B5EF4-FFF2-40B4-BE49-F238E27FC236}">
                <a16:creationId xmlns:a16="http://schemas.microsoft.com/office/drawing/2014/main" id="{05E40AF8-B0B8-614D-B2A9-A0E5BE0ABA97}"/>
              </a:ext>
            </a:extLst>
          </p:cNvPr>
          <p:cNvCxnSpPr/>
          <p:nvPr/>
        </p:nvCxnSpPr>
        <p:spPr>
          <a:xfrm>
            <a:off x="1172059" y="3429000"/>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2A11536-DCCA-B642-AB5C-47B861B7C7C1}"/>
              </a:ext>
            </a:extLst>
          </p:cNvPr>
          <p:cNvSpPr txBox="1"/>
          <p:nvPr/>
        </p:nvSpPr>
        <p:spPr>
          <a:xfrm>
            <a:off x="-107" y="4789998"/>
            <a:ext cx="3571875"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Colonial domination?</a:t>
            </a:r>
            <a:endParaRPr lang="en-US"/>
          </a:p>
        </p:txBody>
      </p:sp>
      <p:sp>
        <p:nvSpPr>
          <p:cNvPr id="11" name="TextBox 10">
            <a:extLst>
              <a:ext uri="{FF2B5EF4-FFF2-40B4-BE49-F238E27FC236}">
                <a16:creationId xmlns:a16="http://schemas.microsoft.com/office/drawing/2014/main" id="{678495FB-6E06-1342-98BB-FDB687EE6923}"/>
              </a:ext>
            </a:extLst>
          </p:cNvPr>
          <p:cNvSpPr txBox="1"/>
          <p:nvPr/>
        </p:nvSpPr>
        <p:spPr>
          <a:xfrm>
            <a:off x="9358971" y="4789998"/>
            <a:ext cx="2662392"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National power?</a:t>
            </a:r>
            <a:endParaRPr lang="en-US"/>
          </a:p>
        </p:txBody>
      </p:sp>
      <p:cxnSp>
        <p:nvCxnSpPr>
          <p:cNvPr id="12" name="Straight Arrow Connector 11">
            <a:extLst>
              <a:ext uri="{FF2B5EF4-FFF2-40B4-BE49-F238E27FC236}">
                <a16:creationId xmlns:a16="http://schemas.microsoft.com/office/drawing/2014/main" id="{1C7CD0C2-6BDE-2A40-8930-F9B95ECB3A2A}"/>
              </a:ext>
            </a:extLst>
          </p:cNvPr>
          <p:cNvCxnSpPr/>
          <p:nvPr/>
        </p:nvCxnSpPr>
        <p:spPr>
          <a:xfrm>
            <a:off x="10639907" y="3429000"/>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1896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EBC943-F5A9-844F-AF10-3B6F6FBCD4AA}"/>
              </a:ext>
            </a:extLst>
          </p:cNvPr>
          <p:cNvSpPr>
            <a:spLocks noGrp="1"/>
          </p:cNvSpPr>
          <p:nvPr>
            <p:ph idx="1"/>
          </p:nvPr>
        </p:nvSpPr>
        <p:spPr>
          <a:xfrm>
            <a:off x="689517" y="785201"/>
            <a:ext cx="6980755" cy="4789597"/>
          </a:xfrm>
        </p:spPr>
        <p:txBody>
          <a:bodyPr vert="horz" lIns="91440" tIns="45720" rIns="91440" bIns="45720" rtlCol="0" anchor="t">
            <a:normAutofit/>
          </a:bodyPr>
          <a:lstStyle/>
          <a:p>
            <a:pPr marL="0" indent="0" algn="ctr">
              <a:buNone/>
            </a:pPr>
            <a:r>
              <a:rPr lang="en-GB" dirty="0">
                <a:latin typeface="Calibri"/>
                <a:ea typeface="Calibri"/>
                <a:cs typeface="Calibri"/>
              </a:rPr>
              <a:t>Britain did not accept that the oil industry should be controlled by Iran. In their eyes, Iran’s oil industry had been built up by a British company and therefore should remain British. Britain needed access to that oil for its living standards and security. </a:t>
            </a:r>
            <a:endParaRPr lang="en-US"/>
          </a:p>
          <a:p>
            <a:pPr marL="0" indent="0" algn="ctr">
              <a:buNone/>
            </a:pPr>
            <a:endParaRPr lang="en-GB" dirty="0">
              <a:latin typeface="Calibri"/>
              <a:ea typeface="Calibri"/>
              <a:cs typeface="Calibri"/>
            </a:endParaRPr>
          </a:p>
          <a:p>
            <a:pPr marL="0" indent="0" algn="ctr">
              <a:buNone/>
            </a:pPr>
            <a:r>
              <a:rPr lang="en-GB" dirty="0">
                <a:latin typeface="Calibri"/>
                <a:ea typeface="Calibri"/>
                <a:cs typeface="Calibri"/>
              </a:rPr>
              <a:t>Britain thought about executing Plan Y: sending its military to seize back the oil assets – such as Abadan refinery – that had been taken by Iran.  </a:t>
            </a:r>
          </a:p>
        </p:txBody>
      </p:sp>
      <p:pic>
        <p:nvPicPr>
          <p:cNvPr id="4" name="Picture 3">
            <a:extLst>
              <a:ext uri="{FF2B5EF4-FFF2-40B4-BE49-F238E27FC236}">
                <a16:creationId xmlns:a16="http://schemas.microsoft.com/office/drawing/2014/main" id="{BED3FBCE-4080-DE4D-B9DF-B7BE5DD300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18955" y="1387366"/>
            <a:ext cx="3971075" cy="4051738"/>
          </a:xfrm>
          <a:prstGeom prst="rect">
            <a:avLst/>
          </a:prstGeom>
        </p:spPr>
      </p:pic>
    </p:spTree>
    <p:extLst>
      <p:ext uri="{BB962C8B-B14F-4D97-AF65-F5344CB8AC3E}">
        <p14:creationId xmlns:p14="http://schemas.microsoft.com/office/powerpoint/2010/main" val="2099328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D63747-9A03-7542-A5CC-C3193D0C38C9}"/>
              </a:ext>
            </a:extLst>
          </p:cNvPr>
          <p:cNvSpPr>
            <a:spLocks noGrp="1"/>
          </p:cNvSpPr>
          <p:nvPr>
            <p:ph idx="1"/>
          </p:nvPr>
        </p:nvSpPr>
        <p:spPr>
          <a:xfrm>
            <a:off x="838200" y="504497"/>
            <a:ext cx="10515600" cy="5672466"/>
          </a:xfrm>
        </p:spPr>
        <p:txBody>
          <a:bodyPr vert="horz" lIns="91440" tIns="45720" rIns="91440" bIns="45720" rtlCol="0" anchor="t">
            <a:normAutofit/>
          </a:bodyPr>
          <a:lstStyle/>
          <a:p>
            <a:pPr marL="0" indent="0" algn="ctr">
              <a:buNone/>
            </a:pPr>
            <a:r>
              <a:rPr lang="en-GB" dirty="0">
                <a:latin typeface="Calibri"/>
                <a:ea typeface="Calibri"/>
                <a:cs typeface="Calibri"/>
              </a:rPr>
              <a:t>However, the Americans strongly opposed Plan Y. They persuaded Britain to allow the Americans to try to negotiate a compromise with Iran’s Prime Minister Mossadegh.</a:t>
            </a:r>
            <a:endParaRPr lang="en-US"/>
          </a:p>
          <a:p>
            <a:pPr marL="0" indent="0" algn="ctr">
              <a:buNone/>
            </a:pPr>
            <a:endParaRPr lang="en-GB" sz="1100" dirty="0">
              <a:latin typeface="Calibri"/>
              <a:ea typeface="Calibri"/>
              <a:cs typeface="Calibri"/>
            </a:endParaRPr>
          </a:p>
          <a:p>
            <a:pPr marL="0" indent="0" algn="ctr">
              <a:buNone/>
            </a:pPr>
            <a:r>
              <a:rPr lang="en-GB" dirty="0">
                <a:latin typeface="Calibri"/>
                <a:ea typeface="Calibri"/>
                <a:cs typeface="Calibri"/>
              </a:rPr>
              <a:t>The Americans believed that a military conflict could spiral out of control and give the Soviets (Russians) an opportunity to intervene and gain influence over Iran. They wanted American allies – or America itself – to maintain control over Iran’s oil.</a:t>
            </a:r>
          </a:p>
          <a:p>
            <a:pPr marL="0" indent="0" algn="ctr">
              <a:buNone/>
            </a:pPr>
            <a:endParaRPr lang="en-GB" sz="900" dirty="0">
              <a:latin typeface="Calibri"/>
              <a:ea typeface="Calibri"/>
              <a:cs typeface="Calibri"/>
            </a:endParaRPr>
          </a:p>
          <a:p>
            <a:pPr marL="0" indent="0" algn="ctr">
              <a:buNone/>
            </a:pPr>
            <a:r>
              <a:rPr lang="en-GB" dirty="0">
                <a:latin typeface="Calibri"/>
                <a:ea typeface="Calibri"/>
                <a:cs typeface="Calibri"/>
              </a:rPr>
              <a:t>Meanwhile, there were doubts over Britain’s ability to fight a war: Britain’s finances were weak after World War II and Britain had been weakened further by the loss of India from its empire in 1947. </a:t>
            </a:r>
          </a:p>
          <a:p>
            <a:pPr marL="0" indent="0" algn="ctr">
              <a:buNone/>
            </a:pPr>
            <a:endParaRPr lang="en-GB" sz="1000" dirty="0">
              <a:latin typeface="Calibri"/>
              <a:ea typeface="Calibri"/>
              <a:cs typeface="Calibri"/>
            </a:endParaRPr>
          </a:p>
          <a:p>
            <a:pPr marL="0" indent="0" algn="ctr">
              <a:buNone/>
            </a:pPr>
            <a:r>
              <a:rPr lang="en-GB" b="1" dirty="0">
                <a:latin typeface="Calibri"/>
                <a:ea typeface="Calibri"/>
                <a:cs typeface="Calibri"/>
              </a:rPr>
              <a:t>Would America’s negotiations with Iran succeed?</a:t>
            </a:r>
          </a:p>
          <a:p>
            <a:pPr marL="0" indent="0">
              <a:buNone/>
            </a:pPr>
            <a:endParaRPr lang="en-GB" dirty="0"/>
          </a:p>
        </p:txBody>
      </p:sp>
    </p:spTree>
    <p:extLst>
      <p:ext uri="{BB962C8B-B14F-4D97-AF65-F5344CB8AC3E}">
        <p14:creationId xmlns:p14="http://schemas.microsoft.com/office/powerpoint/2010/main" val="326581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D4FAB-FA0A-1E48-A7FB-E64ADB1963BC}"/>
              </a:ext>
            </a:extLst>
          </p:cNvPr>
          <p:cNvSpPr>
            <a:spLocks noGrp="1"/>
          </p:cNvSpPr>
          <p:nvPr>
            <p:ph type="title"/>
          </p:nvPr>
        </p:nvSpPr>
        <p:spPr>
          <a:xfrm>
            <a:off x="408039" y="365125"/>
            <a:ext cx="11363631" cy="1350143"/>
          </a:xfrm>
        </p:spPr>
        <p:txBody>
          <a:bodyPr>
            <a:noAutofit/>
          </a:bodyPr>
          <a:lstStyle/>
          <a:p>
            <a:pPr algn="ctr"/>
            <a:r>
              <a:rPr lang="en-GB" sz="3200" dirty="0">
                <a:latin typeface="Calibri"/>
                <a:ea typeface="Calibri"/>
                <a:cs typeface="Calibri"/>
              </a:rPr>
              <a:t>The American negotiations with Mossadegh were strange. Mossadegh insisted on negotiating while lying down in his bed.</a:t>
            </a:r>
            <a:endParaRPr lang="en-US"/>
          </a:p>
        </p:txBody>
      </p:sp>
      <p:sp>
        <p:nvSpPr>
          <p:cNvPr id="3" name="Content Placeholder 2">
            <a:extLst>
              <a:ext uri="{FF2B5EF4-FFF2-40B4-BE49-F238E27FC236}">
                <a16:creationId xmlns:a16="http://schemas.microsoft.com/office/drawing/2014/main" id="{55AEC863-6392-144E-90F7-FC9C20E2AB71}"/>
              </a:ext>
            </a:extLst>
          </p:cNvPr>
          <p:cNvSpPr>
            <a:spLocks noGrp="1"/>
          </p:cNvSpPr>
          <p:nvPr>
            <p:ph idx="1"/>
          </p:nvPr>
        </p:nvSpPr>
        <p:spPr>
          <a:xfrm>
            <a:off x="660400" y="1828982"/>
            <a:ext cx="5435600" cy="3916363"/>
          </a:xfrm>
        </p:spPr>
        <p:txBody>
          <a:bodyPr vert="horz" lIns="91440" tIns="45720" rIns="91440" bIns="45720" rtlCol="0" anchor="t">
            <a:normAutofit fontScale="92500" lnSpcReduction="10000"/>
          </a:bodyPr>
          <a:lstStyle/>
          <a:p>
            <a:pPr marL="0" indent="0" algn="ctr">
              <a:buNone/>
            </a:pPr>
            <a:r>
              <a:rPr lang="en-GB" dirty="0">
                <a:latin typeface="Calibri"/>
                <a:ea typeface="Calibri"/>
                <a:cs typeface="Calibri"/>
              </a:rPr>
              <a:t>Mossadegh said of the British: ‘You do not know how crafty they are. You do not know how evil they are.’</a:t>
            </a:r>
            <a:endParaRPr lang="en-US" dirty="0"/>
          </a:p>
          <a:p>
            <a:pPr marL="0" indent="0" algn="ctr">
              <a:buNone/>
            </a:pPr>
            <a:endParaRPr lang="en-GB" sz="1200" dirty="0">
              <a:latin typeface="Calibri"/>
              <a:ea typeface="Calibri"/>
              <a:cs typeface="Calibri"/>
            </a:endParaRPr>
          </a:p>
          <a:p>
            <a:pPr marL="0" indent="0" algn="ctr">
              <a:buNone/>
            </a:pPr>
            <a:r>
              <a:rPr lang="en-GB" dirty="0">
                <a:latin typeface="Calibri"/>
                <a:ea typeface="Calibri"/>
                <a:cs typeface="Calibri"/>
              </a:rPr>
              <a:t>Harriman, the American negotiator, replied: ‘I assure you they are good and bad and most of all in between.’</a:t>
            </a:r>
          </a:p>
          <a:p>
            <a:pPr marL="0" indent="0" algn="ctr">
              <a:buNone/>
            </a:pPr>
            <a:endParaRPr lang="en-GB" sz="1100" dirty="0">
              <a:latin typeface="Calibri"/>
              <a:ea typeface="Calibri"/>
              <a:cs typeface="Calibri"/>
            </a:endParaRPr>
          </a:p>
          <a:p>
            <a:pPr marL="0" indent="0" algn="ctr">
              <a:buNone/>
            </a:pPr>
            <a:r>
              <a:rPr lang="en-GB" dirty="0">
                <a:latin typeface="Calibri"/>
                <a:ea typeface="Calibri"/>
                <a:cs typeface="Calibri"/>
              </a:rPr>
              <a:t>It was impossible to reach an agreement that involved giving oil back to the British.</a:t>
            </a:r>
          </a:p>
        </p:txBody>
      </p:sp>
      <p:pic>
        <p:nvPicPr>
          <p:cNvPr id="4" name="Picture 3">
            <a:extLst>
              <a:ext uri="{FF2B5EF4-FFF2-40B4-BE49-F238E27FC236}">
                <a16:creationId xmlns:a16="http://schemas.microsoft.com/office/drawing/2014/main" id="{E69BE316-DE48-BA44-8451-9F94D30D0C2C}"/>
              </a:ext>
            </a:extLst>
          </p:cNvPr>
          <p:cNvPicPr>
            <a:picLocks noChangeAspect="1"/>
          </p:cNvPicPr>
          <p:nvPr/>
        </p:nvPicPr>
        <p:blipFill>
          <a:blip r:embed="rId3"/>
          <a:stretch>
            <a:fillRect/>
          </a:stretch>
        </p:blipFill>
        <p:spPr>
          <a:xfrm>
            <a:off x="6273800" y="1690688"/>
            <a:ext cx="5080000" cy="4051300"/>
          </a:xfrm>
          <a:prstGeom prst="rect">
            <a:avLst/>
          </a:prstGeom>
        </p:spPr>
      </p:pic>
    </p:spTree>
    <p:extLst>
      <p:ext uri="{BB962C8B-B14F-4D97-AF65-F5344CB8AC3E}">
        <p14:creationId xmlns:p14="http://schemas.microsoft.com/office/powerpoint/2010/main" val="1235522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4BDC0-1A9A-BC49-8136-8EAC2EDD3DA3}"/>
              </a:ext>
            </a:extLst>
          </p:cNvPr>
          <p:cNvSpPr>
            <a:spLocks noGrp="1"/>
          </p:cNvSpPr>
          <p:nvPr>
            <p:ph type="title"/>
          </p:nvPr>
        </p:nvSpPr>
        <p:spPr>
          <a:xfrm>
            <a:off x="838200" y="365125"/>
            <a:ext cx="10515600" cy="2103012"/>
          </a:xfrm>
        </p:spPr>
        <p:txBody>
          <a:bodyPr>
            <a:noAutofit/>
          </a:bodyPr>
          <a:lstStyle/>
          <a:p>
            <a:pPr algn="ctr"/>
            <a:r>
              <a:rPr lang="en-GB" sz="3200" b="1" dirty="0">
                <a:latin typeface="Calibri"/>
                <a:ea typeface="Calibri"/>
                <a:cs typeface="Calibri"/>
              </a:rPr>
              <a:t>Decision: </a:t>
            </a:r>
            <a:r>
              <a:rPr lang="en-GB" sz="3200" dirty="0">
                <a:latin typeface="Calibri"/>
                <a:ea typeface="Calibri"/>
                <a:cs typeface="Calibri"/>
              </a:rPr>
              <a:t>Negotiations with Iran’s Prime Minister Mossadegh to reach a compromise over Britain’s involvement in the Iranian oil industry were going nowhere. What </a:t>
            </a:r>
            <a:r>
              <a:rPr lang="en-GB" sz="3200" i="1" dirty="0">
                <a:latin typeface="Calibri"/>
                <a:ea typeface="Calibri"/>
                <a:cs typeface="Calibri"/>
              </a:rPr>
              <a:t>would</a:t>
            </a:r>
            <a:r>
              <a:rPr lang="en-GB" sz="3200" dirty="0">
                <a:latin typeface="Calibri"/>
                <a:ea typeface="Calibri"/>
                <a:cs typeface="Calibri"/>
              </a:rPr>
              <a:t> Britain do next?</a:t>
            </a:r>
            <a:endParaRPr lang="en-US"/>
          </a:p>
        </p:txBody>
      </p:sp>
      <p:sp>
        <p:nvSpPr>
          <p:cNvPr id="3" name="Content Placeholder 2">
            <a:extLst>
              <a:ext uri="{FF2B5EF4-FFF2-40B4-BE49-F238E27FC236}">
                <a16:creationId xmlns:a16="http://schemas.microsoft.com/office/drawing/2014/main" id="{10791134-7C3C-AD42-BE92-EA398266C1AA}"/>
              </a:ext>
            </a:extLst>
          </p:cNvPr>
          <p:cNvSpPr>
            <a:spLocks noGrp="1"/>
          </p:cNvSpPr>
          <p:nvPr>
            <p:ph idx="1"/>
          </p:nvPr>
        </p:nvSpPr>
        <p:spPr>
          <a:xfrm>
            <a:off x="836221" y="2579065"/>
            <a:ext cx="10515600" cy="3392199"/>
          </a:xfrm>
        </p:spPr>
        <p:txBody>
          <a:bodyPr vert="horz" lIns="91440" tIns="45720" rIns="91440" bIns="45720" rtlCol="0" anchor="t">
            <a:normAutofit/>
          </a:bodyPr>
          <a:lstStyle/>
          <a:p>
            <a:pPr marL="514350" indent="-514350">
              <a:buAutoNum type="alphaLcParenR"/>
            </a:pPr>
            <a:r>
              <a:rPr lang="en-GB" sz="2900" dirty="0">
                <a:latin typeface="Calibri"/>
                <a:ea typeface="Calibri"/>
                <a:cs typeface="Calibri"/>
              </a:rPr>
              <a:t>Finally give up on the oil; there was nothing that Britain could do. </a:t>
            </a:r>
          </a:p>
          <a:p>
            <a:pPr marL="514350" indent="-514350">
              <a:buAutoNum type="alphaLcParenR"/>
            </a:pPr>
            <a:r>
              <a:rPr lang="en-GB" sz="2900" dirty="0">
                <a:latin typeface="Calibri"/>
                <a:ea typeface="Calibri"/>
                <a:cs typeface="Calibri"/>
              </a:rPr>
              <a:t>Execute Plan Y and take back the oil industry by force.</a:t>
            </a:r>
          </a:p>
          <a:p>
            <a:pPr marL="514350" indent="-514350">
              <a:buAutoNum type="alphaLcParenR"/>
            </a:pPr>
            <a:r>
              <a:rPr lang="en-GB" sz="2900" dirty="0">
                <a:latin typeface="Calibri"/>
                <a:ea typeface="Calibri"/>
                <a:cs typeface="Calibri"/>
              </a:rPr>
              <a:t>Secretly work together with the Americans to overthrow Mossadegh and restore the power of the Shah.</a:t>
            </a:r>
          </a:p>
        </p:txBody>
      </p:sp>
    </p:spTree>
    <p:extLst>
      <p:ext uri="{BB962C8B-B14F-4D97-AF65-F5344CB8AC3E}">
        <p14:creationId xmlns:p14="http://schemas.microsoft.com/office/powerpoint/2010/main" val="1443684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AEDFA-E866-D77F-F469-84BBD27285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4974A4-E5FB-D05E-BE55-A75849D46CA8}"/>
              </a:ext>
            </a:extLst>
          </p:cNvPr>
          <p:cNvSpPr>
            <a:spLocks noGrp="1"/>
          </p:cNvSpPr>
          <p:nvPr>
            <p:ph type="title"/>
          </p:nvPr>
        </p:nvSpPr>
        <p:spPr>
          <a:xfrm>
            <a:off x="838200" y="365125"/>
            <a:ext cx="10515600" cy="2103012"/>
          </a:xfrm>
        </p:spPr>
        <p:txBody>
          <a:bodyPr>
            <a:noAutofit/>
          </a:bodyPr>
          <a:lstStyle/>
          <a:p>
            <a:pPr algn="ctr"/>
            <a:r>
              <a:rPr lang="en-GB" sz="3200" b="1" dirty="0">
                <a:latin typeface="Calibri"/>
                <a:ea typeface="Calibri"/>
                <a:cs typeface="Calibri"/>
              </a:rPr>
              <a:t>Decision: </a:t>
            </a:r>
            <a:r>
              <a:rPr lang="en-GB" sz="3200" dirty="0">
                <a:latin typeface="Calibri"/>
                <a:ea typeface="Calibri"/>
                <a:cs typeface="Calibri"/>
              </a:rPr>
              <a:t>Negotiations with Iran’s Prime Minister Mossadegh to reach a compromise over Britain’s involvement in the Iranian oil industry were going nowhere. What </a:t>
            </a:r>
            <a:r>
              <a:rPr lang="en-GB" sz="3200" b="1" i="1" dirty="0">
                <a:latin typeface="Calibri"/>
                <a:ea typeface="Calibri"/>
                <a:cs typeface="Calibri"/>
              </a:rPr>
              <a:t>did</a:t>
            </a:r>
            <a:r>
              <a:rPr lang="en-GB" sz="3200" dirty="0">
                <a:latin typeface="Calibri"/>
                <a:ea typeface="Calibri"/>
                <a:cs typeface="Calibri"/>
              </a:rPr>
              <a:t> Britain do next?</a:t>
            </a:r>
            <a:endParaRPr lang="en-US"/>
          </a:p>
        </p:txBody>
      </p:sp>
      <p:sp>
        <p:nvSpPr>
          <p:cNvPr id="3" name="Content Placeholder 2">
            <a:extLst>
              <a:ext uri="{FF2B5EF4-FFF2-40B4-BE49-F238E27FC236}">
                <a16:creationId xmlns:a16="http://schemas.microsoft.com/office/drawing/2014/main" id="{BDE3300D-4832-1F54-9DF2-C6158D75E59D}"/>
              </a:ext>
            </a:extLst>
          </p:cNvPr>
          <p:cNvSpPr>
            <a:spLocks noGrp="1"/>
          </p:cNvSpPr>
          <p:nvPr>
            <p:ph idx="1"/>
          </p:nvPr>
        </p:nvSpPr>
        <p:spPr>
          <a:xfrm>
            <a:off x="836221" y="2665097"/>
            <a:ext cx="10515600" cy="3392199"/>
          </a:xfrm>
        </p:spPr>
        <p:txBody>
          <a:bodyPr vert="horz" lIns="91440" tIns="45720" rIns="91440" bIns="45720" rtlCol="0" anchor="t">
            <a:normAutofit/>
          </a:bodyPr>
          <a:lstStyle/>
          <a:p>
            <a:pPr marL="514350" indent="-514350">
              <a:buAutoNum type="alphaLcParenR"/>
            </a:pPr>
            <a:r>
              <a:rPr lang="en-GB" dirty="0">
                <a:latin typeface="Calibri"/>
                <a:ea typeface="Calibri"/>
                <a:cs typeface="Calibri"/>
              </a:rPr>
              <a:t>Finally give up on the oil; there was nothing that Britain could do. </a:t>
            </a:r>
          </a:p>
          <a:p>
            <a:pPr marL="514350" indent="-514350">
              <a:buAutoNum type="alphaLcParenR"/>
            </a:pPr>
            <a:r>
              <a:rPr lang="en-GB" dirty="0">
                <a:latin typeface="Calibri"/>
                <a:ea typeface="Calibri"/>
                <a:cs typeface="Calibri"/>
              </a:rPr>
              <a:t>Execute Plan Y and take back the oil industry by force.</a:t>
            </a:r>
          </a:p>
          <a:p>
            <a:pPr marL="514350" indent="-514350">
              <a:buAutoNum type="alphaLcParenR"/>
            </a:pPr>
            <a:r>
              <a:rPr lang="en-GB" b="1" dirty="0">
                <a:latin typeface="Calibri"/>
                <a:ea typeface="Calibri"/>
                <a:cs typeface="Calibri"/>
              </a:rPr>
              <a:t>Secretly work together with the Americans to overthrow Mossadegh and restore the power of the Shah.</a:t>
            </a:r>
          </a:p>
        </p:txBody>
      </p:sp>
    </p:spTree>
    <p:extLst>
      <p:ext uri="{BB962C8B-B14F-4D97-AF65-F5344CB8AC3E}">
        <p14:creationId xmlns:p14="http://schemas.microsoft.com/office/powerpoint/2010/main" val="2509049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4DE3-0531-1342-8223-DC282C8C6AF3}"/>
              </a:ext>
            </a:extLst>
          </p:cNvPr>
          <p:cNvSpPr>
            <a:spLocks noGrp="1"/>
          </p:cNvSpPr>
          <p:nvPr>
            <p:ph type="title"/>
          </p:nvPr>
        </p:nvSpPr>
        <p:spPr>
          <a:xfrm>
            <a:off x="317001" y="0"/>
            <a:ext cx="6801806" cy="4057246"/>
          </a:xfrm>
        </p:spPr>
        <p:txBody>
          <a:bodyPr>
            <a:normAutofit/>
          </a:bodyPr>
          <a:lstStyle/>
          <a:p>
            <a:pPr algn="ctr"/>
            <a:r>
              <a:rPr lang="en-GB" sz="3900" dirty="0">
                <a:latin typeface="Calibri"/>
                <a:ea typeface="Calibri"/>
                <a:cs typeface="Calibri"/>
              </a:rPr>
              <a:t>In 1953, an American CIA agent snuck into the royal palace at night, hidden under a carpet in a car. He met with the Shah and persuaded him to fire Mossadegh as prime minister. </a:t>
            </a:r>
            <a:endParaRPr lang="en-US" sz="3900"/>
          </a:p>
        </p:txBody>
      </p:sp>
      <p:pic>
        <p:nvPicPr>
          <p:cNvPr id="3" name="Picture 2">
            <a:extLst>
              <a:ext uri="{FF2B5EF4-FFF2-40B4-BE49-F238E27FC236}">
                <a16:creationId xmlns:a16="http://schemas.microsoft.com/office/drawing/2014/main" id="{390370F3-673E-2A43-8D1A-719ED58C42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31074" y="0"/>
            <a:ext cx="4760925" cy="2892829"/>
          </a:xfrm>
          <a:prstGeom prst="rect">
            <a:avLst/>
          </a:prstGeom>
        </p:spPr>
      </p:pic>
      <p:pic>
        <p:nvPicPr>
          <p:cNvPr id="4" name="Picture 3">
            <a:extLst>
              <a:ext uri="{FF2B5EF4-FFF2-40B4-BE49-F238E27FC236}">
                <a16:creationId xmlns:a16="http://schemas.microsoft.com/office/drawing/2014/main" id="{D5C7073B-70DE-BB40-97BB-096B43BBD3A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31073" y="2892829"/>
            <a:ext cx="4760925" cy="2868457"/>
          </a:xfrm>
          <a:prstGeom prst="rect">
            <a:avLst/>
          </a:prstGeom>
        </p:spPr>
      </p:pic>
      <p:pic>
        <p:nvPicPr>
          <p:cNvPr id="5" name="Picture 4">
            <a:extLst>
              <a:ext uri="{FF2B5EF4-FFF2-40B4-BE49-F238E27FC236}">
                <a16:creationId xmlns:a16="http://schemas.microsoft.com/office/drawing/2014/main" id="{D731ED72-CD71-4243-BFDC-65DD313951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47971" y="3594522"/>
            <a:ext cx="4072626" cy="2166764"/>
          </a:xfrm>
          <a:prstGeom prst="rect">
            <a:avLst/>
          </a:prstGeom>
        </p:spPr>
      </p:pic>
    </p:spTree>
    <p:extLst>
      <p:ext uri="{BB962C8B-B14F-4D97-AF65-F5344CB8AC3E}">
        <p14:creationId xmlns:p14="http://schemas.microsoft.com/office/powerpoint/2010/main" val="3277126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6AFA6-AF6C-D146-807E-690D21F3A7D3}"/>
              </a:ext>
            </a:extLst>
          </p:cNvPr>
          <p:cNvSpPr>
            <a:spLocks noGrp="1"/>
          </p:cNvSpPr>
          <p:nvPr>
            <p:ph type="title"/>
          </p:nvPr>
        </p:nvSpPr>
        <p:spPr>
          <a:xfrm>
            <a:off x="394474" y="1299591"/>
            <a:ext cx="5939824" cy="3324006"/>
          </a:xfrm>
        </p:spPr>
        <p:txBody>
          <a:bodyPr>
            <a:noAutofit/>
          </a:bodyPr>
          <a:lstStyle/>
          <a:p>
            <a:pPr algn="ctr"/>
            <a:r>
              <a:rPr lang="en-GB" sz="3200" dirty="0">
                <a:latin typeface="Calibri"/>
                <a:ea typeface="Calibri"/>
                <a:cs typeface="Calibri"/>
              </a:rPr>
              <a:t>However, Mossadegh learned of this plan to remove him and started his own campaign to remove the Shah. His supporters started attacking and destroying statues of the Shah’s father.</a:t>
            </a:r>
            <a:br>
              <a:rPr lang="en-GB" sz="3200" dirty="0"/>
            </a:br>
            <a:br>
              <a:rPr lang="en-GB" sz="3200" dirty="0"/>
            </a:br>
            <a:endParaRPr lang="en-GB" sz="3200" dirty="0"/>
          </a:p>
        </p:txBody>
      </p:sp>
      <p:pic>
        <p:nvPicPr>
          <p:cNvPr id="3" name="Picture 2">
            <a:extLst>
              <a:ext uri="{FF2B5EF4-FFF2-40B4-BE49-F238E27FC236}">
                <a16:creationId xmlns:a16="http://schemas.microsoft.com/office/drawing/2014/main" id="{2F80D386-705E-AA44-88DF-AF87409C3A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53851" y="1013391"/>
            <a:ext cx="5438149" cy="3896406"/>
          </a:xfrm>
          <a:prstGeom prst="rect">
            <a:avLst/>
          </a:prstGeom>
        </p:spPr>
      </p:pic>
    </p:spTree>
    <p:extLst>
      <p:ext uri="{BB962C8B-B14F-4D97-AF65-F5344CB8AC3E}">
        <p14:creationId xmlns:p14="http://schemas.microsoft.com/office/powerpoint/2010/main" val="2648699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B7ADD3-5160-A84C-9F41-BD12F508B322}"/>
              </a:ext>
            </a:extLst>
          </p:cNvPr>
          <p:cNvSpPr>
            <a:spLocks noGrp="1"/>
          </p:cNvSpPr>
          <p:nvPr>
            <p:ph idx="1"/>
          </p:nvPr>
        </p:nvSpPr>
        <p:spPr>
          <a:xfrm>
            <a:off x="413178" y="611967"/>
            <a:ext cx="7270777" cy="4974186"/>
          </a:xfrm>
        </p:spPr>
        <p:txBody>
          <a:bodyPr vert="horz" lIns="91440" tIns="45720" rIns="91440" bIns="45720" rtlCol="0" anchor="t">
            <a:normAutofit/>
          </a:bodyPr>
          <a:lstStyle/>
          <a:p>
            <a:pPr marL="0" indent="0" algn="ctr">
              <a:buNone/>
            </a:pPr>
            <a:r>
              <a:rPr lang="en-GB" sz="3200" dirty="0">
                <a:latin typeface="Calibri"/>
                <a:ea typeface="Calibri"/>
                <a:cs typeface="Calibri"/>
              </a:rPr>
              <a:t>The Shah quickly fled to Rome with his wife, where they waited in a hotel with no spare clothes and no money. The Queen spent her days wandering around the shops in Rome, with no money to buy anything.</a:t>
            </a:r>
            <a:br>
              <a:rPr lang="en-GB" sz="3200" dirty="0">
                <a:latin typeface="Calibri"/>
              </a:rPr>
            </a:br>
            <a:br>
              <a:rPr lang="en-GB" sz="3200" dirty="0">
                <a:latin typeface="Calibri"/>
              </a:rPr>
            </a:br>
            <a:r>
              <a:rPr lang="en-GB" sz="3200" dirty="0">
                <a:latin typeface="Calibri"/>
                <a:ea typeface="Calibri"/>
                <a:cs typeface="Calibri"/>
              </a:rPr>
              <a:t>It seemed like the plan had failed.</a:t>
            </a:r>
            <a:endParaRPr lang="en-US"/>
          </a:p>
        </p:txBody>
      </p:sp>
      <p:pic>
        <p:nvPicPr>
          <p:cNvPr id="4" name="Picture 3">
            <a:extLst>
              <a:ext uri="{FF2B5EF4-FFF2-40B4-BE49-F238E27FC236}">
                <a16:creationId xmlns:a16="http://schemas.microsoft.com/office/drawing/2014/main" id="{1A886BE2-0392-0F4F-9A0A-52AB7763E96B}"/>
              </a:ext>
            </a:extLst>
          </p:cNvPr>
          <p:cNvPicPr>
            <a:picLocks noChangeAspect="1"/>
          </p:cNvPicPr>
          <p:nvPr/>
        </p:nvPicPr>
        <p:blipFill>
          <a:blip r:embed="rId3"/>
          <a:stretch>
            <a:fillRect/>
          </a:stretch>
        </p:blipFill>
        <p:spPr>
          <a:xfrm>
            <a:off x="8099478" y="0"/>
            <a:ext cx="4092522" cy="6018415"/>
          </a:xfrm>
          <a:prstGeom prst="rect">
            <a:avLst/>
          </a:prstGeom>
        </p:spPr>
      </p:pic>
    </p:spTree>
    <p:extLst>
      <p:ext uri="{BB962C8B-B14F-4D97-AF65-F5344CB8AC3E}">
        <p14:creationId xmlns:p14="http://schemas.microsoft.com/office/powerpoint/2010/main" val="2062096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4A687-14EC-FD44-BA25-A3333CED635F}"/>
              </a:ext>
            </a:extLst>
          </p:cNvPr>
          <p:cNvSpPr>
            <a:spLocks noGrp="1"/>
          </p:cNvSpPr>
          <p:nvPr>
            <p:ph type="title"/>
          </p:nvPr>
        </p:nvSpPr>
        <p:spPr>
          <a:xfrm>
            <a:off x="285136" y="365125"/>
            <a:ext cx="11572567" cy="1350143"/>
          </a:xfrm>
        </p:spPr>
        <p:txBody>
          <a:bodyPr>
            <a:normAutofit fontScale="90000"/>
          </a:bodyPr>
          <a:lstStyle/>
          <a:p>
            <a:pPr algn="ctr"/>
            <a:r>
              <a:rPr lang="en-GB" sz="3600" dirty="0">
                <a:latin typeface="Calibri"/>
                <a:ea typeface="Calibri"/>
                <a:cs typeface="Calibri"/>
              </a:rPr>
              <a:t>The British and Americans were not ready to admit defeat yet. They bribed people and gangs to protest for the Shah and put up pro-Shah propaganda. They defeated the supporters of Mossadegh.</a:t>
            </a:r>
            <a:endParaRPr lang="en-US"/>
          </a:p>
        </p:txBody>
      </p:sp>
      <p:pic>
        <p:nvPicPr>
          <p:cNvPr id="4" name="Picture 3">
            <a:extLst>
              <a:ext uri="{FF2B5EF4-FFF2-40B4-BE49-F238E27FC236}">
                <a16:creationId xmlns:a16="http://schemas.microsoft.com/office/drawing/2014/main" id="{AEC0F9CE-8ED7-6D4B-A9D4-16D2BD165084}"/>
              </a:ext>
            </a:extLst>
          </p:cNvPr>
          <p:cNvPicPr>
            <a:picLocks noChangeAspect="1"/>
          </p:cNvPicPr>
          <p:nvPr/>
        </p:nvPicPr>
        <p:blipFill>
          <a:blip r:embed="rId3"/>
          <a:stretch>
            <a:fillRect/>
          </a:stretch>
        </p:blipFill>
        <p:spPr>
          <a:xfrm>
            <a:off x="0" y="1893060"/>
            <a:ext cx="6167698" cy="4069409"/>
          </a:xfrm>
          <a:prstGeom prst="rect">
            <a:avLst/>
          </a:prstGeom>
        </p:spPr>
      </p:pic>
      <p:pic>
        <p:nvPicPr>
          <p:cNvPr id="3" name="Picture 2">
            <a:extLst>
              <a:ext uri="{FF2B5EF4-FFF2-40B4-BE49-F238E27FC236}">
                <a16:creationId xmlns:a16="http://schemas.microsoft.com/office/drawing/2014/main" id="{CCE26F7F-30DC-F342-AB07-1F424A14647A}"/>
              </a:ext>
            </a:extLst>
          </p:cNvPr>
          <p:cNvPicPr>
            <a:picLocks noChangeAspect="1"/>
          </p:cNvPicPr>
          <p:nvPr/>
        </p:nvPicPr>
        <p:blipFill>
          <a:blip r:embed="rId4"/>
          <a:stretch>
            <a:fillRect/>
          </a:stretch>
        </p:blipFill>
        <p:spPr>
          <a:xfrm>
            <a:off x="6072588" y="1893060"/>
            <a:ext cx="6119412" cy="4069409"/>
          </a:xfrm>
          <a:prstGeom prst="rect">
            <a:avLst/>
          </a:prstGeom>
        </p:spPr>
      </p:pic>
    </p:spTree>
    <p:extLst>
      <p:ext uri="{BB962C8B-B14F-4D97-AF65-F5344CB8AC3E}">
        <p14:creationId xmlns:p14="http://schemas.microsoft.com/office/powerpoint/2010/main" val="2138727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005A-88AA-1347-B78C-7F9F2DCD263D}"/>
              </a:ext>
            </a:extLst>
          </p:cNvPr>
          <p:cNvSpPr>
            <a:spLocks noGrp="1"/>
          </p:cNvSpPr>
          <p:nvPr>
            <p:ph type="title"/>
          </p:nvPr>
        </p:nvSpPr>
        <p:spPr>
          <a:xfrm>
            <a:off x="838200" y="365125"/>
            <a:ext cx="10515600" cy="1356995"/>
          </a:xfrm>
        </p:spPr>
        <p:txBody>
          <a:bodyPr>
            <a:noAutofit/>
          </a:bodyPr>
          <a:lstStyle/>
          <a:p>
            <a:pPr algn="ctr"/>
            <a:r>
              <a:rPr lang="en-GB" sz="3200" dirty="0">
                <a:latin typeface="Calibri"/>
                <a:ea typeface="Calibri"/>
                <a:cs typeface="Calibri"/>
              </a:rPr>
              <a:t>The Shah then returned to Iran. ‘I knew they loved me,’ he said, when he saw people supporting him. </a:t>
            </a:r>
            <a:endParaRPr lang="en-US"/>
          </a:p>
        </p:txBody>
      </p:sp>
      <p:pic>
        <p:nvPicPr>
          <p:cNvPr id="3" name="Picture 2">
            <a:extLst>
              <a:ext uri="{FF2B5EF4-FFF2-40B4-BE49-F238E27FC236}">
                <a16:creationId xmlns:a16="http://schemas.microsoft.com/office/drawing/2014/main" id="{BC491539-A1D8-C144-9754-D85C5B58EEC2}"/>
              </a:ext>
            </a:extLst>
          </p:cNvPr>
          <p:cNvPicPr>
            <a:picLocks noChangeAspect="1"/>
          </p:cNvPicPr>
          <p:nvPr/>
        </p:nvPicPr>
        <p:blipFill>
          <a:blip r:embed="rId3"/>
          <a:stretch>
            <a:fillRect/>
          </a:stretch>
        </p:blipFill>
        <p:spPr>
          <a:xfrm>
            <a:off x="6096000" y="1722120"/>
            <a:ext cx="3546071" cy="4298268"/>
          </a:xfrm>
          <a:prstGeom prst="rect">
            <a:avLst/>
          </a:prstGeom>
        </p:spPr>
      </p:pic>
      <p:pic>
        <p:nvPicPr>
          <p:cNvPr id="4" name="Picture 3">
            <a:extLst>
              <a:ext uri="{FF2B5EF4-FFF2-40B4-BE49-F238E27FC236}">
                <a16:creationId xmlns:a16="http://schemas.microsoft.com/office/drawing/2014/main" id="{DB42A9A2-FA5C-5542-BBB8-110B6A941305}"/>
              </a:ext>
            </a:extLst>
          </p:cNvPr>
          <p:cNvPicPr>
            <a:picLocks noChangeAspect="1"/>
          </p:cNvPicPr>
          <p:nvPr/>
        </p:nvPicPr>
        <p:blipFill>
          <a:blip r:embed="rId4"/>
          <a:stretch>
            <a:fillRect/>
          </a:stretch>
        </p:blipFill>
        <p:spPr>
          <a:xfrm>
            <a:off x="1987550" y="1722120"/>
            <a:ext cx="3429782" cy="4298268"/>
          </a:xfrm>
          <a:prstGeom prst="rect">
            <a:avLst/>
          </a:prstGeom>
        </p:spPr>
      </p:pic>
    </p:spTree>
    <p:extLst>
      <p:ext uri="{BB962C8B-B14F-4D97-AF65-F5344CB8AC3E}">
        <p14:creationId xmlns:p14="http://schemas.microsoft.com/office/powerpoint/2010/main" val="28669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D2C29-0B1B-4C4C-AC20-B7B01AE42061}"/>
              </a:ext>
            </a:extLst>
          </p:cNvPr>
          <p:cNvSpPr>
            <a:spLocks noGrp="1"/>
          </p:cNvSpPr>
          <p:nvPr>
            <p:ph type="title"/>
          </p:nvPr>
        </p:nvSpPr>
        <p:spPr/>
        <p:txBody>
          <a:bodyPr>
            <a:normAutofit/>
          </a:bodyPr>
          <a:lstStyle/>
          <a:p>
            <a:pPr algn="ctr"/>
            <a:r>
              <a:rPr lang="en-GB" sz="4000" dirty="0">
                <a:latin typeface="Calibri"/>
                <a:ea typeface="Calibri"/>
                <a:cs typeface="Calibri"/>
              </a:rPr>
              <a:t>Mossadegh was placed under arrest for the rest of his life.</a:t>
            </a:r>
            <a:endParaRPr lang="en-US"/>
          </a:p>
        </p:txBody>
      </p:sp>
      <p:pic>
        <p:nvPicPr>
          <p:cNvPr id="4" name="Picture 3">
            <a:extLst>
              <a:ext uri="{FF2B5EF4-FFF2-40B4-BE49-F238E27FC236}">
                <a16:creationId xmlns:a16="http://schemas.microsoft.com/office/drawing/2014/main" id="{BE38D62A-450A-2C44-A0B3-200D3B5A4ECB}"/>
              </a:ext>
            </a:extLst>
          </p:cNvPr>
          <p:cNvPicPr>
            <a:picLocks noChangeAspect="1"/>
          </p:cNvPicPr>
          <p:nvPr/>
        </p:nvPicPr>
        <p:blipFill>
          <a:blip r:embed="rId3"/>
          <a:stretch>
            <a:fillRect/>
          </a:stretch>
        </p:blipFill>
        <p:spPr>
          <a:xfrm>
            <a:off x="4292369" y="1690688"/>
            <a:ext cx="3607262" cy="4073718"/>
          </a:xfrm>
          <a:prstGeom prst="rect">
            <a:avLst/>
          </a:prstGeom>
        </p:spPr>
      </p:pic>
    </p:spTree>
    <p:extLst>
      <p:ext uri="{BB962C8B-B14F-4D97-AF65-F5344CB8AC3E}">
        <p14:creationId xmlns:p14="http://schemas.microsoft.com/office/powerpoint/2010/main" val="3471173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05535-CE85-2F4B-9544-0C9F027AF186}"/>
              </a:ext>
            </a:extLst>
          </p:cNvPr>
          <p:cNvSpPr>
            <a:spLocks noGrp="1"/>
          </p:cNvSpPr>
          <p:nvPr>
            <p:ph type="title"/>
          </p:nvPr>
        </p:nvSpPr>
        <p:spPr/>
        <p:txBody>
          <a:bodyPr/>
          <a:lstStyle/>
          <a:p>
            <a:pPr algn="ctr"/>
            <a:r>
              <a:rPr lang="en-GB" b="1" dirty="0">
                <a:latin typeface="Calibri"/>
                <a:ea typeface="Calibri"/>
                <a:cs typeface="Calibri"/>
              </a:rPr>
              <a:t>What happened to the oil?</a:t>
            </a:r>
            <a:endParaRPr lang="en-US"/>
          </a:p>
        </p:txBody>
      </p:sp>
      <p:sp>
        <p:nvSpPr>
          <p:cNvPr id="3" name="Content Placeholder 2">
            <a:extLst>
              <a:ext uri="{FF2B5EF4-FFF2-40B4-BE49-F238E27FC236}">
                <a16:creationId xmlns:a16="http://schemas.microsoft.com/office/drawing/2014/main" id="{6D53E5E2-A477-CB45-A558-CEF8CAE2487B}"/>
              </a:ext>
            </a:extLst>
          </p:cNvPr>
          <p:cNvSpPr>
            <a:spLocks noGrp="1"/>
          </p:cNvSpPr>
          <p:nvPr>
            <p:ph idx="1"/>
          </p:nvPr>
        </p:nvSpPr>
        <p:spPr>
          <a:xfrm>
            <a:off x="309717" y="1497979"/>
            <a:ext cx="7165109" cy="4789597"/>
          </a:xfrm>
        </p:spPr>
        <p:txBody>
          <a:bodyPr vert="horz" lIns="91440" tIns="45720" rIns="91440" bIns="45720" rtlCol="0" anchor="t">
            <a:normAutofit/>
          </a:bodyPr>
          <a:lstStyle/>
          <a:p>
            <a:pPr marL="0" indent="0" algn="ctr">
              <a:lnSpc>
                <a:spcPct val="120000"/>
              </a:lnSpc>
              <a:buNone/>
            </a:pPr>
            <a:r>
              <a:rPr lang="en-GB" sz="2400" dirty="0">
                <a:latin typeface="Calibri"/>
                <a:ea typeface="Calibri"/>
                <a:cs typeface="Calibri"/>
              </a:rPr>
              <a:t>A new agreement was made in which:</a:t>
            </a:r>
            <a:endParaRPr lang="en-US"/>
          </a:p>
          <a:p>
            <a:pPr>
              <a:lnSpc>
                <a:spcPct val="120000"/>
              </a:lnSpc>
            </a:pPr>
            <a:r>
              <a:rPr lang="en-GB" sz="2400" dirty="0">
                <a:latin typeface="Calibri"/>
                <a:ea typeface="Calibri"/>
                <a:cs typeface="Calibri"/>
              </a:rPr>
              <a:t>Britain was forced to accept that all of the oil officially belonged to Iran. </a:t>
            </a:r>
          </a:p>
          <a:p>
            <a:pPr>
              <a:lnSpc>
                <a:spcPct val="120000"/>
              </a:lnSpc>
            </a:pPr>
            <a:r>
              <a:rPr lang="en-GB" sz="2400" dirty="0">
                <a:latin typeface="Calibri"/>
                <a:ea typeface="Calibri"/>
                <a:cs typeface="Calibri"/>
              </a:rPr>
              <a:t>The Anglo-Iranian Oil Company kept 40% of the rights to manage (but not own) Iranian oil. The other 60% was managed by seven different companies, including American companies.</a:t>
            </a:r>
          </a:p>
          <a:p>
            <a:pPr>
              <a:lnSpc>
                <a:spcPct val="120000"/>
              </a:lnSpc>
            </a:pPr>
            <a:r>
              <a:rPr lang="en-GB" sz="2400" dirty="0">
                <a:latin typeface="Calibri"/>
                <a:ea typeface="Calibri"/>
                <a:cs typeface="Calibri"/>
              </a:rPr>
              <a:t>Iran would receive a roughly 50% share of profits from oil sales.</a:t>
            </a:r>
          </a:p>
        </p:txBody>
      </p:sp>
      <p:pic>
        <p:nvPicPr>
          <p:cNvPr id="4" name="Picture 3">
            <a:extLst>
              <a:ext uri="{FF2B5EF4-FFF2-40B4-BE49-F238E27FC236}">
                <a16:creationId xmlns:a16="http://schemas.microsoft.com/office/drawing/2014/main" id="{0728A46F-549D-7941-92F4-B6256B8D32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18955" y="1387366"/>
            <a:ext cx="3971075" cy="4051738"/>
          </a:xfrm>
          <a:prstGeom prst="rect">
            <a:avLst/>
          </a:prstGeom>
        </p:spPr>
      </p:pic>
    </p:spTree>
    <p:extLst>
      <p:ext uri="{BB962C8B-B14F-4D97-AF65-F5344CB8AC3E}">
        <p14:creationId xmlns:p14="http://schemas.microsoft.com/office/powerpoint/2010/main" val="69741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02274-9C2B-3446-BC3B-BF3730015BDD}"/>
              </a:ext>
            </a:extLst>
          </p:cNvPr>
          <p:cNvSpPr>
            <a:spLocks noGrp="1"/>
          </p:cNvSpPr>
          <p:nvPr>
            <p:ph type="title"/>
          </p:nvPr>
        </p:nvSpPr>
        <p:spPr>
          <a:xfrm>
            <a:off x="838200" y="365125"/>
            <a:ext cx="10515600" cy="1048039"/>
          </a:xfrm>
        </p:spPr>
        <p:txBody>
          <a:bodyPr>
            <a:noAutofit/>
          </a:bodyPr>
          <a:lstStyle/>
          <a:p>
            <a:pPr algn="ctr"/>
            <a:r>
              <a:rPr lang="en-GB" sz="2800" b="1" dirty="0">
                <a:latin typeface="Calibri"/>
                <a:ea typeface="Calibri"/>
                <a:cs typeface="Calibri"/>
              </a:rPr>
              <a:t>Activity 1: How far had the events of 1950–53 shifted the balance of economic power in Iran?</a:t>
            </a:r>
            <a:br>
              <a:rPr lang="en-GB" sz="2800" b="1" dirty="0"/>
            </a:br>
            <a:br>
              <a:rPr lang="en-GB" sz="2800" b="1" dirty="0"/>
            </a:br>
            <a:r>
              <a:rPr lang="en-GB" sz="2800" dirty="0">
                <a:latin typeface="Calibri"/>
                <a:ea typeface="Calibri"/>
                <a:cs typeface="Calibri"/>
              </a:rPr>
              <a:t>Use the summary on the worksheet to remind you of the key events.</a:t>
            </a:r>
            <a:endParaRPr lang="en-US"/>
          </a:p>
        </p:txBody>
      </p:sp>
      <p:cxnSp>
        <p:nvCxnSpPr>
          <p:cNvPr id="5" name="Straight Connector 4">
            <a:extLst>
              <a:ext uri="{FF2B5EF4-FFF2-40B4-BE49-F238E27FC236}">
                <a16:creationId xmlns:a16="http://schemas.microsoft.com/office/drawing/2014/main" id="{A4481E91-1492-6147-8013-D42EA1476615}"/>
              </a:ext>
            </a:extLst>
          </p:cNvPr>
          <p:cNvCxnSpPr/>
          <p:nvPr/>
        </p:nvCxnSpPr>
        <p:spPr>
          <a:xfrm>
            <a:off x="1268583" y="3761245"/>
            <a:ext cx="9490363"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B9F49F43-6686-FE41-A0B7-908A33C2D73E}"/>
              </a:ext>
            </a:extLst>
          </p:cNvPr>
          <p:cNvSpPr/>
          <p:nvPr/>
        </p:nvSpPr>
        <p:spPr>
          <a:xfrm>
            <a:off x="4628311" y="3761245"/>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45D3C24-9DA0-B04B-A306-15DF2E741935}"/>
              </a:ext>
            </a:extLst>
          </p:cNvPr>
          <p:cNvSpPr txBox="1"/>
          <p:nvPr/>
        </p:nvSpPr>
        <p:spPr>
          <a:xfrm>
            <a:off x="1268583" y="1903800"/>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British economic power</a:t>
            </a:r>
            <a:endParaRPr lang="en-US"/>
          </a:p>
          <a:p>
            <a:pPr algn="ctr"/>
            <a:r>
              <a:rPr lang="en-GB" sz="2800" dirty="0">
                <a:latin typeface="Calibri"/>
                <a:ea typeface="Calibri"/>
                <a:cs typeface="Calibri"/>
              </a:rPr>
              <a:t>Evidence:</a:t>
            </a:r>
          </a:p>
          <a:p>
            <a:endParaRPr lang="en-GB" sz="2800" dirty="0"/>
          </a:p>
        </p:txBody>
      </p:sp>
      <p:sp>
        <p:nvSpPr>
          <p:cNvPr id="8" name="TextBox 7">
            <a:extLst>
              <a:ext uri="{FF2B5EF4-FFF2-40B4-BE49-F238E27FC236}">
                <a16:creationId xmlns:a16="http://schemas.microsoft.com/office/drawing/2014/main" id="{0FA6C7CF-0BBB-E64A-9663-FA829DEBF294}"/>
              </a:ext>
            </a:extLst>
          </p:cNvPr>
          <p:cNvSpPr txBox="1"/>
          <p:nvPr/>
        </p:nvSpPr>
        <p:spPr>
          <a:xfrm>
            <a:off x="7579326" y="1903800"/>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Iranian economic power</a:t>
            </a:r>
            <a:endParaRPr lang="en-US"/>
          </a:p>
          <a:p>
            <a:pPr algn="ctr"/>
            <a:r>
              <a:rPr lang="en-GB" sz="2800" dirty="0">
                <a:latin typeface="Calibri"/>
                <a:ea typeface="Calibri"/>
                <a:cs typeface="Calibri"/>
              </a:rPr>
              <a:t>Evidence:</a:t>
            </a:r>
          </a:p>
          <a:p>
            <a:endParaRPr lang="en-GB" sz="2800" dirty="0"/>
          </a:p>
        </p:txBody>
      </p:sp>
      <p:cxnSp>
        <p:nvCxnSpPr>
          <p:cNvPr id="9" name="Straight Arrow Connector 8">
            <a:extLst>
              <a:ext uri="{FF2B5EF4-FFF2-40B4-BE49-F238E27FC236}">
                <a16:creationId xmlns:a16="http://schemas.microsoft.com/office/drawing/2014/main" id="{05E40AF8-B0B8-614D-B2A9-A0E5BE0ABA97}"/>
              </a:ext>
            </a:extLst>
          </p:cNvPr>
          <p:cNvCxnSpPr/>
          <p:nvPr/>
        </p:nvCxnSpPr>
        <p:spPr>
          <a:xfrm>
            <a:off x="1268583" y="3864722"/>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2A11536-DCCA-B642-AB5C-47B861B7C7C1}"/>
              </a:ext>
            </a:extLst>
          </p:cNvPr>
          <p:cNvSpPr txBox="1"/>
          <p:nvPr/>
        </p:nvSpPr>
        <p:spPr>
          <a:xfrm>
            <a:off x="5346" y="5079160"/>
            <a:ext cx="3405798"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Colonial domination?</a:t>
            </a:r>
            <a:endParaRPr lang="en-US"/>
          </a:p>
        </p:txBody>
      </p:sp>
      <p:sp>
        <p:nvSpPr>
          <p:cNvPr id="11" name="TextBox 10">
            <a:extLst>
              <a:ext uri="{FF2B5EF4-FFF2-40B4-BE49-F238E27FC236}">
                <a16:creationId xmlns:a16="http://schemas.microsoft.com/office/drawing/2014/main" id="{678495FB-6E06-1342-98BB-FDB687EE6923}"/>
              </a:ext>
            </a:extLst>
          </p:cNvPr>
          <p:cNvSpPr txBox="1"/>
          <p:nvPr/>
        </p:nvSpPr>
        <p:spPr>
          <a:xfrm>
            <a:off x="9505921" y="5079160"/>
            <a:ext cx="2682875"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National power?</a:t>
            </a:r>
          </a:p>
        </p:txBody>
      </p:sp>
      <p:cxnSp>
        <p:nvCxnSpPr>
          <p:cNvPr id="12" name="Straight Arrow Connector 11">
            <a:extLst>
              <a:ext uri="{FF2B5EF4-FFF2-40B4-BE49-F238E27FC236}">
                <a16:creationId xmlns:a16="http://schemas.microsoft.com/office/drawing/2014/main" id="{1C7CD0C2-6BDE-2A40-8930-F9B95ECB3A2A}"/>
              </a:ext>
            </a:extLst>
          </p:cNvPr>
          <p:cNvCxnSpPr/>
          <p:nvPr/>
        </p:nvCxnSpPr>
        <p:spPr>
          <a:xfrm>
            <a:off x="10736431" y="3864722"/>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3345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134B-2B97-8343-B64D-5A6E9045EEE2}"/>
              </a:ext>
            </a:extLst>
          </p:cNvPr>
          <p:cNvSpPr>
            <a:spLocks noGrp="1"/>
          </p:cNvSpPr>
          <p:nvPr>
            <p:ph type="title"/>
          </p:nvPr>
        </p:nvSpPr>
        <p:spPr>
          <a:xfrm>
            <a:off x="838200" y="365125"/>
            <a:ext cx="10515600" cy="5050937"/>
          </a:xfrm>
        </p:spPr>
        <p:txBody>
          <a:bodyPr>
            <a:normAutofit/>
          </a:bodyPr>
          <a:lstStyle/>
          <a:p>
            <a:pPr algn="ctr"/>
            <a:r>
              <a:rPr lang="en-GB" dirty="0">
                <a:latin typeface="Calibri"/>
                <a:ea typeface="Calibri"/>
                <a:cs typeface="Calibri"/>
              </a:rPr>
              <a:t>Even though Britain and America did not directly rule the countries of the Middle East, the control that their companies had over the region’s main economic resource (oil) was seen by many as </a:t>
            </a:r>
            <a:r>
              <a:rPr lang="en-GB" b="1" dirty="0">
                <a:latin typeface="Calibri"/>
                <a:ea typeface="Calibri"/>
                <a:cs typeface="Calibri"/>
              </a:rPr>
              <a:t>colonial</a:t>
            </a:r>
            <a:r>
              <a:rPr lang="en-GB" dirty="0">
                <a:latin typeface="Calibri"/>
                <a:ea typeface="Calibri"/>
                <a:cs typeface="Calibri"/>
              </a:rPr>
              <a:t>. So was British and American intervention in Middle Eastern politics, usually to defend their oil interests.</a:t>
            </a:r>
            <a:endParaRPr lang="en-US"/>
          </a:p>
        </p:txBody>
      </p:sp>
    </p:spTree>
    <p:extLst>
      <p:ext uri="{BB962C8B-B14F-4D97-AF65-F5344CB8AC3E}">
        <p14:creationId xmlns:p14="http://schemas.microsoft.com/office/powerpoint/2010/main" val="1939145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69BD2-822F-DB4B-B189-975A12AF4EAD}"/>
              </a:ext>
            </a:extLst>
          </p:cNvPr>
          <p:cNvSpPr>
            <a:spLocks noGrp="1"/>
          </p:cNvSpPr>
          <p:nvPr>
            <p:ph type="title"/>
          </p:nvPr>
        </p:nvSpPr>
        <p:spPr/>
        <p:txBody>
          <a:bodyPr>
            <a:noAutofit/>
          </a:bodyPr>
          <a:lstStyle/>
          <a:p>
            <a:pPr algn="ctr"/>
            <a:r>
              <a:rPr lang="en-GB" sz="3200" dirty="0">
                <a:latin typeface="Calibri"/>
                <a:ea typeface="Calibri"/>
                <a:cs typeface="Calibri"/>
              </a:rPr>
              <a:t>Iran’s nationalisation of the oil industry was part of a wider rise of </a:t>
            </a:r>
            <a:r>
              <a:rPr lang="en-GB" sz="3200" b="1" dirty="0">
                <a:latin typeface="Calibri"/>
                <a:ea typeface="Calibri"/>
                <a:cs typeface="Calibri"/>
              </a:rPr>
              <a:t>anti-colonial nationalism </a:t>
            </a:r>
            <a:r>
              <a:rPr lang="en-GB" sz="3200" dirty="0">
                <a:latin typeface="Calibri"/>
                <a:ea typeface="Calibri"/>
                <a:cs typeface="Calibri"/>
              </a:rPr>
              <a:t>in the Middle East from the 1950s.</a:t>
            </a:r>
            <a:endParaRPr lang="en-US"/>
          </a:p>
        </p:txBody>
      </p:sp>
      <p:sp>
        <p:nvSpPr>
          <p:cNvPr id="3" name="Content Placeholder 2">
            <a:extLst>
              <a:ext uri="{FF2B5EF4-FFF2-40B4-BE49-F238E27FC236}">
                <a16:creationId xmlns:a16="http://schemas.microsoft.com/office/drawing/2014/main" id="{A458D69D-3085-8A4C-828A-40A139E657CB}"/>
              </a:ext>
            </a:extLst>
          </p:cNvPr>
          <p:cNvSpPr>
            <a:spLocks noGrp="1"/>
          </p:cNvSpPr>
          <p:nvPr>
            <p:ph idx="1"/>
          </p:nvPr>
        </p:nvSpPr>
        <p:spPr/>
        <p:txBody>
          <a:bodyPr vert="horz" lIns="91440" tIns="45720" rIns="91440" bIns="45720" rtlCol="0" anchor="t">
            <a:normAutofit/>
          </a:bodyPr>
          <a:lstStyle/>
          <a:p>
            <a:r>
              <a:rPr lang="en-GB" dirty="0">
                <a:latin typeface="Calibri"/>
                <a:ea typeface="Calibri"/>
                <a:cs typeface="Calibri"/>
              </a:rPr>
              <a:t>Anti = against</a:t>
            </a:r>
          </a:p>
          <a:p>
            <a:endParaRPr lang="en-GB" sz="900" dirty="0">
              <a:latin typeface="Calibri"/>
              <a:ea typeface="Calibri"/>
              <a:cs typeface="Calibri"/>
            </a:endParaRPr>
          </a:p>
          <a:p>
            <a:r>
              <a:rPr lang="en-GB" dirty="0">
                <a:latin typeface="Calibri"/>
                <a:ea typeface="Calibri"/>
                <a:cs typeface="Calibri"/>
              </a:rPr>
              <a:t>Colonial = foreign domination</a:t>
            </a:r>
          </a:p>
          <a:p>
            <a:endParaRPr lang="en-GB" sz="900" dirty="0">
              <a:latin typeface="Calibri"/>
              <a:ea typeface="Calibri"/>
              <a:cs typeface="Calibri"/>
            </a:endParaRPr>
          </a:p>
          <a:p>
            <a:r>
              <a:rPr lang="en-GB" dirty="0">
                <a:latin typeface="Calibri"/>
                <a:ea typeface="Calibri"/>
                <a:cs typeface="Calibri"/>
              </a:rPr>
              <a:t>Nationalism = belief in one’s own country</a:t>
            </a:r>
          </a:p>
          <a:p>
            <a:endParaRPr lang="en-GB" sz="800" dirty="0">
              <a:latin typeface="Calibri"/>
              <a:ea typeface="Calibri"/>
              <a:cs typeface="Calibri"/>
            </a:endParaRPr>
          </a:p>
          <a:p>
            <a:pPr marL="0" indent="0" algn="ctr">
              <a:buNone/>
            </a:pPr>
            <a:r>
              <a:rPr lang="en-GB" dirty="0">
                <a:latin typeface="Calibri"/>
                <a:ea typeface="Calibri"/>
                <a:cs typeface="Calibri"/>
              </a:rPr>
              <a:t>Anti-colonial nationalists wanted to increase the strength and independence of their nations by reducing the influence of foreign powers. In the Middle East, this meant challenging the power of Britain and the USA over the oil industry.</a:t>
            </a:r>
          </a:p>
        </p:txBody>
      </p:sp>
    </p:spTree>
    <p:extLst>
      <p:ext uri="{BB962C8B-B14F-4D97-AF65-F5344CB8AC3E}">
        <p14:creationId xmlns:p14="http://schemas.microsoft.com/office/powerpoint/2010/main" val="2703857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EDBC0-36AE-0D44-A570-38FB59893BB9}"/>
              </a:ext>
            </a:extLst>
          </p:cNvPr>
          <p:cNvSpPr>
            <a:spLocks noGrp="1"/>
          </p:cNvSpPr>
          <p:nvPr>
            <p:ph type="title"/>
          </p:nvPr>
        </p:nvSpPr>
        <p:spPr>
          <a:xfrm>
            <a:off x="223700" y="590968"/>
            <a:ext cx="6543523" cy="3040734"/>
          </a:xfrm>
        </p:spPr>
        <p:txBody>
          <a:bodyPr>
            <a:noAutofit/>
          </a:bodyPr>
          <a:lstStyle/>
          <a:p>
            <a:pPr algn="ctr"/>
            <a:r>
              <a:rPr lang="en-GB" sz="2700" b="1" dirty="0">
                <a:latin typeface="Calibri"/>
                <a:ea typeface="Calibri"/>
                <a:cs typeface="Calibri"/>
              </a:rPr>
              <a:t>The creation of OPEC</a:t>
            </a:r>
            <a:br>
              <a:rPr lang="en-GB" sz="2700" dirty="0">
                <a:latin typeface="Calibri"/>
              </a:rPr>
            </a:br>
            <a:r>
              <a:rPr lang="en-GB" sz="2700" dirty="0">
                <a:latin typeface="Calibri"/>
                <a:ea typeface="Calibri"/>
                <a:cs typeface="Calibri"/>
              </a:rPr>
              <a:t>In the 1960s, the oil-producing countries created OPEC (Organisation of the Petroleum Exporting Countries). Its founding members were Iran, Iraq, Saudi Arabia, Kuwait and Venezuela (the only non-Middle Eastern member).</a:t>
            </a:r>
            <a:br>
              <a:rPr lang="en-GB" sz="2700" dirty="0">
                <a:latin typeface="Calibri"/>
              </a:rPr>
            </a:br>
            <a:r>
              <a:rPr lang="en-GB" sz="2700" dirty="0">
                <a:latin typeface="Calibri"/>
                <a:ea typeface="Calibri"/>
                <a:cs typeface="Calibri"/>
              </a:rPr>
              <a:t>They wanted to pursue the following aims:</a:t>
            </a:r>
            <a:br>
              <a:rPr lang="en-GB" sz="2800" dirty="0">
                <a:latin typeface="Calibri"/>
              </a:rPr>
            </a:br>
            <a:endParaRPr lang="en-GB" sz="2800" dirty="0">
              <a:latin typeface="Calibri"/>
              <a:ea typeface="Calibri"/>
              <a:cs typeface="Calibri"/>
            </a:endParaRPr>
          </a:p>
        </p:txBody>
      </p:sp>
      <p:pic>
        <p:nvPicPr>
          <p:cNvPr id="3" name="Picture 2">
            <a:extLst>
              <a:ext uri="{FF2B5EF4-FFF2-40B4-BE49-F238E27FC236}">
                <a16:creationId xmlns:a16="http://schemas.microsoft.com/office/drawing/2014/main" id="{EE990470-B99C-274D-96BD-42511FBD8F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60494" y="371707"/>
            <a:ext cx="5119993" cy="3419995"/>
          </a:xfrm>
          <a:prstGeom prst="rect">
            <a:avLst/>
          </a:prstGeom>
        </p:spPr>
      </p:pic>
      <p:sp>
        <p:nvSpPr>
          <p:cNvPr id="5" name="TextBox 4">
            <a:extLst>
              <a:ext uri="{FF2B5EF4-FFF2-40B4-BE49-F238E27FC236}">
                <a16:creationId xmlns:a16="http://schemas.microsoft.com/office/drawing/2014/main" id="{14CDD902-1FC0-553D-A1FF-65EB76137B2D}"/>
              </a:ext>
            </a:extLst>
          </p:cNvPr>
          <p:cNvSpPr txBox="1"/>
          <p:nvPr/>
        </p:nvSpPr>
        <p:spPr>
          <a:xfrm>
            <a:off x="221227" y="3625645"/>
            <a:ext cx="6550741" cy="24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rabicPeriod"/>
            </a:pPr>
            <a:r>
              <a:rPr lang="en-GB" sz="2700" dirty="0">
                <a:latin typeface="Calibri"/>
                <a:ea typeface="Calibri"/>
                <a:cs typeface="Calibri"/>
              </a:rPr>
              <a:t>To take national ownership over the oil from the British and American companies</a:t>
            </a:r>
            <a:endParaRPr lang="en-US" sz="2700" dirty="0">
              <a:latin typeface="Aptos"/>
              <a:ea typeface="Calibri"/>
              <a:cs typeface="Calibri"/>
            </a:endParaRPr>
          </a:p>
          <a:p>
            <a:pPr marL="514350" indent="-514350">
              <a:buAutoNum type="arabicPeriod"/>
            </a:pPr>
            <a:r>
              <a:rPr lang="en-GB" sz="2700" dirty="0">
                <a:latin typeface="Calibri"/>
                <a:ea typeface="Calibri"/>
                <a:cs typeface="Calibri"/>
              </a:rPr>
              <a:t>To increase the price of oil</a:t>
            </a:r>
            <a:endParaRPr lang="en-US" sz="2700" dirty="0">
              <a:latin typeface="Aptos"/>
              <a:ea typeface="Calibri"/>
              <a:cs typeface="Calibri"/>
            </a:endParaRPr>
          </a:p>
          <a:p>
            <a:pPr marL="514350" indent="-514350">
              <a:buAutoNum type="arabicPeriod"/>
            </a:pPr>
            <a:r>
              <a:rPr lang="en-GB" sz="2700" dirty="0">
                <a:latin typeface="Calibri"/>
                <a:ea typeface="Calibri"/>
                <a:cs typeface="Calibri"/>
              </a:rPr>
              <a:t>To increase their countries’ profits and wealth from oil production</a:t>
            </a:r>
            <a:endParaRPr lang="en-US" sz="2700"/>
          </a:p>
          <a:p>
            <a:pPr algn="ctr"/>
            <a:endParaRPr lang="en-GB"/>
          </a:p>
        </p:txBody>
      </p:sp>
    </p:spTree>
    <p:extLst>
      <p:ext uri="{BB962C8B-B14F-4D97-AF65-F5344CB8AC3E}">
        <p14:creationId xmlns:p14="http://schemas.microsoft.com/office/powerpoint/2010/main" val="2094499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DDD55-4FA1-DE47-9BC9-322B89600920}"/>
              </a:ext>
            </a:extLst>
          </p:cNvPr>
          <p:cNvSpPr>
            <a:spLocks noGrp="1"/>
          </p:cNvSpPr>
          <p:nvPr>
            <p:ph type="title"/>
          </p:nvPr>
        </p:nvSpPr>
        <p:spPr>
          <a:xfrm>
            <a:off x="838200" y="365125"/>
            <a:ext cx="10515600" cy="2982759"/>
          </a:xfrm>
        </p:spPr>
        <p:txBody>
          <a:bodyPr>
            <a:noAutofit/>
          </a:bodyPr>
          <a:lstStyle/>
          <a:p>
            <a:pPr algn="ctr"/>
            <a:r>
              <a:rPr lang="en-GB" sz="3200" b="1" dirty="0">
                <a:latin typeface="Calibri"/>
                <a:ea typeface="Calibri"/>
                <a:cs typeface="Calibri"/>
              </a:rPr>
              <a:t>Activity 2: How successful were the Middle Eastern oil-producing countries at achieving their economic aims between 1950 and 1973?</a:t>
            </a:r>
            <a:br>
              <a:rPr lang="en-GB" sz="3200" b="1" dirty="0"/>
            </a:br>
            <a:br>
              <a:rPr lang="en-GB" sz="3200" b="1" dirty="0">
                <a:latin typeface="Calibri"/>
              </a:rPr>
            </a:br>
            <a:r>
              <a:rPr lang="en-GB" sz="2800" dirty="0">
                <a:latin typeface="Calibri"/>
                <a:ea typeface="Calibri"/>
                <a:cs typeface="Calibri"/>
              </a:rPr>
              <a:t>Look at Figures 1, 2 and 3. Put a tick next to the aims that you think they were achieving by 1973 and a cross next to those that you think they were not yet achieving. </a:t>
            </a:r>
            <a:br>
              <a:rPr lang="en-GB" sz="2800" dirty="0"/>
            </a:br>
            <a:endParaRPr lang="en-GB" sz="3200" dirty="0"/>
          </a:p>
        </p:txBody>
      </p:sp>
      <p:sp>
        <p:nvSpPr>
          <p:cNvPr id="3" name="Content Placeholder 2">
            <a:extLst>
              <a:ext uri="{FF2B5EF4-FFF2-40B4-BE49-F238E27FC236}">
                <a16:creationId xmlns:a16="http://schemas.microsoft.com/office/drawing/2014/main" id="{5BBCAF54-71AA-C243-BB4B-AA9CA3C89CE3}"/>
              </a:ext>
            </a:extLst>
          </p:cNvPr>
          <p:cNvSpPr>
            <a:spLocks noGrp="1"/>
          </p:cNvSpPr>
          <p:nvPr>
            <p:ph idx="1"/>
          </p:nvPr>
        </p:nvSpPr>
        <p:spPr>
          <a:xfrm>
            <a:off x="838200" y="3524865"/>
            <a:ext cx="10515600" cy="2652097"/>
          </a:xfrm>
        </p:spPr>
        <p:txBody>
          <a:bodyPr vert="horz" lIns="91440" tIns="45720" rIns="91440" bIns="45720" rtlCol="0" anchor="t">
            <a:normAutofit/>
          </a:bodyPr>
          <a:lstStyle/>
          <a:p>
            <a:pPr marL="514350" indent="-514350"/>
            <a:r>
              <a:rPr lang="en-GB" dirty="0">
                <a:latin typeface="Calibri"/>
                <a:ea typeface="Calibri"/>
                <a:cs typeface="Calibri"/>
              </a:rPr>
              <a:t>Aim 1: To take national ownership over the oil from the British and American companies</a:t>
            </a:r>
            <a:endParaRPr lang="en-US">
              <a:latin typeface="Calibri"/>
              <a:ea typeface="Calibri"/>
              <a:cs typeface="Calibri"/>
            </a:endParaRPr>
          </a:p>
          <a:p>
            <a:pPr marL="514350" indent="-514350"/>
            <a:r>
              <a:rPr lang="en-GB" dirty="0">
                <a:latin typeface="Calibri"/>
                <a:ea typeface="Calibri"/>
                <a:cs typeface="Calibri"/>
              </a:rPr>
              <a:t>Aim 2: To increase the price of oil </a:t>
            </a:r>
          </a:p>
          <a:p>
            <a:pPr marL="514350" indent="-514350"/>
            <a:r>
              <a:rPr lang="en-GB" dirty="0">
                <a:latin typeface="Calibri"/>
                <a:ea typeface="Calibri"/>
                <a:cs typeface="Calibri"/>
              </a:rPr>
              <a:t>Aim 3: To increase their countries’ profits and wealth from oil production</a:t>
            </a:r>
          </a:p>
          <a:p>
            <a:pPr marL="0" indent="0">
              <a:buNone/>
            </a:pPr>
            <a:endParaRPr lang="en-GB" dirty="0"/>
          </a:p>
        </p:txBody>
      </p:sp>
    </p:spTree>
    <p:extLst>
      <p:ext uri="{BB962C8B-B14F-4D97-AF65-F5344CB8AC3E}">
        <p14:creationId xmlns:p14="http://schemas.microsoft.com/office/powerpoint/2010/main" val="2980516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1A87250-08EA-454F-B8FE-E49458165C96}"/>
              </a:ext>
            </a:extLst>
          </p:cNvPr>
          <p:cNvGraphicFramePr>
            <a:graphicFrameLocks noGrp="1"/>
          </p:cNvGraphicFramePr>
          <p:nvPr>
            <p:extLst>
              <p:ext uri="{D42A27DB-BD31-4B8C-83A1-F6EECF244321}">
                <p14:modId xmlns:p14="http://schemas.microsoft.com/office/powerpoint/2010/main" val="2145635078"/>
              </p:ext>
            </p:extLst>
          </p:nvPr>
        </p:nvGraphicFramePr>
        <p:xfrm>
          <a:off x="3694545" y="276320"/>
          <a:ext cx="8128000" cy="566928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948604323"/>
                    </a:ext>
                  </a:extLst>
                </a:gridCol>
                <a:gridCol w="2032000">
                  <a:extLst>
                    <a:ext uri="{9D8B030D-6E8A-4147-A177-3AD203B41FA5}">
                      <a16:colId xmlns:a16="http://schemas.microsoft.com/office/drawing/2014/main" val="1391194104"/>
                    </a:ext>
                  </a:extLst>
                </a:gridCol>
                <a:gridCol w="2032000">
                  <a:extLst>
                    <a:ext uri="{9D8B030D-6E8A-4147-A177-3AD203B41FA5}">
                      <a16:colId xmlns:a16="http://schemas.microsoft.com/office/drawing/2014/main" val="2029840127"/>
                    </a:ext>
                  </a:extLst>
                </a:gridCol>
                <a:gridCol w="2032000">
                  <a:extLst>
                    <a:ext uri="{9D8B030D-6E8A-4147-A177-3AD203B41FA5}">
                      <a16:colId xmlns:a16="http://schemas.microsoft.com/office/drawing/2014/main" val="1915377132"/>
                    </a:ext>
                  </a:extLst>
                </a:gridCol>
              </a:tblGrid>
              <a:tr h="370840">
                <a:tc>
                  <a:txBody>
                    <a:bodyPr/>
                    <a:lstStyle/>
                    <a:p>
                      <a:pPr algn="ctr"/>
                      <a:r>
                        <a:rPr lang="en-GB" b="1" dirty="0">
                          <a:latin typeface="Calibri"/>
                        </a:rPr>
                        <a:t>Country</a:t>
                      </a:r>
                    </a:p>
                  </a:txBody>
                  <a:tcPr/>
                </a:tc>
                <a:tc>
                  <a:txBody>
                    <a:bodyPr/>
                    <a:lstStyle/>
                    <a:p>
                      <a:pPr algn="ctr"/>
                      <a:r>
                        <a:rPr lang="en-GB" b="1" dirty="0">
                          <a:latin typeface="Calibri"/>
                        </a:rPr>
                        <a:t>Share of oil profits before 1950 (typical price of a barrel of oil was around $2.50)</a:t>
                      </a:r>
                    </a:p>
                  </a:txBody>
                  <a:tcPr/>
                </a:tc>
                <a:tc>
                  <a:txBody>
                    <a:bodyPr/>
                    <a:lstStyle/>
                    <a:p>
                      <a:pPr algn="ctr"/>
                      <a:r>
                        <a:rPr lang="en-GB" b="1" dirty="0">
                          <a:latin typeface="Calibri"/>
                        </a:rPr>
                        <a:t>Share of oil profits 1950–70</a:t>
                      </a:r>
                    </a:p>
                  </a:txBody>
                  <a:tcPr/>
                </a:tc>
                <a:tc>
                  <a:txBody>
                    <a:bodyPr/>
                    <a:lstStyle/>
                    <a:p>
                      <a:pPr algn="ctr"/>
                      <a:r>
                        <a:rPr lang="en-GB" b="1" dirty="0">
                          <a:latin typeface="Calibri"/>
                        </a:rPr>
                        <a:t>Share of oil profits 1971</a:t>
                      </a:r>
                    </a:p>
                  </a:txBody>
                  <a:tcPr/>
                </a:tc>
                <a:extLst>
                  <a:ext uri="{0D108BD9-81ED-4DB2-BD59-A6C34878D82A}">
                    <a16:rowId xmlns:a16="http://schemas.microsoft.com/office/drawing/2014/main" val="530234986"/>
                  </a:ext>
                </a:extLst>
              </a:tr>
              <a:tr h="370840">
                <a:tc>
                  <a:txBody>
                    <a:bodyPr/>
                    <a:lstStyle/>
                    <a:p>
                      <a:pPr algn="ctr"/>
                      <a:r>
                        <a:rPr lang="en-GB" b="1" dirty="0">
                          <a:latin typeface="Calibri"/>
                        </a:rPr>
                        <a:t>Iran</a:t>
                      </a:r>
                    </a:p>
                  </a:txBody>
                  <a:tcPr/>
                </a:tc>
                <a:tc>
                  <a:txBody>
                    <a:bodyPr/>
                    <a:lstStyle/>
                    <a:p>
                      <a:pPr algn="ctr"/>
                      <a:r>
                        <a:rPr lang="en-GB" dirty="0">
                          <a:latin typeface="Calibri"/>
                        </a:rPr>
                        <a:t>16.5 cents per barrel</a:t>
                      </a:r>
                    </a:p>
                  </a:txBody>
                  <a:tcPr/>
                </a:tc>
                <a:tc>
                  <a:txBody>
                    <a:bodyPr/>
                    <a:lstStyle/>
                    <a:p>
                      <a:pPr algn="ctr"/>
                      <a:r>
                        <a:rPr lang="en-GB" dirty="0">
                          <a:latin typeface="Calibri"/>
                        </a:rPr>
                        <a:t>50/50 split in profits</a:t>
                      </a:r>
                    </a:p>
                    <a:p>
                      <a:pPr algn="ctr"/>
                      <a:endParaRPr lang="en-GB" dirty="0">
                        <a:latin typeface="Calibri"/>
                      </a:endParaRPr>
                    </a:p>
                    <a:p>
                      <a:pPr algn="ctr"/>
                      <a:r>
                        <a:rPr lang="en-GB" dirty="0">
                          <a:latin typeface="Calibri"/>
                        </a:rPr>
                        <a:t>(+ took national ownership of oil)</a:t>
                      </a:r>
                    </a:p>
                  </a:txBody>
                  <a:tcPr/>
                </a:tc>
                <a:tc>
                  <a:txBody>
                    <a:bodyPr/>
                    <a:lstStyle/>
                    <a:p>
                      <a:pPr algn="ctr"/>
                      <a:r>
                        <a:rPr lang="en-GB" dirty="0">
                          <a:latin typeface="Calibri"/>
                        </a:rPr>
                        <a:t>At least 55% share of profits</a:t>
                      </a:r>
                    </a:p>
                  </a:txBody>
                  <a:tcPr/>
                </a:tc>
                <a:extLst>
                  <a:ext uri="{0D108BD9-81ED-4DB2-BD59-A6C34878D82A}">
                    <a16:rowId xmlns:a16="http://schemas.microsoft.com/office/drawing/2014/main" val="2166732753"/>
                  </a:ext>
                </a:extLst>
              </a:tr>
              <a:tr h="370840">
                <a:tc>
                  <a:txBody>
                    <a:bodyPr/>
                    <a:lstStyle/>
                    <a:p>
                      <a:pPr algn="ctr"/>
                      <a:r>
                        <a:rPr lang="en-GB" b="1" dirty="0">
                          <a:latin typeface="Calibri"/>
                        </a:rPr>
                        <a:t>Saudi Arabia</a:t>
                      </a:r>
                    </a:p>
                  </a:txBody>
                  <a:tcPr/>
                </a:tc>
                <a:tc>
                  <a:txBody>
                    <a:bodyPr/>
                    <a:lstStyle/>
                    <a:p>
                      <a:pPr algn="ctr"/>
                      <a:r>
                        <a:rPr lang="en-GB" dirty="0">
                          <a:latin typeface="Calibri"/>
                        </a:rPr>
                        <a:t>33 cents per barrel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latin typeface="Calibri"/>
                        </a:rPr>
                        <a:t>50/50 split in profits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latin typeface="Calibri"/>
                        </a:rPr>
                        <a:t>At least 55% share of profits</a:t>
                      </a:r>
                    </a:p>
                  </a:txBody>
                  <a:tcPr/>
                </a:tc>
                <a:extLst>
                  <a:ext uri="{0D108BD9-81ED-4DB2-BD59-A6C34878D82A}">
                    <a16:rowId xmlns:a16="http://schemas.microsoft.com/office/drawing/2014/main" val="2820398956"/>
                  </a:ext>
                </a:extLst>
              </a:tr>
              <a:tr h="370840">
                <a:tc>
                  <a:txBody>
                    <a:bodyPr/>
                    <a:lstStyle/>
                    <a:p>
                      <a:pPr algn="ctr"/>
                      <a:r>
                        <a:rPr lang="en-GB" b="1" dirty="0">
                          <a:latin typeface="Calibri"/>
                        </a:rPr>
                        <a:t>Iraq</a:t>
                      </a:r>
                    </a:p>
                  </a:txBody>
                  <a:tcPr/>
                </a:tc>
                <a:tc>
                  <a:txBody>
                    <a:bodyPr/>
                    <a:lstStyle/>
                    <a:p>
                      <a:pPr algn="ctr"/>
                      <a:r>
                        <a:rPr lang="en-GB" dirty="0">
                          <a:latin typeface="Calibri"/>
                        </a:rPr>
                        <a:t>16.5 cents per barrel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latin typeface="Calibri"/>
                        </a:rPr>
                        <a:t>50/50 split in profits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latin typeface="Calibri"/>
                        </a:rPr>
                        <a:t>(+ took national ownership of oil)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latin typeface="Calibri"/>
                        </a:rPr>
                        <a:t>At least 55% share of profits</a:t>
                      </a:r>
                    </a:p>
                  </a:txBody>
                  <a:tcPr/>
                </a:tc>
                <a:extLst>
                  <a:ext uri="{0D108BD9-81ED-4DB2-BD59-A6C34878D82A}">
                    <a16:rowId xmlns:a16="http://schemas.microsoft.com/office/drawing/2014/main" val="896787550"/>
                  </a:ext>
                </a:extLst>
              </a:tr>
              <a:tr h="370840">
                <a:tc>
                  <a:txBody>
                    <a:bodyPr/>
                    <a:lstStyle/>
                    <a:p>
                      <a:pPr algn="ctr"/>
                      <a:r>
                        <a:rPr lang="en-GB" b="1" dirty="0">
                          <a:latin typeface="Calibri"/>
                        </a:rPr>
                        <a:t>Kuwait</a:t>
                      </a:r>
                    </a:p>
                  </a:txBody>
                  <a:tcPr/>
                </a:tc>
                <a:tc>
                  <a:txBody>
                    <a:bodyPr/>
                    <a:lstStyle/>
                    <a:p>
                      <a:pPr algn="ctr"/>
                      <a:r>
                        <a:rPr lang="en-GB" dirty="0">
                          <a:latin typeface="Calibri"/>
                        </a:rPr>
                        <a:t>15–35 cents per barrel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latin typeface="Calibri"/>
                        </a:rPr>
                        <a:t>50/50 split in profits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latin typeface="Calibri"/>
                        </a:rPr>
                        <a:t>At least 55% share of profits</a:t>
                      </a:r>
                    </a:p>
                  </a:txBody>
                  <a:tcPr/>
                </a:tc>
                <a:extLst>
                  <a:ext uri="{0D108BD9-81ED-4DB2-BD59-A6C34878D82A}">
                    <a16:rowId xmlns:a16="http://schemas.microsoft.com/office/drawing/2014/main" val="2411389507"/>
                  </a:ext>
                </a:extLst>
              </a:tr>
            </a:tbl>
          </a:graphicData>
        </a:graphic>
      </p:graphicFrame>
      <p:sp>
        <p:nvSpPr>
          <p:cNvPr id="5" name="TextBox 4">
            <a:extLst>
              <a:ext uri="{FF2B5EF4-FFF2-40B4-BE49-F238E27FC236}">
                <a16:creationId xmlns:a16="http://schemas.microsoft.com/office/drawing/2014/main" id="{B36339B4-C7A5-B24D-BA77-443341A956BC}"/>
              </a:ext>
            </a:extLst>
          </p:cNvPr>
          <p:cNvSpPr txBox="1"/>
          <p:nvPr/>
        </p:nvSpPr>
        <p:spPr>
          <a:xfrm>
            <a:off x="332509" y="276320"/>
            <a:ext cx="3241964" cy="5632311"/>
          </a:xfrm>
          <a:prstGeom prst="rect">
            <a:avLst/>
          </a:prstGeom>
          <a:noFill/>
        </p:spPr>
        <p:txBody>
          <a:bodyPr wrap="square" lIns="91440" tIns="45720" rIns="91440" bIns="45720" rtlCol="0" anchor="t">
            <a:spAutoFit/>
          </a:bodyPr>
          <a:lstStyle/>
          <a:p>
            <a:pPr algn="ctr"/>
            <a:r>
              <a:rPr lang="en-GB" sz="2000" dirty="0">
                <a:latin typeface="Calibri"/>
                <a:ea typeface="Calibri"/>
                <a:cs typeface="Calibri"/>
              </a:rPr>
              <a:t>Before 1950, the oil industry had been owned and developed (mostly) by British and American oil companies. </a:t>
            </a:r>
            <a:endParaRPr lang="en-US"/>
          </a:p>
          <a:p>
            <a:pPr algn="ctr"/>
            <a:endParaRPr lang="en-GB" sz="2000" dirty="0">
              <a:latin typeface="Calibri"/>
              <a:ea typeface="Calibri"/>
              <a:cs typeface="Calibri"/>
            </a:endParaRPr>
          </a:p>
          <a:p>
            <a:pPr algn="ctr"/>
            <a:r>
              <a:rPr lang="en-GB" sz="2000" dirty="0">
                <a:latin typeface="Calibri"/>
                <a:ea typeface="Calibri"/>
                <a:cs typeface="Calibri"/>
              </a:rPr>
              <a:t>The countries of the Middle East gained a share of the profits through deals with the companies.</a:t>
            </a:r>
          </a:p>
          <a:p>
            <a:pPr algn="ctr"/>
            <a:endParaRPr lang="en-GB" sz="2000" dirty="0">
              <a:latin typeface="Calibri"/>
              <a:ea typeface="Calibri"/>
              <a:cs typeface="Calibri"/>
            </a:endParaRPr>
          </a:p>
          <a:p>
            <a:pPr algn="ctr"/>
            <a:r>
              <a:rPr lang="en-GB" sz="2000" b="1" dirty="0">
                <a:latin typeface="Calibri"/>
                <a:ea typeface="Calibri"/>
                <a:cs typeface="Calibri"/>
              </a:rPr>
              <a:t>To what extent had the deals improved by the early 1970s?</a:t>
            </a:r>
          </a:p>
          <a:p>
            <a:pPr algn="ctr"/>
            <a:endParaRPr lang="en-GB" sz="2000" b="1" dirty="0">
              <a:latin typeface="Calibri"/>
              <a:ea typeface="Calibri"/>
              <a:cs typeface="Calibri"/>
            </a:endParaRPr>
          </a:p>
          <a:p>
            <a:pPr algn="ctr"/>
            <a:r>
              <a:rPr lang="en-GB" sz="2000" b="1" dirty="0">
                <a:latin typeface="Calibri"/>
                <a:ea typeface="Calibri"/>
                <a:cs typeface="Calibri"/>
              </a:rPr>
              <a:t>To what extent does this suggest that the balance of economic power had shifted?</a:t>
            </a:r>
          </a:p>
        </p:txBody>
      </p:sp>
    </p:spTree>
    <p:extLst>
      <p:ext uri="{BB962C8B-B14F-4D97-AF65-F5344CB8AC3E}">
        <p14:creationId xmlns:p14="http://schemas.microsoft.com/office/powerpoint/2010/main" val="2350182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B561ED0-9C9A-FA44-A8BC-F7E009BC62CB}"/>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l="-1"/>
          <a:stretch/>
        </p:blipFill>
        <p:spPr>
          <a:xfrm>
            <a:off x="-1" y="0"/>
            <a:ext cx="6733309" cy="6015322"/>
          </a:xfrm>
        </p:spPr>
      </p:pic>
      <p:sp>
        <p:nvSpPr>
          <p:cNvPr id="2" name="TextBox 1">
            <a:extLst>
              <a:ext uri="{FF2B5EF4-FFF2-40B4-BE49-F238E27FC236}">
                <a16:creationId xmlns:a16="http://schemas.microsoft.com/office/drawing/2014/main" id="{D8075EF1-A050-4D45-8D76-365F2DC2A655}"/>
              </a:ext>
            </a:extLst>
          </p:cNvPr>
          <p:cNvSpPr txBox="1"/>
          <p:nvPr/>
        </p:nvSpPr>
        <p:spPr>
          <a:xfrm>
            <a:off x="7633855" y="591615"/>
            <a:ext cx="4142509" cy="4401205"/>
          </a:xfrm>
          <a:prstGeom prst="rect">
            <a:avLst/>
          </a:prstGeom>
          <a:noFill/>
        </p:spPr>
        <p:txBody>
          <a:bodyPr wrap="square" lIns="91440" tIns="45720" rIns="91440" bIns="45720" rtlCol="0" anchor="t">
            <a:spAutoFit/>
          </a:bodyPr>
          <a:lstStyle/>
          <a:p>
            <a:pPr algn="ctr"/>
            <a:r>
              <a:rPr lang="en-GB" sz="2800" dirty="0">
                <a:latin typeface="Calibri"/>
                <a:ea typeface="Calibri"/>
                <a:cs typeface="Calibri"/>
              </a:rPr>
              <a:t>Why would the oil-producing countries want oil prices to be higher?</a:t>
            </a:r>
            <a:endParaRPr lang="en-US"/>
          </a:p>
          <a:p>
            <a:pPr algn="ctr"/>
            <a:endParaRPr lang="en-GB" sz="2800" dirty="0">
              <a:latin typeface="Calibri"/>
              <a:ea typeface="Calibri"/>
              <a:cs typeface="Calibri"/>
            </a:endParaRPr>
          </a:p>
          <a:p>
            <a:pPr algn="ctr"/>
            <a:r>
              <a:rPr lang="en-GB" sz="2800" dirty="0">
                <a:latin typeface="Calibri"/>
                <a:ea typeface="Calibri"/>
                <a:cs typeface="Calibri"/>
              </a:rPr>
              <a:t>Why would Britain and the USA prefer oil prices not to get too high?</a:t>
            </a:r>
          </a:p>
          <a:p>
            <a:pPr algn="ctr"/>
            <a:endParaRPr lang="en-GB" sz="2800" dirty="0">
              <a:latin typeface="Calibri"/>
              <a:ea typeface="Calibri"/>
              <a:cs typeface="Calibri"/>
            </a:endParaRPr>
          </a:p>
          <a:p>
            <a:pPr algn="ctr"/>
            <a:r>
              <a:rPr lang="en-GB" sz="2800" dirty="0">
                <a:latin typeface="Calibri"/>
                <a:ea typeface="Calibri"/>
                <a:cs typeface="Calibri"/>
              </a:rPr>
              <a:t>Which side was succeeding?</a:t>
            </a:r>
          </a:p>
        </p:txBody>
      </p:sp>
    </p:spTree>
    <p:extLst>
      <p:ext uri="{BB962C8B-B14F-4D97-AF65-F5344CB8AC3E}">
        <p14:creationId xmlns:p14="http://schemas.microsoft.com/office/powerpoint/2010/main" val="3060557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BB66-9B0A-7A48-8661-98AA714AE181}"/>
              </a:ext>
            </a:extLst>
          </p:cNvPr>
          <p:cNvSpPr>
            <a:spLocks noGrp="1"/>
          </p:cNvSpPr>
          <p:nvPr>
            <p:ph type="title"/>
          </p:nvPr>
        </p:nvSpPr>
        <p:spPr>
          <a:xfrm>
            <a:off x="838200" y="365126"/>
            <a:ext cx="10515600" cy="632402"/>
          </a:xfrm>
        </p:spPr>
        <p:txBody>
          <a:bodyPr>
            <a:normAutofit/>
          </a:bodyPr>
          <a:lstStyle/>
          <a:p>
            <a:pPr algn="ctr"/>
            <a:r>
              <a:rPr lang="en-GB" sz="3600" b="1" dirty="0">
                <a:latin typeface="Calibri"/>
                <a:ea typeface="Calibri"/>
                <a:cs typeface="Calibri"/>
              </a:rPr>
              <a:t>Middle East vs USA oil production</a:t>
            </a:r>
            <a:endParaRPr lang="en-US" dirty="0"/>
          </a:p>
        </p:txBody>
      </p:sp>
      <p:sp>
        <p:nvSpPr>
          <p:cNvPr id="3" name="Content Placeholder 2">
            <a:extLst>
              <a:ext uri="{FF2B5EF4-FFF2-40B4-BE49-F238E27FC236}">
                <a16:creationId xmlns:a16="http://schemas.microsoft.com/office/drawing/2014/main" id="{23205210-323D-144B-AFCA-FA979597C37D}"/>
              </a:ext>
            </a:extLst>
          </p:cNvPr>
          <p:cNvSpPr>
            <a:spLocks noGrp="1"/>
          </p:cNvSpPr>
          <p:nvPr>
            <p:ph idx="1"/>
          </p:nvPr>
        </p:nvSpPr>
        <p:spPr>
          <a:xfrm>
            <a:off x="8091054" y="1661535"/>
            <a:ext cx="4100946" cy="4351338"/>
          </a:xfrm>
        </p:spPr>
        <p:txBody>
          <a:bodyPr vert="horz" lIns="91440" tIns="45720" rIns="91440" bIns="45720" rtlCol="0" anchor="t">
            <a:normAutofit/>
          </a:bodyPr>
          <a:lstStyle/>
          <a:p>
            <a:pPr marL="0" indent="0" algn="ctr">
              <a:buNone/>
            </a:pPr>
            <a:r>
              <a:rPr lang="en-GB" sz="3600" dirty="0">
                <a:latin typeface="Calibri"/>
                <a:ea typeface="Calibri"/>
                <a:cs typeface="Calibri"/>
              </a:rPr>
              <a:t>Why might it be important that the Middle East had overtaken the USA as the world’s largest oil-producing region?</a:t>
            </a:r>
            <a:endParaRPr lang="en-US" dirty="0"/>
          </a:p>
        </p:txBody>
      </p:sp>
      <p:pic>
        <p:nvPicPr>
          <p:cNvPr id="4" name="Picture 3">
            <a:extLst>
              <a:ext uri="{FF2B5EF4-FFF2-40B4-BE49-F238E27FC236}">
                <a16:creationId xmlns:a16="http://schemas.microsoft.com/office/drawing/2014/main" id="{147B9427-9816-5A4A-8076-165BA901CC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2903" y="997528"/>
            <a:ext cx="7656002" cy="5015345"/>
          </a:xfrm>
          <a:prstGeom prst="rect">
            <a:avLst/>
          </a:prstGeom>
        </p:spPr>
      </p:pic>
    </p:spTree>
    <p:extLst>
      <p:ext uri="{BB962C8B-B14F-4D97-AF65-F5344CB8AC3E}">
        <p14:creationId xmlns:p14="http://schemas.microsoft.com/office/powerpoint/2010/main" val="363109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BB8E-67E1-360E-0CA9-95C09AB483AB}"/>
              </a:ext>
            </a:extLst>
          </p:cNvPr>
          <p:cNvSpPr>
            <a:spLocks noGrp="1"/>
          </p:cNvSpPr>
          <p:nvPr>
            <p:ph type="ctrTitle"/>
          </p:nvPr>
        </p:nvSpPr>
        <p:spPr/>
        <p:txBody>
          <a:bodyPr>
            <a:normAutofit fontScale="90000"/>
          </a:bodyPr>
          <a:lstStyle/>
          <a:p>
            <a:r>
              <a:rPr lang="en-GB" b="1" dirty="0">
                <a:latin typeface="Calibri"/>
                <a:ea typeface="Calibri"/>
                <a:cs typeface="Calibri"/>
              </a:rPr>
              <a:t>Was 1973 a turning point for economic power in the Middle East?</a:t>
            </a:r>
            <a:r>
              <a:rPr lang="en-GB" dirty="0"/>
              <a:t> </a:t>
            </a:r>
          </a:p>
        </p:txBody>
      </p:sp>
      <p:sp>
        <p:nvSpPr>
          <p:cNvPr id="3" name="Subtitle 2">
            <a:extLst>
              <a:ext uri="{FF2B5EF4-FFF2-40B4-BE49-F238E27FC236}">
                <a16:creationId xmlns:a16="http://schemas.microsoft.com/office/drawing/2014/main" id="{E9D15B4D-67E1-6B1A-BA02-68B79B6B52E9}"/>
              </a:ext>
            </a:extLst>
          </p:cNvPr>
          <p:cNvSpPr>
            <a:spLocks noGrp="1"/>
          </p:cNvSpPr>
          <p:nvPr>
            <p:ph type="subTitle" idx="1"/>
          </p:nvPr>
        </p:nvSpPr>
        <p:spPr/>
        <p:txBody>
          <a:bodyPr vert="horz" lIns="91440" tIns="45720" rIns="91440" bIns="45720" rtlCol="0" anchor="t">
            <a:normAutofit/>
          </a:bodyPr>
          <a:lstStyle/>
          <a:p>
            <a:r>
              <a:rPr lang="en-GB" sz="4000" dirty="0">
                <a:latin typeface="Calibri"/>
                <a:ea typeface="Calibri"/>
                <a:cs typeface="Calibri"/>
              </a:rPr>
              <a:t>Had the balance of economic power in the Middle East already turned before 1973?</a:t>
            </a:r>
          </a:p>
        </p:txBody>
      </p:sp>
    </p:spTree>
    <p:extLst>
      <p:ext uri="{BB962C8B-B14F-4D97-AF65-F5344CB8AC3E}">
        <p14:creationId xmlns:p14="http://schemas.microsoft.com/office/powerpoint/2010/main" val="14424091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02274-9C2B-3446-BC3B-BF3730015BDD}"/>
              </a:ext>
            </a:extLst>
          </p:cNvPr>
          <p:cNvSpPr>
            <a:spLocks noGrp="1"/>
          </p:cNvSpPr>
          <p:nvPr>
            <p:ph type="title"/>
          </p:nvPr>
        </p:nvSpPr>
        <p:spPr>
          <a:xfrm>
            <a:off x="838200" y="365125"/>
            <a:ext cx="10515600" cy="1366693"/>
          </a:xfrm>
        </p:spPr>
        <p:txBody>
          <a:bodyPr>
            <a:noAutofit/>
          </a:bodyPr>
          <a:lstStyle/>
          <a:p>
            <a:pPr algn="ctr"/>
            <a:r>
              <a:rPr lang="en-GB" sz="2400" b="1" dirty="0">
                <a:latin typeface="Calibri"/>
                <a:ea typeface="Calibri"/>
                <a:cs typeface="Calibri"/>
              </a:rPr>
              <a:t>Judgement: Had the balance of economic power already turned before 1973?</a:t>
            </a:r>
            <a:br>
              <a:rPr lang="en-GB" sz="2400" b="1" dirty="0">
                <a:latin typeface="Calibri"/>
              </a:rPr>
            </a:br>
            <a:br>
              <a:rPr lang="en-GB" sz="2400" b="1" dirty="0">
                <a:latin typeface="Calibri"/>
              </a:rPr>
            </a:br>
            <a:r>
              <a:rPr lang="en-GB" sz="2400" dirty="0">
                <a:latin typeface="Calibri"/>
                <a:ea typeface="Calibri"/>
                <a:cs typeface="Calibri"/>
              </a:rPr>
              <a:t>Consider the case study of Iran and the information about the broader Middle East region. Log the key evidence and your judgement in the Lesson 2 row of your overview table.</a:t>
            </a:r>
            <a:endParaRPr lang="en-US"/>
          </a:p>
        </p:txBody>
      </p:sp>
      <p:cxnSp>
        <p:nvCxnSpPr>
          <p:cNvPr id="5" name="Straight Connector 4">
            <a:extLst>
              <a:ext uri="{FF2B5EF4-FFF2-40B4-BE49-F238E27FC236}">
                <a16:creationId xmlns:a16="http://schemas.microsoft.com/office/drawing/2014/main" id="{A4481E91-1492-6147-8013-D42EA1476615}"/>
              </a:ext>
            </a:extLst>
          </p:cNvPr>
          <p:cNvCxnSpPr/>
          <p:nvPr/>
        </p:nvCxnSpPr>
        <p:spPr>
          <a:xfrm>
            <a:off x="1253835" y="4142508"/>
            <a:ext cx="9490363"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Triangle 5">
            <a:extLst>
              <a:ext uri="{FF2B5EF4-FFF2-40B4-BE49-F238E27FC236}">
                <a16:creationId xmlns:a16="http://schemas.microsoft.com/office/drawing/2014/main" id="{B9F49F43-6686-FE41-A0B7-908A33C2D73E}"/>
              </a:ext>
            </a:extLst>
          </p:cNvPr>
          <p:cNvSpPr/>
          <p:nvPr/>
        </p:nvSpPr>
        <p:spPr>
          <a:xfrm>
            <a:off x="4613563" y="4142508"/>
            <a:ext cx="2576945" cy="188421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45D3C24-9DA0-B04B-A306-15DF2E741935}"/>
              </a:ext>
            </a:extLst>
          </p:cNvPr>
          <p:cNvSpPr txBox="1"/>
          <p:nvPr/>
        </p:nvSpPr>
        <p:spPr>
          <a:xfrm>
            <a:off x="1253835" y="2285063"/>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Foreign economic power</a:t>
            </a:r>
            <a:endParaRPr lang="en-US"/>
          </a:p>
          <a:p>
            <a:pPr algn="ctr"/>
            <a:r>
              <a:rPr lang="en-GB" sz="2800" dirty="0">
                <a:latin typeface="Calibri"/>
                <a:ea typeface="Calibri"/>
                <a:cs typeface="Calibri"/>
              </a:rPr>
              <a:t>Evidence:</a:t>
            </a:r>
          </a:p>
          <a:p>
            <a:endParaRPr lang="en-GB" sz="2800" dirty="0"/>
          </a:p>
        </p:txBody>
      </p:sp>
      <p:sp>
        <p:nvSpPr>
          <p:cNvPr id="8" name="TextBox 7">
            <a:extLst>
              <a:ext uri="{FF2B5EF4-FFF2-40B4-BE49-F238E27FC236}">
                <a16:creationId xmlns:a16="http://schemas.microsoft.com/office/drawing/2014/main" id="{0FA6C7CF-0BBB-E64A-9663-FA829DEBF294}"/>
              </a:ext>
            </a:extLst>
          </p:cNvPr>
          <p:cNvSpPr txBox="1"/>
          <p:nvPr/>
        </p:nvSpPr>
        <p:spPr>
          <a:xfrm>
            <a:off x="7564578" y="2285063"/>
            <a:ext cx="3179620" cy="181588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en-GB" sz="2800" b="1" dirty="0">
                <a:latin typeface="Calibri"/>
                <a:ea typeface="Calibri"/>
                <a:cs typeface="Calibri"/>
              </a:rPr>
              <a:t>Middle East economic power</a:t>
            </a:r>
            <a:endParaRPr lang="en-US">
              <a:latin typeface="Calibri"/>
              <a:ea typeface="Calibri"/>
              <a:cs typeface="Calibri"/>
            </a:endParaRPr>
          </a:p>
          <a:p>
            <a:pPr algn="ctr"/>
            <a:r>
              <a:rPr lang="en-GB" sz="2800" dirty="0">
                <a:latin typeface="Calibri"/>
                <a:ea typeface="Calibri"/>
                <a:cs typeface="Calibri"/>
              </a:rPr>
              <a:t>Evidence:</a:t>
            </a:r>
          </a:p>
          <a:p>
            <a:endParaRPr lang="en-GB" sz="2800" dirty="0"/>
          </a:p>
        </p:txBody>
      </p:sp>
      <p:cxnSp>
        <p:nvCxnSpPr>
          <p:cNvPr id="9" name="Straight Arrow Connector 8">
            <a:extLst>
              <a:ext uri="{FF2B5EF4-FFF2-40B4-BE49-F238E27FC236}">
                <a16:creationId xmlns:a16="http://schemas.microsoft.com/office/drawing/2014/main" id="{05E40AF8-B0B8-614D-B2A9-A0E5BE0ABA97}"/>
              </a:ext>
            </a:extLst>
          </p:cNvPr>
          <p:cNvCxnSpPr/>
          <p:nvPr/>
        </p:nvCxnSpPr>
        <p:spPr>
          <a:xfrm>
            <a:off x="1253835" y="4245985"/>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2A11536-DCCA-B642-AB5C-47B861B7C7C1}"/>
              </a:ext>
            </a:extLst>
          </p:cNvPr>
          <p:cNvSpPr txBox="1"/>
          <p:nvPr/>
        </p:nvSpPr>
        <p:spPr>
          <a:xfrm>
            <a:off x="4149" y="5460423"/>
            <a:ext cx="3473552"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Colonial domination?</a:t>
            </a:r>
            <a:endParaRPr lang="en-US"/>
          </a:p>
        </p:txBody>
      </p:sp>
      <p:sp>
        <p:nvSpPr>
          <p:cNvPr id="11" name="TextBox 10">
            <a:extLst>
              <a:ext uri="{FF2B5EF4-FFF2-40B4-BE49-F238E27FC236}">
                <a16:creationId xmlns:a16="http://schemas.microsoft.com/office/drawing/2014/main" id="{678495FB-6E06-1342-98BB-FDB687EE6923}"/>
              </a:ext>
            </a:extLst>
          </p:cNvPr>
          <p:cNvSpPr txBox="1"/>
          <p:nvPr/>
        </p:nvSpPr>
        <p:spPr>
          <a:xfrm>
            <a:off x="9326357" y="5460423"/>
            <a:ext cx="2871326" cy="523220"/>
          </a:xfrm>
          <a:prstGeom prst="rect">
            <a:avLst/>
          </a:prstGeom>
          <a:noFill/>
        </p:spPr>
        <p:txBody>
          <a:bodyPr wrap="square" lIns="91440" tIns="45720" rIns="91440" bIns="45720" rtlCol="0" anchor="t">
            <a:spAutoFit/>
          </a:bodyPr>
          <a:lstStyle/>
          <a:p>
            <a:pPr algn="ctr"/>
            <a:r>
              <a:rPr lang="en-GB" sz="2800" b="1" dirty="0">
                <a:latin typeface="Calibri"/>
                <a:ea typeface="Calibri"/>
                <a:cs typeface="Calibri"/>
              </a:rPr>
              <a:t>National power?</a:t>
            </a:r>
            <a:endParaRPr lang="en-US"/>
          </a:p>
        </p:txBody>
      </p:sp>
      <p:cxnSp>
        <p:nvCxnSpPr>
          <p:cNvPr id="12" name="Straight Arrow Connector 11">
            <a:extLst>
              <a:ext uri="{FF2B5EF4-FFF2-40B4-BE49-F238E27FC236}">
                <a16:creationId xmlns:a16="http://schemas.microsoft.com/office/drawing/2014/main" id="{1C7CD0C2-6BDE-2A40-8930-F9B95ECB3A2A}"/>
              </a:ext>
            </a:extLst>
          </p:cNvPr>
          <p:cNvCxnSpPr/>
          <p:nvPr/>
        </p:nvCxnSpPr>
        <p:spPr>
          <a:xfrm>
            <a:off x="10721683" y="4245985"/>
            <a:ext cx="0" cy="121443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224697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E266CCC57798441A9C2FA434AD5E3F5" ma:contentTypeVersion="14" ma:contentTypeDescription="Create a new document." ma:contentTypeScope="" ma:versionID="cee0799a0907b7c235d0fb9b74e91e90">
  <xsd:schema xmlns:xsd="http://www.w3.org/2001/XMLSchema" xmlns:xs="http://www.w3.org/2001/XMLSchema" xmlns:p="http://schemas.microsoft.com/office/2006/metadata/properties" xmlns:ns2="703d0aa5-ea85-45e9-bcf7-3b6f70fea4b8" xmlns:ns3="481877b5-a2ae-4d9d-9ba3-424403392f66" targetNamespace="http://schemas.microsoft.com/office/2006/metadata/properties" ma:root="true" ma:fieldsID="ba548392180775157952bd1193f4f98f" ns2:_="" ns3:_="">
    <xsd:import namespace="703d0aa5-ea85-45e9-bcf7-3b6f70fea4b8"/>
    <xsd:import namespace="481877b5-a2ae-4d9d-9ba3-424403392f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d0aa5-ea85-45e9-bcf7-3b6f70fe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54ded8-d1f2-4abc-bb7c-a39a2d7e3c6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877b5-a2ae-4d9d-9ba3-424403392f6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d0e629-3810-4cdf-b3ca-5373e668d737}" ma:internalName="TaxCatchAll" ma:showField="CatchAllData" ma:web="481877b5-a2ae-4d9d-9ba3-424403392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03d0aa5-ea85-45e9-bcf7-3b6f70fea4b8">
      <Terms xmlns="http://schemas.microsoft.com/office/infopath/2007/PartnerControls"/>
    </lcf76f155ced4ddcb4097134ff3c332f>
    <TaxCatchAll xmlns="481877b5-a2ae-4d9d-9ba3-424403392f66" xsi:nil="true"/>
  </documentManagement>
</p:properties>
</file>

<file path=customXml/itemProps1.xml><?xml version="1.0" encoding="utf-8"?>
<ds:datastoreItem xmlns:ds="http://schemas.openxmlformats.org/officeDocument/2006/customXml" ds:itemID="{AC0703EC-CA03-46F4-AF53-D7089A2937A6}">
  <ds:schemaRefs>
    <ds:schemaRef ds:uri="http://schemas.microsoft.com/sharepoint/v3/contenttype/forms"/>
  </ds:schemaRefs>
</ds:datastoreItem>
</file>

<file path=customXml/itemProps2.xml><?xml version="1.0" encoding="utf-8"?>
<ds:datastoreItem xmlns:ds="http://schemas.openxmlformats.org/officeDocument/2006/customXml" ds:itemID="{9A09C4A2-2790-4C8E-B91F-7E55A383B9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3d0aa5-ea85-45e9-bcf7-3b6f70fea4b8"/>
    <ds:schemaRef ds:uri="481877b5-a2ae-4d9d-9ba3-424403392f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6FB19C5-B16F-4437-BEC7-851F71E0DF82}">
  <ds:schemaRefs>
    <ds:schemaRef ds:uri="http://purl.org/dc/terms/"/>
    <ds:schemaRef ds:uri="http://purl.org/dc/elements/1.1/"/>
    <ds:schemaRef ds:uri="http://www.w3.org/XML/1998/namespace"/>
    <ds:schemaRef ds:uri="http://schemas.microsoft.com/office/2006/documentManagement/types"/>
    <ds:schemaRef ds:uri="703d0aa5-ea85-45e9-bcf7-3b6f70fea4b8"/>
    <ds:schemaRef ds:uri="481877b5-a2ae-4d9d-9ba3-424403392f66"/>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2825</Words>
  <Application>Microsoft Office PowerPoint</Application>
  <PresentationFormat>Widescreen</PresentationFormat>
  <Paragraphs>191</Paragraphs>
  <Slides>33</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Aptos</vt:lpstr>
      <vt:lpstr>Aptos Display</vt:lpstr>
      <vt:lpstr>Arial</vt:lpstr>
      <vt:lpstr>Calibri</vt:lpstr>
      <vt:lpstr>1_Office Theme</vt:lpstr>
      <vt:lpstr>Was 1973 a turning point for economic power in the Middle East? </vt:lpstr>
      <vt:lpstr>As a leader of a country, would you be happy if…</vt:lpstr>
      <vt:lpstr>This was the situation in Iran by 1950</vt:lpstr>
      <vt:lpstr>Britain had also intervened in Iranian politics to protect its oil interests.</vt:lpstr>
      <vt:lpstr>Politics of Iran in 1950</vt:lpstr>
      <vt:lpstr>What was the balance of economic power in Iran in 1950? </vt:lpstr>
      <vt:lpstr>Many in Iran believed that the country’s oil was not benefiting the country enough. The wealth was being taken by Britain. Hatred of Britain was growing.  There was discussion in the Iranian parliament that they should nationalise the oil industry. This meant taking it away from the Anglo-Iranian Oil Company and putting the industry under Iranian government ownership.  </vt:lpstr>
      <vt:lpstr>If Iran nationalised the oil industry, then this would have been seen as a disaster and humiliation for Britain.</vt:lpstr>
      <vt:lpstr>PowerPoint Presentation</vt:lpstr>
      <vt:lpstr>Iran nationalised the oil industry. All British oil facilities were taken over and renamed as the Iranian National Oil Company.</vt:lpstr>
      <vt:lpstr>What was the balance of economic power in Iran in 1951?   How might Britain react to this situation? </vt:lpstr>
      <vt:lpstr>PowerPoint Presentation</vt:lpstr>
      <vt:lpstr>PowerPoint Presentation</vt:lpstr>
      <vt:lpstr>The American negotiations with Mossadegh were strange. Mossadegh insisted on negotiating while lying down in his bed.</vt:lpstr>
      <vt:lpstr>Decision: Negotiations with Iran’s Prime Minister Mossadegh to reach a compromise over Britain’s involvement in the Iranian oil industry were going nowhere. What would Britain do next?</vt:lpstr>
      <vt:lpstr>Decision: Negotiations with Iran’s Prime Minister Mossadegh to reach a compromise over Britain’s involvement in the Iranian oil industry were going nowhere. What did Britain do next?</vt:lpstr>
      <vt:lpstr>In 1953, an American CIA agent snuck into the royal palace at night, hidden under a carpet in a car. He met with the Shah and persuaded him to fire Mossadegh as prime minister. </vt:lpstr>
      <vt:lpstr>However, Mossadegh learned of this plan to remove him and started his own campaign to remove the Shah. His supporters started attacking and destroying statues of the Shah’s father.  </vt:lpstr>
      <vt:lpstr>PowerPoint Presentation</vt:lpstr>
      <vt:lpstr>The British and Americans were not ready to admit defeat yet. They bribed people and gangs to protest for the Shah and put up pro-Shah propaganda. They defeated the supporters of Mossadegh.</vt:lpstr>
      <vt:lpstr>The Shah then returned to Iran. ‘I knew they loved me,’ he said, when he saw people supporting him. </vt:lpstr>
      <vt:lpstr>Mossadegh was placed under arrest for the rest of his life.</vt:lpstr>
      <vt:lpstr>What happened to the oil?</vt:lpstr>
      <vt:lpstr>Activity 1: How far had the events of 1950–53 shifted the balance of economic power in Iran?  Use the summary on the worksheet to remind you of the key events.</vt:lpstr>
      <vt:lpstr>Even though Britain and America did not directly rule the countries of the Middle East, the control that their companies had over the region’s main economic resource (oil) was seen by many as colonial. So was British and American intervention in Middle Eastern politics, usually to defend their oil interests.</vt:lpstr>
      <vt:lpstr>Iran’s nationalisation of the oil industry was part of a wider rise of anti-colonial nationalism in the Middle East from the 1950s.</vt:lpstr>
      <vt:lpstr>The creation of OPEC In the 1960s, the oil-producing countries created OPEC (Organisation of the Petroleum Exporting Countries). Its founding members were Iran, Iraq, Saudi Arabia, Kuwait and Venezuela (the only non-Middle Eastern member). They wanted to pursue the following aims: </vt:lpstr>
      <vt:lpstr>Activity 2: How successful were the Middle Eastern oil-producing countries at achieving their economic aims between 1950 and 1973?  Look at Figures 1, 2 and 3. Put a tick next to the aims that you think they were achieving by 1973 and a cross next to those that you think they were not yet achieving.  </vt:lpstr>
      <vt:lpstr>PowerPoint Presentation</vt:lpstr>
      <vt:lpstr>PowerPoint Presentation</vt:lpstr>
      <vt:lpstr>Middle East vs USA oil production</vt:lpstr>
      <vt:lpstr>Was 1973 a turning point for economic power in the Middle East? </vt:lpstr>
      <vt:lpstr>Judgement: Had the balance of economic power already turned before 1973?  Consider the case study of Iran and the information about the broader Middle East region. Log the key evidence and your judgement in the Lesson 2 row of your overview table.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Had the balance of economic power in the Middle East already turned before 1973?</dc:title>
  <dc:creator>Alex Benger</dc:creator>
  <cp:lastModifiedBy>Maheema Chanrai</cp:lastModifiedBy>
  <cp:revision>1</cp:revision>
  <dcterms:created xsi:type="dcterms:W3CDTF">2026-02-19T16:21:17Z</dcterms:created>
  <dcterms:modified xsi:type="dcterms:W3CDTF">2026-02-19T16:21:45Z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0x010100DE266CCC57798441A9C2FA434AD5E3F5</vt:lpwstr>
  </property>
  <property fmtid="{D5CDD505-2E9C-101B-9397-08002B2CF9AE}" pid="4" name="_MarkAsFinal">
    <vt:bool>true</vt:bool>
  </property>
</Properties>
</file>