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5"/>
  </p:notesMasterIdLst>
  <p:sldIdLst>
    <p:sldId id="256" r:id="rId5"/>
    <p:sldId id="293" r:id="rId6"/>
    <p:sldId id="300" r:id="rId7"/>
    <p:sldId id="296" r:id="rId8"/>
    <p:sldId id="299" r:id="rId9"/>
    <p:sldId id="298" r:id="rId10"/>
    <p:sldId id="367" r:id="rId11"/>
    <p:sldId id="368" r:id="rId12"/>
    <p:sldId id="297" r:id="rId13"/>
    <p:sldId id="30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CF92B0-FB96-4037-8ADB-70FBD5BE46AF}" v="6" dt="2026-02-19T17:20:24.064"/>
    <p1510:client id="{E886900C-ED2F-4BB1-9182-4AAA5C6CA9AA}" v="5" dt="2026-02-19T17:18:48.3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0" autoAdjust="0"/>
    <p:restoredTop sz="9464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4" d="100"/>
        <a:sy n="184" d="100"/>
      </p:scale>
      <p:origin x="0" y="0"/>
    </p:cViewPr>
  </p:sorterViewPr>
  <p:notesViewPr>
    <p:cSldViewPr snapToGrid="0">
      <p:cViewPr varScale="1">
        <p:scale>
          <a:sx n="48" d="100"/>
          <a:sy n="48" d="100"/>
        </p:scale>
        <p:origin x="2752" y="3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C8F757-E8EB-427A-A4A1-BC688E47C665}" type="datetimeFigureOut">
              <a:rPr lang="en-GB" smtClean="0"/>
              <a:t>19/02/2026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94437B-ED07-4D22-934F-14BE865644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052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commons.wikimedia.org/wiki/File:Statue_of_Shah_Revolution.jpg" TargetMode="External"/><Relationship Id="rId3" Type="http://schemas.openxmlformats.org/officeDocument/2006/relationships/hyperlink" Target="https://commons.wikimedia.org/wiki/File:Anglo-Persian_Oil_Company_workers_(1).jpg" TargetMode="External"/><Relationship Id="rId7" Type="http://schemas.openxmlformats.org/officeDocument/2006/relationships/hyperlink" Target="https://commons.wikimedia.org/wiki/File:No_gas_1974.gif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live.staticflickr.com/6048/6379201779_189efed046_b.jpg" TargetMode="External"/><Relationship Id="rId11" Type="http://schemas.openxmlformats.org/officeDocument/2006/relationships/hyperlink" Target="https://commons.wikimedia.org/wiki/File:L_company_3rd_Battalion_3rd_Marines_search_house.jpg" TargetMode="External"/><Relationship Id="rId5" Type="http://schemas.openxmlformats.org/officeDocument/2006/relationships/hyperlink" Target="https://commons.wikimedia.org/wiki/File:AIOC741330.jpg" TargetMode="External"/><Relationship Id="rId10" Type="http://schemas.openxmlformats.org/officeDocument/2006/relationships/hyperlink" Target="https://en.wikipedia.org/wiki/File:USAF_F-16A_F-15C_F-15E_Desert_Storm_edit2.jpg" TargetMode="External"/><Relationship Id="rId4" Type="http://schemas.openxmlformats.org/officeDocument/2006/relationships/hyperlink" Target="https://commons.wikimedia.org/wiki/File:LineaRoja.png" TargetMode="External"/><Relationship Id="rId9" Type="http://schemas.openxmlformats.org/officeDocument/2006/relationships/hyperlink" Target="https://en.wikipedia.org/wiki/File:11-09-fotofluege-cux-allg-25a.jpg" TargetMode="External"/></Relationships>
</file>

<file path=ppt/notesSlides/_rels/notes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commons.wikimedia.org/wiki/File:Statue_of_Shah_Revolution.jpg" TargetMode="External"/><Relationship Id="rId3" Type="http://schemas.openxmlformats.org/officeDocument/2006/relationships/hyperlink" Target="https://commons.wikimedia.org/wiki/File:Anglo-Persian_Oil_Company_workers_(1).jpg" TargetMode="External"/><Relationship Id="rId7" Type="http://schemas.openxmlformats.org/officeDocument/2006/relationships/hyperlink" Target="https://commons.wikimedia.org/wiki/File:No_gas_1974.gif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live.staticflickr.com/6048/6379201779_189efed046_b.jpg" TargetMode="External"/><Relationship Id="rId11" Type="http://schemas.openxmlformats.org/officeDocument/2006/relationships/hyperlink" Target="https://commons.wikimedia.org/wiki/File:L_company_3rd_Battalion_3rd_Marines_search_house.jpg" TargetMode="External"/><Relationship Id="rId5" Type="http://schemas.openxmlformats.org/officeDocument/2006/relationships/hyperlink" Target="https://commons.wikimedia.org/wiki/File:AIOC741330.jpg" TargetMode="External"/><Relationship Id="rId10" Type="http://schemas.openxmlformats.org/officeDocument/2006/relationships/hyperlink" Target="https://en.wikipedia.org/wiki/File:USAF_F-16A_F-15C_F-15E_Desert_Storm_edit2.jpg" TargetMode="External"/><Relationship Id="rId4" Type="http://schemas.openxmlformats.org/officeDocument/2006/relationships/hyperlink" Target="https://commons.wikimedia.org/wiki/File:LineaRoja.png" TargetMode="External"/><Relationship Id="rId9" Type="http://schemas.openxmlformats.org/officeDocument/2006/relationships/hyperlink" Target="https://en.wikipedia.org/wiki/File:11-09-fotofluege-cux-allg-25a.jpg" TargetMode="External"/></Relationships>
</file>

<file path=ppt/notesSlides/_rels/notes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commons.wikimedia.org/wiki/File:Statue_of_Shah_Revolution.jpg" TargetMode="External"/><Relationship Id="rId3" Type="http://schemas.openxmlformats.org/officeDocument/2006/relationships/hyperlink" Target="https://commons.wikimedia.org/wiki/File:Anglo-Persian_Oil_Company_workers_(1).jpg" TargetMode="External"/><Relationship Id="rId7" Type="http://schemas.openxmlformats.org/officeDocument/2006/relationships/hyperlink" Target="https://commons.wikimedia.org/wiki/File:No_gas_1974.gif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live.staticflickr.com/6048/6379201779_189efed046_b.jpg" TargetMode="External"/><Relationship Id="rId11" Type="http://schemas.openxmlformats.org/officeDocument/2006/relationships/hyperlink" Target="https://commons.wikimedia.org/wiki/File:L_company_3rd_Battalion_3rd_Marines_search_house.jpg" TargetMode="External"/><Relationship Id="rId5" Type="http://schemas.openxmlformats.org/officeDocument/2006/relationships/hyperlink" Target="https://commons.wikimedia.org/wiki/File:AIOC741330.jpg" TargetMode="External"/><Relationship Id="rId10" Type="http://schemas.openxmlformats.org/officeDocument/2006/relationships/hyperlink" Target="https://en.wikipedia.org/wiki/File:USAF_F-16A_F-15C_F-15E_Desert_Storm_edit2.jpg" TargetMode="External"/><Relationship Id="rId4" Type="http://schemas.openxmlformats.org/officeDocument/2006/relationships/hyperlink" Target="https://commons.wikimedia.org/wiki/File:LineaRoja.png" TargetMode="External"/><Relationship Id="rId9" Type="http://schemas.openxmlformats.org/officeDocument/2006/relationships/hyperlink" Target="https://en.wikipedia.org/wiki/File:11-09-fotofluege-cux-allg-25a.jpg" TargetMode="External"/></Relationships>
</file>

<file path=ppt/notesSlides/_rels/notes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commons.wikimedia.org/wiki/File:Statue_of_Shah_Revolution.jpg" TargetMode="External"/><Relationship Id="rId3" Type="http://schemas.openxmlformats.org/officeDocument/2006/relationships/hyperlink" Target="https://commons.wikimedia.org/wiki/File:Anglo-Persian_Oil_Company_workers_(1).jpg" TargetMode="External"/><Relationship Id="rId7" Type="http://schemas.openxmlformats.org/officeDocument/2006/relationships/hyperlink" Target="https://commons.wikimedia.org/wiki/File:No_gas_1974.gif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live.staticflickr.com/6048/6379201779_189efed046_b.jpg" TargetMode="External"/><Relationship Id="rId11" Type="http://schemas.openxmlformats.org/officeDocument/2006/relationships/hyperlink" Target="https://commons.wikimedia.org/wiki/File:L_company_3rd_Battalion_3rd_Marines_search_house.jpg" TargetMode="External"/><Relationship Id="rId5" Type="http://schemas.openxmlformats.org/officeDocument/2006/relationships/hyperlink" Target="https://commons.wikimedia.org/wiki/File:AIOC741330.jpg" TargetMode="External"/><Relationship Id="rId10" Type="http://schemas.openxmlformats.org/officeDocument/2006/relationships/hyperlink" Target="https://en.wikipedia.org/wiki/File:USAF_F-16A_F-15C_F-15E_Desert_Storm_edit2.jpg" TargetMode="External"/><Relationship Id="rId4" Type="http://schemas.openxmlformats.org/officeDocument/2006/relationships/hyperlink" Target="https://commons.wikimedia.org/wiki/File:LineaRoja.png" TargetMode="External"/><Relationship Id="rId9" Type="http://schemas.openxmlformats.org/officeDocument/2006/relationships/hyperlink" Target="https://en.wikipedia.org/wiki/File:11-09-fotofluege-cux-allg-25a.jpg" TargetMode="External"/></Relationships>
</file>

<file path=ppt/notesSlides/_rels/notes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commons.wikimedia.org/wiki/File:Statue_of_Shah_Revolution.jpg" TargetMode="External"/><Relationship Id="rId3" Type="http://schemas.openxmlformats.org/officeDocument/2006/relationships/hyperlink" Target="https://commons.wikimedia.org/wiki/File:Anglo-Persian_Oil_Company_workers_(1).jpg" TargetMode="External"/><Relationship Id="rId7" Type="http://schemas.openxmlformats.org/officeDocument/2006/relationships/hyperlink" Target="https://commons.wikimedia.org/wiki/File:No_gas_1974.gif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live.staticflickr.com/6048/6379201779_189efed046_b.jpg" TargetMode="External"/><Relationship Id="rId11" Type="http://schemas.openxmlformats.org/officeDocument/2006/relationships/hyperlink" Target="https://commons.wikimedia.org/wiki/File:L_company_3rd_Battalion_3rd_Marines_search_house.jpg" TargetMode="External"/><Relationship Id="rId5" Type="http://schemas.openxmlformats.org/officeDocument/2006/relationships/hyperlink" Target="https://commons.wikimedia.org/wiki/File:AIOC741330.jpg" TargetMode="External"/><Relationship Id="rId10" Type="http://schemas.openxmlformats.org/officeDocument/2006/relationships/hyperlink" Target="https://en.wikipedia.org/wiki/File:USAF_F-16A_F-15C_F-15E_Desert_Storm_edit2.jpg" TargetMode="External"/><Relationship Id="rId4" Type="http://schemas.openxmlformats.org/officeDocument/2006/relationships/hyperlink" Target="https://commons.wikimedia.org/wiki/File:LineaRoja.png" TargetMode="External"/><Relationship Id="rId9" Type="http://schemas.openxmlformats.org/officeDocument/2006/relationships/hyperlink" Target="https://en.wikipedia.org/wiki/File:11-09-fotofluege-cux-allg-25a.jpg" TargetMode="External"/></Relationships>
</file>

<file path=ppt/notesSlides/_rels/notes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commons.wikimedia.org/wiki/File:Statue_of_Shah_Revolution.jpg" TargetMode="External"/><Relationship Id="rId3" Type="http://schemas.openxmlformats.org/officeDocument/2006/relationships/hyperlink" Target="https://commons.wikimedia.org/wiki/File:Anglo-Persian_Oil_Company_workers_(1).jpg" TargetMode="External"/><Relationship Id="rId7" Type="http://schemas.openxmlformats.org/officeDocument/2006/relationships/hyperlink" Target="https://commons.wikimedia.org/wiki/File:No_gas_1974.gif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live.staticflickr.com/6048/6379201779_189efed046_b.jpg" TargetMode="External"/><Relationship Id="rId11" Type="http://schemas.openxmlformats.org/officeDocument/2006/relationships/hyperlink" Target="https://commons.wikimedia.org/wiki/File:L_company_3rd_Battalion_3rd_Marines_search_house.jpg" TargetMode="External"/><Relationship Id="rId5" Type="http://schemas.openxmlformats.org/officeDocument/2006/relationships/hyperlink" Target="https://commons.wikimedia.org/wiki/File:AIOC741330.jpg" TargetMode="External"/><Relationship Id="rId10" Type="http://schemas.openxmlformats.org/officeDocument/2006/relationships/hyperlink" Target="https://en.wikipedia.org/wiki/File:USAF_F-16A_F-15C_F-15E_Desert_Storm_edit2.jpg" TargetMode="External"/><Relationship Id="rId4" Type="http://schemas.openxmlformats.org/officeDocument/2006/relationships/hyperlink" Target="https://commons.wikimedia.org/wiki/File:LineaRoja.png" TargetMode="External"/><Relationship Id="rId9" Type="http://schemas.openxmlformats.org/officeDocument/2006/relationships/hyperlink" Target="https://en.wikipedia.org/wiki/File:11-09-fotofluege-cux-allg-25a.jpg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Images (in numerical order): </a:t>
            </a:r>
            <a:r>
              <a:rPr lang="en-GB" dirty="0">
                <a:hlinkClick r:id="rId3"/>
              </a:rPr>
              <a:t>https://commons.wikimedia.org/wiki/File:Anglo-Persian_Oil_Company_workers_(1).jpg</a:t>
            </a:r>
            <a:r>
              <a:rPr lang="en-GB" dirty="0"/>
              <a:t>; </a:t>
            </a:r>
            <a:r>
              <a:rPr lang="en-GB" dirty="0">
                <a:hlinkClick r:id="rId4"/>
              </a:rPr>
              <a:t>https://commons.wikimedia.org/wiki/File:LineaRoja.png</a:t>
            </a:r>
            <a:r>
              <a:rPr lang="en-GB" dirty="0"/>
              <a:t>; </a:t>
            </a:r>
            <a:r>
              <a:rPr lang="en-GB" dirty="0">
                <a:hlinkClick r:id="rId5"/>
              </a:rPr>
              <a:t>https://commons.wikimedia.org/wiki/File:AIOC741330.jpg</a:t>
            </a:r>
            <a:r>
              <a:rPr lang="en-GB" dirty="0"/>
              <a:t>;  </a:t>
            </a:r>
          </a:p>
          <a:p>
            <a:r>
              <a:rPr lang="en-GB" dirty="0">
                <a:hlinkClick r:id="rId6"/>
              </a:rPr>
              <a:t>https://live.staticflickr.com/6048/6379201779_189efed046_b.jpg</a:t>
            </a:r>
            <a:r>
              <a:rPr lang="en-GB" dirty="0"/>
              <a:t>; </a:t>
            </a:r>
            <a:r>
              <a:rPr lang="en-GB" dirty="0">
                <a:solidFill>
                  <a:srgbClr val="000000"/>
                </a:solidFill>
                <a:hlinkClick r:id="rId7"/>
              </a:rPr>
              <a:t>https</a:t>
            </a:r>
            <a:r>
              <a:rPr lang="en-GB" dirty="0">
                <a:hlinkClick r:id="rId7"/>
              </a:rPr>
              <a:t>://commons.wikimedia.org/wiki/File:No_gas_1974.gif</a:t>
            </a:r>
            <a:r>
              <a:rPr lang="en-GB" dirty="0"/>
              <a:t>;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>
                <a:solidFill>
                  <a:srgbClr val="444444"/>
                </a:solidFill>
                <a:hlinkClick r:id="rId8"/>
              </a:rPr>
              <a:t>https://commons.wikimedia.org/wiki/File:Statue_of_Shah_Revolution.jpg</a:t>
            </a:r>
            <a:r>
              <a:rPr lang="en-GB" dirty="0">
                <a:solidFill>
                  <a:srgbClr val="444444"/>
                </a:solidFill>
              </a:rPr>
              <a:t>;</a:t>
            </a:r>
            <a:r>
              <a:rPr lang="en-GB" dirty="0"/>
              <a:t> </a:t>
            </a:r>
            <a:r>
              <a:rPr lang="en-GB" dirty="0">
                <a:hlinkClick r:id="rId9"/>
              </a:rPr>
              <a:t>https://en.wikipedia.org/wiki/File:11-09-fotofluege-cux-allg-25a.jpg</a:t>
            </a:r>
            <a:r>
              <a:rPr lang="en-GB" dirty="0"/>
              <a:t>; </a:t>
            </a:r>
            <a:r>
              <a:rPr lang="en-GB" dirty="0">
                <a:hlinkClick r:id="rId10"/>
              </a:rPr>
              <a:t>https://en.wikipedia.org/wiki/File:USAF_F-16A_F-15C_F-15E_Desert_Storm_edit2.jpg</a:t>
            </a:r>
            <a:r>
              <a:rPr lang="en-GB" dirty="0"/>
              <a:t>; </a:t>
            </a:r>
            <a:r>
              <a:rPr lang="en-GB" dirty="0">
                <a:hlinkClick r:id="rId11"/>
              </a:rPr>
              <a:t>https://commons.wikimedia.org/wiki/File:L_company_3rd_Battalion_3rd_Marines_search_house.jpg</a:t>
            </a:r>
            <a:r>
              <a:rPr lang="en-GB" dirty="0"/>
              <a:t> </a:t>
            </a:r>
          </a:p>
          <a:p>
            <a:endParaRPr lang="en-GB" dirty="0">
              <a:solidFill>
                <a:srgbClr val="000000"/>
              </a:solidFill>
            </a:endParaRPr>
          </a:p>
          <a:p>
            <a:endParaRPr lang="en-GB" dirty="0">
              <a:solidFill>
                <a:srgbClr val="444444"/>
              </a:solidFill>
            </a:endParaRPr>
          </a:p>
          <a:p>
            <a:endParaRPr lang="en-GB" dirty="0">
              <a:latin typeface="Aptos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94437B-ED07-4D22-934F-14BE8656441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45173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could be printed for students.</a:t>
            </a:r>
          </a:p>
          <a:p>
            <a:endParaRPr lang="en-GB" dirty="0"/>
          </a:p>
          <a:p>
            <a:r>
              <a:rPr lang="en-US" dirty="0"/>
              <a:t>Images: </a:t>
            </a:r>
            <a:r>
              <a:rPr lang="en-GB" dirty="0">
                <a:solidFill>
                  <a:srgbClr val="444444"/>
                </a:solidFill>
                <a:hlinkClick r:id="rId3"/>
              </a:rPr>
              <a:t>https://commons.wikimedia.org/wiki/File:Anglo-Persian_Oil_Company_workers_(1).jpg</a:t>
            </a:r>
            <a:r>
              <a:rPr lang="en-GB" dirty="0"/>
              <a:t>; </a:t>
            </a:r>
            <a:r>
              <a:rPr lang="en-GB" dirty="0">
                <a:solidFill>
                  <a:srgbClr val="444444"/>
                </a:solidFill>
                <a:hlinkClick r:id="rId4"/>
              </a:rPr>
              <a:t>https://commons.wikimedia.org/wiki/File:LineaRoja.png</a:t>
            </a:r>
            <a:r>
              <a:rPr lang="en-GB" dirty="0"/>
              <a:t>; </a:t>
            </a:r>
            <a:r>
              <a:rPr lang="en-GB" dirty="0">
                <a:solidFill>
                  <a:srgbClr val="444444"/>
                </a:solidFill>
                <a:hlinkClick r:id="rId5"/>
              </a:rPr>
              <a:t>https://commons.wikimedia.org/wiki/File:AIOC741330.jpg</a:t>
            </a:r>
            <a:r>
              <a:rPr lang="en-GB" dirty="0"/>
              <a:t>;  </a:t>
            </a:r>
            <a:endParaRPr lang="en-US" dirty="0">
              <a:solidFill>
                <a:srgbClr val="444444"/>
              </a:solidFill>
            </a:endParaRPr>
          </a:p>
          <a:p>
            <a:r>
              <a:rPr lang="en-GB" dirty="0">
                <a:solidFill>
                  <a:srgbClr val="444444"/>
                </a:solidFill>
                <a:hlinkClick r:id="rId6"/>
              </a:rPr>
              <a:t>https://live.staticflickr.com/6048/6379201779_189efed046_b.jpg</a:t>
            </a:r>
            <a:r>
              <a:rPr lang="en-GB" dirty="0"/>
              <a:t>; </a:t>
            </a:r>
            <a:r>
              <a:rPr lang="en-GB" dirty="0">
                <a:solidFill>
                  <a:srgbClr val="444444"/>
                </a:solidFill>
                <a:hlinkClick r:id="rId7"/>
              </a:rPr>
              <a:t>https://commons.wikimedia.org/wiki/File:No_gas_1974.gif</a:t>
            </a:r>
            <a:r>
              <a:rPr lang="en-GB" dirty="0"/>
              <a:t>; </a:t>
            </a:r>
            <a:r>
              <a:rPr lang="en-GB" dirty="0">
                <a:solidFill>
                  <a:srgbClr val="444444"/>
                </a:solidFill>
                <a:hlinkClick r:id="rId8"/>
              </a:rPr>
              <a:t>https://commons.wikimedia.org/wiki/File:Statue_of_Shah_Revolution.jpg</a:t>
            </a:r>
            <a:r>
              <a:rPr lang="en-GB" dirty="0">
                <a:solidFill>
                  <a:srgbClr val="444444"/>
                </a:solidFill>
              </a:rPr>
              <a:t>;</a:t>
            </a:r>
            <a:r>
              <a:rPr lang="en-GB" dirty="0"/>
              <a:t> </a:t>
            </a:r>
            <a:r>
              <a:rPr lang="en-GB" dirty="0">
                <a:solidFill>
                  <a:srgbClr val="444444"/>
                </a:solidFill>
                <a:hlinkClick r:id="rId9"/>
              </a:rPr>
              <a:t>https://en.wikipedia.org/wiki/File:11-09-fotofluege-cux-allg-25a.jpg</a:t>
            </a:r>
            <a:r>
              <a:rPr lang="en-GB" dirty="0"/>
              <a:t>; </a:t>
            </a:r>
            <a:r>
              <a:rPr lang="en-GB" dirty="0">
                <a:solidFill>
                  <a:srgbClr val="444444"/>
                </a:solidFill>
                <a:hlinkClick r:id="rId10"/>
              </a:rPr>
              <a:t>https://en.wikipedia.org/wiki/File:USAF_F-16A_F-15C_F-15E_Desert_Storm_edit2.jpg</a:t>
            </a:r>
            <a:r>
              <a:rPr lang="en-GB" dirty="0"/>
              <a:t>; </a:t>
            </a:r>
            <a:r>
              <a:rPr lang="en-GB" dirty="0">
                <a:solidFill>
                  <a:srgbClr val="444444"/>
                </a:solidFill>
                <a:hlinkClick r:id="rId11"/>
              </a:rPr>
              <a:t>https://commons.wikimedia.org/wiki/File:L_company_3rd_Battalion_3rd_Marines_search_house.jpg</a:t>
            </a:r>
            <a:r>
              <a:rPr lang="en-GB" dirty="0"/>
              <a:t> </a:t>
            </a:r>
            <a:endParaRPr lang="en-US" dirty="0">
              <a:solidFill>
                <a:srgbClr val="444444"/>
              </a:solidFill>
            </a:endParaRPr>
          </a:p>
          <a:p>
            <a:endParaRPr lang="en-GB" dirty="0">
              <a:solidFill>
                <a:srgbClr val="444444"/>
              </a:solidFill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94437B-ED07-4D22-934F-14BE8656441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90120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could be printed for students.</a:t>
            </a:r>
            <a:endParaRPr lang="en-US" dirty="0">
              <a:solidFill>
                <a:srgbClr val="444444"/>
              </a:solidFill>
            </a:endParaRPr>
          </a:p>
          <a:p>
            <a:endParaRPr lang="en-GB" dirty="0">
              <a:solidFill>
                <a:srgbClr val="444444"/>
              </a:solidFill>
            </a:endParaRPr>
          </a:p>
          <a:p>
            <a:r>
              <a:rPr lang="en-US" dirty="0"/>
              <a:t>Images: </a:t>
            </a:r>
            <a:r>
              <a:rPr lang="en-GB" dirty="0">
                <a:solidFill>
                  <a:srgbClr val="444444"/>
                </a:solidFill>
                <a:hlinkClick r:id="rId3"/>
              </a:rPr>
              <a:t>https://commons.wikimedia.org/wiki/File:Anglo-Persian_Oil_Company_workers_(1).jpg</a:t>
            </a:r>
            <a:r>
              <a:rPr lang="en-GB" dirty="0"/>
              <a:t>; </a:t>
            </a:r>
            <a:r>
              <a:rPr lang="en-GB" dirty="0">
                <a:solidFill>
                  <a:srgbClr val="444444"/>
                </a:solidFill>
                <a:hlinkClick r:id="rId4"/>
              </a:rPr>
              <a:t>https://commons.wikimedia.org/wiki/File:LineaRoja.png</a:t>
            </a:r>
            <a:r>
              <a:rPr lang="en-GB" dirty="0"/>
              <a:t>; </a:t>
            </a:r>
            <a:r>
              <a:rPr lang="en-GB" dirty="0">
                <a:solidFill>
                  <a:srgbClr val="444444"/>
                </a:solidFill>
                <a:hlinkClick r:id="rId5"/>
              </a:rPr>
              <a:t>https://commons.wikimedia.org/wiki/File:AIOC741330.jpg</a:t>
            </a:r>
            <a:r>
              <a:rPr lang="en-GB" dirty="0"/>
              <a:t>;  </a:t>
            </a:r>
            <a:endParaRPr lang="en-US" dirty="0">
              <a:solidFill>
                <a:srgbClr val="444444"/>
              </a:solidFill>
            </a:endParaRPr>
          </a:p>
          <a:p>
            <a:r>
              <a:rPr lang="en-GB" dirty="0">
                <a:solidFill>
                  <a:srgbClr val="444444"/>
                </a:solidFill>
                <a:hlinkClick r:id="rId6"/>
              </a:rPr>
              <a:t>https://live.staticflickr.com/6048/6379201779_189efed046_b.jpg</a:t>
            </a:r>
            <a:r>
              <a:rPr lang="en-GB" dirty="0"/>
              <a:t>; </a:t>
            </a:r>
            <a:r>
              <a:rPr lang="en-GB" dirty="0">
                <a:solidFill>
                  <a:srgbClr val="444444"/>
                </a:solidFill>
                <a:hlinkClick r:id="rId7"/>
              </a:rPr>
              <a:t>https://commons.wikimedia.org/wiki/File:No_gas_1974.gif</a:t>
            </a:r>
            <a:r>
              <a:rPr lang="en-GB" dirty="0"/>
              <a:t>; </a:t>
            </a:r>
            <a:r>
              <a:rPr lang="en-GB" dirty="0">
                <a:solidFill>
                  <a:srgbClr val="444444"/>
                </a:solidFill>
                <a:hlinkClick r:id="rId8"/>
              </a:rPr>
              <a:t>https://commons.wikimedia.org/wiki/File:Statue_of_Shah_Revolution.jpg</a:t>
            </a:r>
            <a:r>
              <a:rPr lang="en-GB" dirty="0">
                <a:solidFill>
                  <a:srgbClr val="444444"/>
                </a:solidFill>
              </a:rPr>
              <a:t>;</a:t>
            </a:r>
            <a:r>
              <a:rPr lang="en-GB" dirty="0"/>
              <a:t> </a:t>
            </a:r>
            <a:r>
              <a:rPr lang="en-GB" dirty="0">
                <a:solidFill>
                  <a:srgbClr val="444444"/>
                </a:solidFill>
                <a:hlinkClick r:id="rId9"/>
              </a:rPr>
              <a:t>https://en.wikipedia.org/wiki/File:11-09-fotofluege-cux-allg-25a.jpg</a:t>
            </a:r>
            <a:r>
              <a:rPr lang="en-GB" dirty="0"/>
              <a:t>; </a:t>
            </a:r>
            <a:r>
              <a:rPr lang="en-GB" dirty="0">
                <a:solidFill>
                  <a:srgbClr val="444444"/>
                </a:solidFill>
                <a:hlinkClick r:id="rId10"/>
              </a:rPr>
              <a:t>https://en.wikipedia.org/wiki/File:USAF_F-16A_F-15C_F-15E_Desert_Storm_edit2.jpg</a:t>
            </a:r>
            <a:r>
              <a:rPr lang="en-GB" dirty="0"/>
              <a:t>; </a:t>
            </a:r>
            <a:r>
              <a:rPr lang="en-GB" dirty="0">
                <a:solidFill>
                  <a:srgbClr val="444444"/>
                </a:solidFill>
                <a:hlinkClick r:id="rId11"/>
              </a:rPr>
              <a:t>https://commons.wikimedia.org/wiki/File:L_company_3rd_Battalion_3rd_Marines_search_house.jpg</a:t>
            </a:r>
            <a:r>
              <a:rPr lang="en-GB" dirty="0"/>
              <a:t> </a:t>
            </a:r>
            <a:endParaRPr lang="en-US" dirty="0">
              <a:solidFill>
                <a:srgbClr val="444444"/>
              </a:solidFill>
            </a:endParaRPr>
          </a:p>
          <a:p>
            <a:endParaRPr lang="en-GB" dirty="0">
              <a:solidFill>
                <a:srgbClr val="444444"/>
              </a:solidFill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94437B-ED07-4D22-934F-14BE8656441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5176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could be printed for students.</a:t>
            </a:r>
            <a:endParaRPr lang="en-US" dirty="0">
              <a:solidFill>
                <a:srgbClr val="444444"/>
              </a:solidFill>
            </a:endParaRPr>
          </a:p>
          <a:p>
            <a:endParaRPr lang="en-GB" dirty="0">
              <a:solidFill>
                <a:srgbClr val="444444"/>
              </a:solidFill>
            </a:endParaRPr>
          </a:p>
          <a:p>
            <a:r>
              <a:rPr lang="en-US" dirty="0"/>
              <a:t>Images: </a:t>
            </a:r>
            <a:r>
              <a:rPr lang="en-GB" dirty="0">
                <a:solidFill>
                  <a:srgbClr val="444444"/>
                </a:solidFill>
                <a:hlinkClick r:id="rId3"/>
              </a:rPr>
              <a:t>https://commons.wikimedia.org/wiki/File:Anglo-Persian_Oil_Company_workers_(1).jpg</a:t>
            </a:r>
            <a:r>
              <a:rPr lang="en-GB" dirty="0"/>
              <a:t>; </a:t>
            </a:r>
            <a:r>
              <a:rPr lang="en-GB" dirty="0">
                <a:solidFill>
                  <a:srgbClr val="444444"/>
                </a:solidFill>
                <a:hlinkClick r:id="rId4"/>
              </a:rPr>
              <a:t>https://commons.wikimedia.org/wiki/File:LineaRoja.png</a:t>
            </a:r>
            <a:r>
              <a:rPr lang="en-GB" dirty="0"/>
              <a:t>; </a:t>
            </a:r>
            <a:r>
              <a:rPr lang="en-GB" dirty="0">
                <a:solidFill>
                  <a:srgbClr val="444444"/>
                </a:solidFill>
                <a:hlinkClick r:id="rId5"/>
              </a:rPr>
              <a:t>https://commons.wikimedia.org/wiki/File:AIOC741330.jpg</a:t>
            </a:r>
            <a:r>
              <a:rPr lang="en-GB" dirty="0"/>
              <a:t>;  </a:t>
            </a:r>
            <a:endParaRPr lang="en-US" dirty="0">
              <a:solidFill>
                <a:srgbClr val="444444"/>
              </a:solidFill>
            </a:endParaRPr>
          </a:p>
          <a:p>
            <a:r>
              <a:rPr lang="en-GB" dirty="0">
                <a:solidFill>
                  <a:srgbClr val="444444"/>
                </a:solidFill>
                <a:hlinkClick r:id="rId6"/>
              </a:rPr>
              <a:t>https://live.staticflickr.com/6048/6379201779_189efed046_b.jpg</a:t>
            </a:r>
            <a:r>
              <a:rPr lang="en-GB" dirty="0"/>
              <a:t>; </a:t>
            </a:r>
            <a:r>
              <a:rPr lang="en-GB" dirty="0">
                <a:solidFill>
                  <a:srgbClr val="444444"/>
                </a:solidFill>
                <a:hlinkClick r:id="rId7"/>
              </a:rPr>
              <a:t>https://commons.wikimedia.org/wiki/File:No_gas_1974.gif</a:t>
            </a:r>
            <a:r>
              <a:rPr lang="en-GB" dirty="0"/>
              <a:t>; </a:t>
            </a:r>
            <a:r>
              <a:rPr lang="en-GB" dirty="0">
                <a:solidFill>
                  <a:srgbClr val="444444"/>
                </a:solidFill>
                <a:hlinkClick r:id="rId8"/>
              </a:rPr>
              <a:t>https://commons.wikimedia.org/wiki/File:Statue_of_Shah_Revolution.jpg</a:t>
            </a:r>
            <a:r>
              <a:rPr lang="en-GB" dirty="0">
                <a:solidFill>
                  <a:srgbClr val="444444"/>
                </a:solidFill>
              </a:rPr>
              <a:t>;</a:t>
            </a:r>
            <a:r>
              <a:rPr lang="en-GB" dirty="0"/>
              <a:t> </a:t>
            </a:r>
            <a:r>
              <a:rPr lang="en-GB" dirty="0">
                <a:solidFill>
                  <a:srgbClr val="444444"/>
                </a:solidFill>
                <a:hlinkClick r:id="rId9"/>
              </a:rPr>
              <a:t>https://en.wikipedia.org/wiki/File:11-09-fotofluege-cux-allg-25a.jpg</a:t>
            </a:r>
            <a:r>
              <a:rPr lang="en-GB" dirty="0"/>
              <a:t>; </a:t>
            </a:r>
            <a:r>
              <a:rPr lang="en-GB" dirty="0">
                <a:solidFill>
                  <a:srgbClr val="444444"/>
                </a:solidFill>
                <a:hlinkClick r:id="rId10"/>
              </a:rPr>
              <a:t>https://en.wikipedia.org/wiki/File:USAF_F-16A_F-15C_F-15E_Desert_Storm_edit2.jpg</a:t>
            </a:r>
            <a:r>
              <a:rPr lang="en-GB" dirty="0"/>
              <a:t>; </a:t>
            </a:r>
            <a:r>
              <a:rPr lang="en-GB" dirty="0">
                <a:solidFill>
                  <a:srgbClr val="444444"/>
                </a:solidFill>
                <a:hlinkClick r:id="rId11"/>
              </a:rPr>
              <a:t>https://commons.wikimedia.org/wiki/File:L_company_3rd_Battalion_3rd_Marines_search_house.jpg</a:t>
            </a:r>
            <a:r>
              <a:rPr lang="en-GB" dirty="0"/>
              <a:t> </a:t>
            </a:r>
            <a:endParaRPr lang="en-US" dirty="0">
              <a:solidFill>
                <a:srgbClr val="444444"/>
              </a:solidFill>
            </a:endParaRPr>
          </a:p>
          <a:p>
            <a:endParaRPr lang="en-GB" dirty="0">
              <a:solidFill>
                <a:srgbClr val="444444"/>
              </a:solidFill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94437B-ED07-4D22-934F-14BE8656441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08493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could be printed for students.</a:t>
            </a:r>
            <a:endParaRPr lang="en-US" dirty="0">
              <a:solidFill>
                <a:srgbClr val="444444"/>
              </a:solidFill>
            </a:endParaRPr>
          </a:p>
          <a:p>
            <a:endParaRPr lang="en-GB" dirty="0">
              <a:solidFill>
                <a:srgbClr val="444444"/>
              </a:solidFill>
            </a:endParaRPr>
          </a:p>
          <a:p>
            <a:r>
              <a:rPr lang="en-US" dirty="0"/>
              <a:t>Images: </a:t>
            </a:r>
            <a:r>
              <a:rPr lang="en-GB" dirty="0">
                <a:solidFill>
                  <a:srgbClr val="444444"/>
                </a:solidFill>
                <a:hlinkClick r:id="rId3"/>
              </a:rPr>
              <a:t>https://commons.wikimedia.org/wiki/File:Anglo-Persian_Oil_Company_workers_(1).jpg</a:t>
            </a:r>
            <a:r>
              <a:rPr lang="en-GB" dirty="0"/>
              <a:t>; </a:t>
            </a:r>
            <a:r>
              <a:rPr lang="en-GB" dirty="0">
                <a:solidFill>
                  <a:srgbClr val="444444"/>
                </a:solidFill>
                <a:hlinkClick r:id="rId4"/>
              </a:rPr>
              <a:t>https://commons.wikimedia.org/wiki/File:LineaRoja.png</a:t>
            </a:r>
            <a:r>
              <a:rPr lang="en-GB" dirty="0"/>
              <a:t>; </a:t>
            </a:r>
            <a:r>
              <a:rPr lang="en-GB" dirty="0">
                <a:solidFill>
                  <a:srgbClr val="444444"/>
                </a:solidFill>
                <a:hlinkClick r:id="rId5"/>
              </a:rPr>
              <a:t>https://commons.wikimedia.org/wiki/File:AIOC741330.jpg</a:t>
            </a:r>
            <a:r>
              <a:rPr lang="en-GB" dirty="0"/>
              <a:t>;  </a:t>
            </a:r>
            <a:endParaRPr lang="en-US" dirty="0">
              <a:solidFill>
                <a:srgbClr val="444444"/>
              </a:solidFill>
            </a:endParaRPr>
          </a:p>
          <a:p>
            <a:r>
              <a:rPr lang="en-GB" dirty="0">
                <a:solidFill>
                  <a:srgbClr val="444444"/>
                </a:solidFill>
                <a:hlinkClick r:id="rId6"/>
              </a:rPr>
              <a:t>https://live.staticflickr.com/6048/6379201779_189efed046_b.jpg</a:t>
            </a:r>
            <a:r>
              <a:rPr lang="en-GB" dirty="0"/>
              <a:t>; </a:t>
            </a:r>
            <a:r>
              <a:rPr lang="en-GB" dirty="0">
                <a:solidFill>
                  <a:srgbClr val="444444"/>
                </a:solidFill>
                <a:hlinkClick r:id="rId7"/>
              </a:rPr>
              <a:t>https://commons.wikimedia.org/wiki/File:No_gas_1974.gif</a:t>
            </a:r>
            <a:r>
              <a:rPr lang="en-GB" dirty="0"/>
              <a:t>; </a:t>
            </a:r>
            <a:r>
              <a:rPr lang="en-GB" dirty="0">
                <a:solidFill>
                  <a:srgbClr val="444444"/>
                </a:solidFill>
                <a:hlinkClick r:id="rId8"/>
              </a:rPr>
              <a:t>https://commons.wikimedia.org/wiki/File:Statue_of_Shah_Revolution.jpg</a:t>
            </a:r>
            <a:r>
              <a:rPr lang="en-GB" dirty="0">
                <a:solidFill>
                  <a:srgbClr val="444444"/>
                </a:solidFill>
              </a:rPr>
              <a:t>;</a:t>
            </a:r>
            <a:r>
              <a:rPr lang="en-GB" dirty="0"/>
              <a:t> </a:t>
            </a:r>
            <a:r>
              <a:rPr lang="en-GB" dirty="0">
                <a:solidFill>
                  <a:srgbClr val="444444"/>
                </a:solidFill>
                <a:hlinkClick r:id="rId9"/>
              </a:rPr>
              <a:t>https://en.wikipedia.org/wiki/File:11-09-fotofluege-cux-allg-25a.jpg</a:t>
            </a:r>
            <a:r>
              <a:rPr lang="en-GB" dirty="0"/>
              <a:t>; </a:t>
            </a:r>
            <a:r>
              <a:rPr lang="en-GB" dirty="0">
                <a:solidFill>
                  <a:srgbClr val="444444"/>
                </a:solidFill>
                <a:hlinkClick r:id="rId10"/>
              </a:rPr>
              <a:t>https://en.wikipedia.org/wiki/File:USAF_F-16A_F-15C_F-15E_Desert_Storm_edit2.jpg</a:t>
            </a:r>
            <a:r>
              <a:rPr lang="en-GB" dirty="0"/>
              <a:t>; </a:t>
            </a:r>
            <a:r>
              <a:rPr lang="en-GB" dirty="0">
                <a:solidFill>
                  <a:srgbClr val="444444"/>
                </a:solidFill>
                <a:hlinkClick r:id="rId11"/>
              </a:rPr>
              <a:t>https://commons.wikimedia.org/wiki/File:L_company_3rd_Battalion_3rd_Marines_search_house.jpg</a:t>
            </a:r>
            <a:r>
              <a:rPr lang="en-GB" dirty="0"/>
              <a:t> </a:t>
            </a:r>
            <a:endParaRPr lang="en-US" dirty="0">
              <a:solidFill>
                <a:srgbClr val="444444"/>
              </a:solidFill>
            </a:endParaRPr>
          </a:p>
          <a:p>
            <a:endParaRPr lang="en-GB" dirty="0">
              <a:solidFill>
                <a:srgbClr val="444444"/>
              </a:solidFill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94437B-ED07-4D22-934F-14BE8656441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34803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Images: </a:t>
            </a:r>
            <a:r>
              <a:rPr lang="en-GB" dirty="0">
                <a:solidFill>
                  <a:srgbClr val="444444"/>
                </a:solidFill>
                <a:hlinkClick r:id="rId3"/>
              </a:rPr>
              <a:t>https://commons.wikimedia.org/wiki/File:Anglo-Persian_Oil_Company_workers_(1).jpg</a:t>
            </a:r>
            <a:r>
              <a:rPr lang="en-GB" dirty="0"/>
              <a:t>; </a:t>
            </a:r>
            <a:r>
              <a:rPr lang="en-GB" dirty="0">
                <a:solidFill>
                  <a:srgbClr val="444444"/>
                </a:solidFill>
                <a:hlinkClick r:id="rId4"/>
              </a:rPr>
              <a:t>https://commons.wikimedia.org/wiki/File:LineaRoja.png</a:t>
            </a:r>
            <a:r>
              <a:rPr lang="en-GB" dirty="0"/>
              <a:t>; </a:t>
            </a:r>
            <a:r>
              <a:rPr lang="en-GB" dirty="0">
                <a:solidFill>
                  <a:srgbClr val="444444"/>
                </a:solidFill>
                <a:hlinkClick r:id="rId5"/>
              </a:rPr>
              <a:t>https://commons.wikimedia.org/wiki/File:AIOC741330.jpg</a:t>
            </a:r>
            <a:r>
              <a:rPr lang="en-GB" dirty="0"/>
              <a:t>;  </a:t>
            </a:r>
            <a:endParaRPr lang="en-US" dirty="0">
              <a:solidFill>
                <a:srgbClr val="444444"/>
              </a:solidFill>
            </a:endParaRPr>
          </a:p>
          <a:p>
            <a:r>
              <a:rPr lang="en-GB" dirty="0">
                <a:solidFill>
                  <a:srgbClr val="444444"/>
                </a:solidFill>
                <a:hlinkClick r:id="rId6"/>
              </a:rPr>
              <a:t>https://live.staticflickr.com/6048/6379201779_189efed046_b.jpg</a:t>
            </a:r>
            <a:r>
              <a:rPr lang="en-GB" dirty="0"/>
              <a:t>; </a:t>
            </a:r>
            <a:r>
              <a:rPr lang="en-GB" dirty="0">
                <a:solidFill>
                  <a:srgbClr val="444444"/>
                </a:solidFill>
                <a:hlinkClick r:id="rId7"/>
              </a:rPr>
              <a:t>https://commons.wikimedia.org/wiki/File:No_gas_1974.gif</a:t>
            </a:r>
            <a:r>
              <a:rPr lang="en-GB" dirty="0"/>
              <a:t>; </a:t>
            </a:r>
            <a:r>
              <a:rPr lang="en-GB" dirty="0">
                <a:solidFill>
                  <a:srgbClr val="444444"/>
                </a:solidFill>
                <a:hlinkClick r:id="rId8"/>
              </a:rPr>
              <a:t>https://commons.wikimedia.org/wiki/File:Statue_of_Shah_Revolution.jpg</a:t>
            </a:r>
            <a:r>
              <a:rPr lang="en-GB" dirty="0">
                <a:solidFill>
                  <a:srgbClr val="444444"/>
                </a:solidFill>
              </a:rPr>
              <a:t>;</a:t>
            </a:r>
            <a:r>
              <a:rPr lang="en-GB" dirty="0"/>
              <a:t> </a:t>
            </a:r>
            <a:r>
              <a:rPr lang="en-GB" dirty="0">
                <a:solidFill>
                  <a:srgbClr val="444444"/>
                </a:solidFill>
                <a:hlinkClick r:id="rId9"/>
              </a:rPr>
              <a:t>https://en.wikipedia.org/wiki/File:11-09-fotofluege-cux-allg-25a.jpg</a:t>
            </a:r>
            <a:r>
              <a:rPr lang="en-GB" dirty="0"/>
              <a:t>; </a:t>
            </a:r>
            <a:r>
              <a:rPr lang="en-GB" dirty="0">
                <a:solidFill>
                  <a:srgbClr val="444444"/>
                </a:solidFill>
                <a:hlinkClick r:id="rId10"/>
              </a:rPr>
              <a:t>https://en.wikipedia.org/wiki/File:USAF_F-16A_F-15C_F-15E_Desert_Storm_edit2.jpg</a:t>
            </a:r>
            <a:r>
              <a:rPr lang="en-GB" dirty="0"/>
              <a:t>; </a:t>
            </a:r>
            <a:r>
              <a:rPr lang="en-GB" dirty="0">
                <a:solidFill>
                  <a:srgbClr val="444444"/>
                </a:solidFill>
                <a:hlinkClick r:id="rId11"/>
              </a:rPr>
              <a:t>https://commons.wikimedia.org/wiki/File:L_company_3rd_Battalion_3rd_Marines_search_house.jpg</a:t>
            </a:r>
            <a:r>
              <a:rPr lang="en-GB" dirty="0"/>
              <a:t> </a:t>
            </a:r>
            <a:endParaRPr lang="en-US" dirty="0">
              <a:solidFill>
                <a:srgbClr val="444444"/>
              </a:solidFill>
            </a:endParaRPr>
          </a:p>
          <a:p>
            <a:endParaRPr lang="en-GB" dirty="0">
              <a:solidFill>
                <a:srgbClr val="444444"/>
              </a:solidFill>
            </a:endParaRPr>
          </a:p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94437B-ED07-4D22-934F-14BE8656441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6476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550C5-ED81-D5B5-8470-F869304E7B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Name of resource/enquiry question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688115-A80C-7103-655F-96A34BFBFF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Lesson number/details if appropriate</a:t>
            </a:r>
            <a:br>
              <a:rPr lang="en-GB" dirty="0"/>
            </a:br>
            <a:r>
              <a:rPr lang="en-GB" dirty="0"/>
              <a:t>Author name and school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B21F4F-CFCF-D386-5EDB-70E49900CA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3879" y="6356349"/>
            <a:ext cx="2743200" cy="365125"/>
          </a:xfrm>
          <a:prstGeom prst="rect">
            <a:avLst/>
          </a:prstGeom>
        </p:spPr>
        <p:txBody>
          <a:bodyPr/>
          <a:lstStyle/>
          <a:p>
            <a:fld id="{87D650B7-646D-4F6B-9B29-AF0DE00A542C}" type="datetimeFigureOut">
              <a:rPr lang="en-GB" smtClean="0"/>
              <a:t>19/02/2026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9E29A5-9B72-59B1-9826-C655BBCDA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176599"/>
            <a:ext cx="6447972" cy="681401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43508E-C25D-F2AA-5C4E-29B06F495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409C08-21CD-4773-A6B4-24546A6A7649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C28D11-1BE1-23B4-2F42-B99F1A09ED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693103"/>
            <a:ext cx="9144000" cy="42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44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C6810-E8E0-6F0C-0CF3-363A8119D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340A98-3110-9062-A7A2-A93CE0BDB0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FC4DCC-330E-BB28-D7FD-DE54118D1C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3879" y="6356349"/>
            <a:ext cx="2743200" cy="365125"/>
          </a:xfrm>
          <a:prstGeom prst="rect">
            <a:avLst/>
          </a:prstGeom>
        </p:spPr>
        <p:txBody>
          <a:bodyPr/>
          <a:lstStyle/>
          <a:p>
            <a:fld id="{87D650B7-646D-4F6B-9B29-AF0DE00A542C}" type="datetimeFigureOut">
              <a:rPr lang="en-GB" smtClean="0"/>
              <a:t>19/02/2026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FD4352-419A-EC1B-E52C-55A6B6457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176599"/>
            <a:ext cx="6447972" cy="681401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8C3C2F-66CB-7803-0F0C-4274D6AE2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409C08-21CD-4773-A6B4-24546A6A76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9918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2CE0B-EF04-AAA6-C564-B4A3A208E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B29B84-8034-BD4A-4CAE-23B50A9462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DA02BE-5716-C20C-C746-CD0FE25554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3879" y="6356349"/>
            <a:ext cx="2743200" cy="365125"/>
          </a:xfrm>
          <a:prstGeom prst="rect">
            <a:avLst/>
          </a:prstGeom>
        </p:spPr>
        <p:txBody>
          <a:bodyPr/>
          <a:lstStyle/>
          <a:p>
            <a:fld id="{87D650B7-646D-4F6B-9B29-AF0DE00A542C}" type="datetimeFigureOut">
              <a:rPr lang="en-GB" smtClean="0"/>
              <a:t>19/02/2026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188814-918D-9055-C4BD-D61CA30C9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176599"/>
            <a:ext cx="6447972" cy="681401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526347-71C4-B76C-7DD2-CE9E03E72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409C08-21CD-4773-A6B4-24546A6A76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6416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82901-CC66-09FC-2FAD-3A2100809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657035-4B95-69CD-6377-F261625579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E0665B-EC08-15EB-5CA9-F401AEB2FF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E14A39-6BC7-A976-5841-618925B981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3879" y="6356349"/>
            <a:ext cx="2743200" cy="365125"/>
          </a:xfrm>
          <a:prstGeom prst="rect">
            <a:avLst/>
          </a:prstGeom>
        </p:spPr>
        <p:txBody>
          <a:bodyPr/>
          <a:lstStyle/>
          <a:p>
            <a:fld id="{87D650B7-646D-4F6B-9B29-AF0DE00A542C}" type="datetimeFigureOut">
              <a:rPr lang="en-GB" smtClean="0"/>
              <a:t>19/02/2026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9F907C-D9DF-BCD0-E819-63E9E4DBB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176599"/>
            <a:ext cx="6447972" cy="681401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4CB46C-A54D-B46F-7A36-556AAF5F2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409C08-21CD-4773-A6B4-24546A6A76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8230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A00D9-493D-786B-C900-F13534363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444B8F-43F1-AEB6-20DC-6B1E608641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93F935-B2A7-3B73-380A-178CCA98FA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81BF1A-DD87-A039-B2A6-27A4F19026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1B683B-FC67-340D-527C-908FECB61A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2A0F22-B96D-B914-CEE7-E852D89A28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3879" y="6356349"/>
            <a:ext cx="2743200" cy="365125"/>
          </a:xfrm>
          <a:prstGeom prst="rect">
            <a:avLst/>
          </a:prstGeom>
        </p:spPr>
        <p:txBody>
          <a:bodyPr/>
          <a:lstStyle/>
          <a:p>
            <a:fld id="{87D650B7-646D-4F6B-9B29-AF0DE00A542C}" type="datetimeFigureOut">
              <a:rPr lang="en-GB" smtClean="0"/>
              <a:t>19/02/2026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63A59B-D46F-A615-1D6B-E74589B8A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176599"/>
            <a:ext cx="6447972" cy="681401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31FF3E0-B327-31FF-4911-CE6582F4F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409C08-21CD-4773-A6B4-24546A6A76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8700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DF9A0-FBBA-AAF5-F627-72967C8D3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AC4D09-E2BE-DA1E-1996-575EF33AB3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3879" y="6356349"/>
            <a:ext cx="2743200" cy="365125"/>
          </a:xfrm>
          <a:prstGeom prst="rect">
            <a:avLst/>
          </a:prstGeom>
        </p:spPr>
        <p:txBody>
          <a:bodyPr/>
          <a:lstStyle/>
          <a:p>
            <a:fld id="{87D650B7-646D-4F6B-9B29-AF0DE00A542C}" type="datetimeFigureOut">
              <a:rPr lang="en-GB" smtClean="0"/>
              <a:t>19/02/2026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71084E-6FDB-F918-69FD-833FC30DC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176599"/>
            <a:ext cx="6447972" cy="681401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29486F-BE8B-A743-FA90-1B6399316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409C08-21CD-4773-A6B4-24546A6A76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7043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AF6B00-AD07-94F6-ADB6-68677B0DF6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3879" y="6356349"/>
            <a:ext cx="2743200" cy="365125"/>
          </a:xfrm>
          <a:prstGeom prst="rect">
            <a:avLst/>
          </a:prstGeom>
        </p:spPr>
        <p:txBody>
          <a:bodyPr/>
          <a:lstStyle/>
          <a:p>
            <a:fld id="{87D650B7-646D-4F6B-9B29-AF0DE00A542C}" type="datetimeFigureOut">
              <a:rPr lang="en-GB" smtClean="0"/>
              <a:t>19/02/2026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106A2F-4F6E-FEA2-E093-AEDD2AC6D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176599"/>
            <a:ext cx="6447972" cy="681401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D378B9-AC1B-628E-41F1-DFE11986A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409C08-21CD-4773-A6B4-24546A6A76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981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376DA-48BC-3F8D-C0CF-9EBF3AA7F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1977FF-9EF8-B1ED-194D-63C92A90BD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B99D58-993E-7E00-DCA1-F77F9C78D9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7556B2-D0AF-407C-6904-F6F2AB3AEF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3879" y="6356349"/>
            <a:ext cx="2743200" cy="365125"/>
          </a:xfrm>
          <a:prstGeom prst="rect">
            <a:avLst/>
          </a:prstGeom>
        </p:spPr>
        <p:txBody>
          <a:bodyPr/>
          <a:lstStyle/>
          <a:p>
            <a:fld id="{87D650B7-646D-4F6B-9B29-AF0DE00A542C}" type="datetimeFigureOut">
              <a:rPr lang="en-GB" smtClean="0"/>
              <a:t>19/02/2026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7C735F-8E5D-505E-3223-B9E6EB376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176599"/>
            <a:ext cx="6447972" cy="681401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4F0E8B-A3E1-5C6B-0D53-F6BD22643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409C08-21CD-4773-A6B4-24546A6A76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2921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4150E-32F8-19C2-CF54-1A6AC02BC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E8AFA0-4873-88CB-DDD7-B9F898CA1B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022069-8FDF-7AB1-79C7-5D3DFD0B6D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C6D67E-47CE-4C78-A4C8-96C57129C2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3879" y="6356349"/>
            <a:ext cx="2743200" cy="365125"/>
          </a:xfrm>
          <a:prstGeom prst="rect">
            <a:avLst/>
          </a:prstGeom>
        </p:spPr>
        <p:txBody>
          <a:bodyPr/>
          <a:lstStyle/>
          <a:p>
            <a:fld id="{87D650B7-646D-4F6B-9B29-AF0DE00A542C}" type="datetimeFigureOut">
              <a:rPr lang="en-GB" smtClean="0"/>
              <a:t>19/02/2026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3D44D0-979B-2EE2-2570-85D993D5D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176599"/>
            <a:ext cx="6447972" cy="681401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A53892-C495-7000-45F0-F51D9541C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409C08-21CD-4773-A6B4-24546A6A76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5574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FA005-83B4-EDFF-D029-557C31E9E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9A1FB0-3478-3978-FB78-EB799F2FA9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D6E0F2-9F5E-A1BF-BAC8-BC5F1735DF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3879" y="6356349"/>
            <a:ext cx="2743200" cy="365125"/>
          </a:xfrm>
          <a:prstGeom prst="rect">
            <a:avLst/>
          </a:prstGeom>
        </p:spPr>
        <p:txBody>
          <a:bodyPr/>
          <a:lstStyle/>
          <a:p>
            <a:fld id="{87D650B7-646D-4F6B-9B29-AF0DE00A542C}" type="datetimeFigureOut">
              <a:rPr lang="en-GB" smtClean="0"/>
              <a:t>19/02/2026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26A871-6397-8F30-1114-747FE9B43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176599"/>
            <a:ext cx="6447972" cy="681401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9E820F-208D-107B-FD5C-CBA0398A1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409C08-21CD-4773-A6B4-24546A6A76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5886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DB2E81-284C-29F6-CE68-AAA5A302AF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67BD63-1A7F-CC11-90C2-06FFE5744B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94D4A-735D-10E4-2E46-E1E678332D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3879" y="6356349"/>
            <a:ext cx="2743200" cy="365125"/>
          </a:xfrm>
          <a:prstGeom prst="rect">
            <a:avLst/>
          </a:prstGeom>
        </p:spPr>
        <p:txBody>
          <a:bodyPr/>
          <a:lstStyle/>
          <a:p>
            <a:fld id="{87D650B7-646D-4F6B-9B29-AF0DE00A542C}" type="datetimeFigureOut">
              <a:rPr lang="en-GB" smtClean="0"/>
              <a:t>19/02/2026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B9C32E-D357-51BD-FECA-FB9C60948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176599"/>
            <a:ext cx="6447972" cy="681401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673CB3-2523-68A1-8C94-7E43B2718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409C08-21CD-4773-A6B4-24546A6A76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7219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8B67295-F712-0F58-C5C4-544253E73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E1F659-1752-BC5F-CE7E-B4BABF1FC3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pic>
        <p:nvPicPr>
          <p:cNvPr id="8" name="Picture 7" descr="A logo with blue text&#10;&#10;Description automatically generated">
            <a:extLst>
              <a:ext uri="{FF2B5EF4-FFF2-40B4-BE49-F238E27FC236}">
                <a16:creationId xmlns:a16="http://schemas.microsoft.com/office/drawing/2014/main" id="{26DD5657-6CB2-540E-03DA-200E7E1D849C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62536" y="6084313"/>
            <a:ext cx="1917700" cy="696195"/>
          </a:xfrm>
          <a:prstGeom prst="rect">
            <a:avLst/>
          </a:prstGeom>
        </p:spPr>
      </p:pic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2C249571-F101-237F-AE77-477C989740C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00028" y="6116045"/>
            <a:ext cx="2746829" cy="660295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CF63EFF-634F-2B91-955B-09E44A6383C7}"/>
              </a:ext>
            </a:extLst>
          </p:cNvPr>
          <p:cNvSpPr txBox="1">
            <a:spLocks/>
          </p:cNvSpPr>
          <p:nvPr userDrawn="1"/>
        </p:nvSpPr>
        <p:spPr>
          <a:xfrm>
            <a:off x="145143" y="6069363"/>
            <a:ext cx="6197601" cy="7536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800" dirty="0"/>
              <a:t>Teacher Fellowship programme:</a:t>
            </a:r>
          </a:p>
          <a:p>
            <a:r>
              <a:rPr lang="en-GB" sz="1800" dirty="0"/>
              <a:t>Teaching the economic history of colonialism in Africa and Asia</a:t>
            </a:r>
          </a:p>
        </p:txBody>
      </p:sp>
    </p:spTree>
    <p:extLst>
      <p:ext uri="{BB962C8B-B14F-4D97-AF65-F5344CB8AC3E}">
        <p14:creationId xmlns:p14="http://schemas.microsoft.com/office/powerpoint/2010/main" val="410522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pn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pn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png"/><Relationship Id="rId9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png"/><Relationship Id="rId9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png"/><Relationship Id="rId9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png"/><Relationship Id="rId9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2BB8E-67E1-360E-0CA9-95C09AB483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>
                <a:latin typeface="Calibri"/>
                <a:ea typeface="Calibri"/>
                <a:cs typeface="Calibri"/>
              </a:rPr>
              <a:t>Was 1973 a turning point for economic power in the Middle East?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D15B4D-67E1-6B1A-BA02-68B79B6B52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sz="2800" dirty="0">
                <a:latin typeface="Calibri"/>
                <a:ea typeface="Calibri"/>
                <a:cs typeface="Calibri"/>
              </a:rPr>
              <a:t>Lesson 6: Conclusions</a:t>
            </a:r>
          </a:p>
          <a:p>
            <a:r>
              <a:rPr lang="en-GB" sz="2800" dirty="0">
                <a:latin typeface="Calibri"/>
                <a:ea typeface="Calibri"/>
                <a:cs typeface="Calibri"/>
              </a:rPr>
              <a:t>Alex Benger, Chesterton Community College</a:t>
            </a:r>
          </a:p>
        </p:txBody>
      </p:sp>
    </p:spTree>
    <p:extLst>
      <p:ext uri="{BB962C8B-B14F-4D97-AF65-F5344CB8AC3E}">
        <p14:creationId xmlns:p14="http://schemas.microsoft.com/office/powerpoint/2010/main" val="58094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853A5DF-77B6-6549-98CE-339242F1BD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603269" cy="19278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32FDBE-D0E8-0644-B190-1EA6E6F0DF3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3293" y="-7932"/>
            <a:ext cx="2336341" cy="19358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B227C2E-A760-9B48-94EF-4979AE47CFE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9635" y="-1"/>
            <a:ext cx="3138802" cy="19278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F269F11-CE14-C740-9915-8363C8F2997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27892"/>
            <a:ext cx="2485798" cy="16604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67DE59D-C0B9-BA47-99DF-363958BE148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5798" y="1927893"/>
            <a:ext cx="1726086" cy="260254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9532A43-514C-5744-A1E0-FAD69EB469B5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1884" y="1927893"/>
            <a:ext cx="2352764" cy="260254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D430EB1-5A7E-0648-98EE-AE92E5C10BAD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588327"/>
            <a:ext cx="2485798" cy="24857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D3F3C53-43E8-624C-A3A4-173A4496A1E6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7905" y="4524902"/>
            <a:ext cx="2200129" cy="155475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14ADDFF-4F4E-9B44-BC1B-46144FBC04C3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5798" y="4530437"/>
            <a:ext cx="2425434" cy="154368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C503203-CA3D-3944-BFB1-9F8449315D46}"/>
              </a:ext>
            </a:extLst>
          </p:cNvPr>
          <p:cNvSpPr txBox="1"/>
          <p:nvPr/>
        </p:nvSpPr>
        <p:spPr>
          <a:xfrm>
            <a:off x="0" y="-1"/>
            <a:ext cx="31865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1</a:t>
            </a:r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B9883F1-B108-F34D-8ECC-AEED28BEA417}"/>
              </a:ext>
            </a:extLst>
          </p:cNvPr>
          <p:cNvSpPr txBox="1"/>
          <p:nvPr/>
        </p:nvSpPr>
        <p:spPr>
          <a:xfrm>
            <a:off x="2603269" y="-13467"/>
            <a:ext cx="31865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2</a:t>
            </a:r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CD639DE-BA22-F247-A70D-7724BE17E414}"/>
              </a:ext>
            </a:extLst>
          </p:cNvPr>
          <p:cNvSpPr txBox="1"/>
          <p:nvPr/>
        </p:nvSpPr>
        <p:spPr>
          <a:xfrm>
            <a:off x="2480153" y="4530435"/>
            <a:ext cx="31865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8</a:t>
            </a:r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373B8B4-ACE3-A54B-B2BE-EDA113FF25DF}"/>
              </a:ext>
            </a:extLst>
          </p:cNvPr>
          <p:cNvSpPr txBox="1"/>
          <p:nvPr/>
        </p:nvSpPr>
        <p:spPr>
          <a:xfrm>
            <a:off x="6729" y="3592883"/>
            <a:ext cx="31865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7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D0C7D7C-9582-A84C-85C2-802ACA6852C7}"/>
              </a:ext>
            </a:extLst>
          </p:cNvPr>
          <p:cNvSpPr txBox="1"/>
          <p:nvPr/>
        </p:nvSpPr>
        <p:spPr>
          <a:xfrm>
            <a:off x="4190051" y="1922358"/>
            <a:ext cx="31865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6</a:t>
            </a:r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4567CA0-A76C-7642-BBBE-8468F654868E}"/>
              </a:ext>
            </a:extLst>
          </p:cNvPr>
          <p:cNvSpPr txBox="1"/>
          <p:nvPr/>
        </p:nvSpPr>
        <p:spPr>
          <a:xfrm>
            <a:off x="2463965" y="1927891"/>
            <a:ext cx="31865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5</a:t>
            </a:r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56CB12A-4F97-1F42-9F82-C1A51AECF664}"/>
              </a:ext>
            </a:extLst>
          </p:cNvPr>
          <p:cNvSpPr txBox="1"/>
          <p:nvPr/>
        </p:nvSpPr>
        <p:spPr>
          <a:xfrm>
            <a:off x="-13855" y="1927891"/>
            <a:ext cx="31865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4</a:t>
            </a:r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587C6B-36B6-A744-8905-E78230344158}"/>
              </a:ext>
            </a:extLst>
          </p:cNvPr>
          <p:cNvSpPr txBox="1"/>
          <p:nvPr/>
        </p:nvSpPr>
        <p:spPr>
          <a:xfrm>
            <a:off x="4959634" y="0"/>
            <a:ext cx="31865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3</a:t>
            </a:r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FBD84C2-1F52-C248-B38F-2FE7B6978195}"/>
              </a:ext>
            </a:extLst>
          </p:cNvPr>
          <p:cNvSpPr txBox="1"/>
          <p:nvPr/>
        </p:nvSpPr>
        <p:spPr>
          <a:xfrm>
            <a:off x="4877648" y="4524901"/>
            <a:ext cx="31865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9</a:t>
            </a:r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3643018-C87B-864B-944E-C94182FC2A21}"/>
              </a:ext>
            </a:extLst>
          </p:cNvPr>
          <p:cNvSpPr txBox="1"/>
          <p:nvPr/>
        </p:nvSpPr>
        <p:spPr>
          <a:xfrm>
            <a:off x="8098437" y="466409"/>
            <a:ext cx="4093563" cy="55861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700" b="1" dirty="0">
                <a:latin typeface="Calibri"/>
                <a:ea typeface="Calibri"/>
                <a:cs typeface="Calibri"/>
              </a:rPr>
              <a:t>Activity 1: Match the event to the photo.</a:t>
            </a:r>
            <a:endParaRPr lang="en-US"/>
          </a:p>
          <a:p>
            <a:endParaRPr lang="en-GB" sz="1700" dirty="0">
              <a:latin typeface="Calibri"/>
              <a:ea typeface="Calibri"/>
              <a:cs typeface="Calibri"/>
            </a:endParaRPr>
          </a:p>
          <a:p>
            <a:pPr marL="342900" indent="-342900">
              <a:buAutoNum type="alphaLcParenR"/>
            </a:pPr>
            <a:r>
              <a:rPr lang="en-GB" sz="1700" dirty="0">
                <a:latin typeface="Calibri"/>
                <a:ea typeface="Calibri"/>
                <a:cs typeface="Calibri"/>
              </a:rPr>
              <a:t>Gulf War, 1990–91</a:t>
            </a:r>
          </a:p>
          <a:p>
            <a:pPr marL="342900" indent="-342900">
              <a:buAutoNum type="alphaLcParenR"/>
            </a:pPr>
            <a:endParaRPr lang="en-GB" sz="1700" dirty="0">
              <a:latin typeface="Calibri"/>
              <a:ea typeface="Calibri"/>
              <a:cs typeface="Calibri"/>
            </a:endParaRPr>
          </a:p>
          <a:p>
            <a:pPr marL="342900" indent="-342900">
              <a:buAutoNum type="alphaLcParenR"/>
            </a:pPr>
            <a:r>
              <a:rPr lang="en-GB" sz="1700" dirty="0">
                <a:latin typeface="Calibri"/>
                <a:ea typeface="Calibri"/>
                <a:cs typeface="Calibri"/>
              </a:rPr>
              <a:t>Iranian Revolution, 1978–79</a:t>
            </a:r>
          </a:p>
          <a:p>
            <a:pPr marL="342900" indent="-342900">
              <a:buAutoNum type="alphaLcParenR"/>
            </a:pPr>
            <a:endParaRPr lang="en-GB" sz="1700" dirty="0">
              <a:latin typeface="Calibri"/>
              <a:ea typeface="Calibri"/>
              <a:cs typeface="Calibri"/>
            </a:endParaRPr>
          </a:p>
          <a:p>
            <a:pPr marL="342900" indent="-342900">
              <a:buAutoNum type="alphaLcParenR"/>
            </a:pPr>
            <a:r>
              <a:rPr lang="en-GB" sz="1700" dirty="0">
                <a:latin typeface="Calibri"/>
                <a:ea typeface="Calibri"/>
                <a:cs typeface="Calibri"/>
              </a:rPr>
              <a:t>Nationalisation of Iranian oil industry, 1951</a:t>
            </a:r>
          </a:p>
          <a:p>
            <a:pPr marL="342900" indent="-342900">
              <a:buAutoNum type="alphaLcParenR"/>
            </a:pPr>
            <a:endParaRPr lang="en-GB" sz="1700" dirty="0">
              <a:latin typeface="Calibri"/>
              <a:ea typeface="Calibri"/>
              <a:cs typeface="Calibri"/>
            </a:endParaRPr>
          </a:p>
          <a:p>
            <a:pPr marL="342900" indent="-342900">
              <a:buAutoNum type="alphaLcParenR"/>
            </a:pPr>
            <a:r>
              <a:rPr lang="en-GB" sz="1700" dirty="0">
                <a:latin typeface="Calibri"/>
                <a:ea typeface="Calibri"/>
                <a:cs typeface="Calibri"/>
              </a:rPr>
              <a:t>Red Line Agreement, 1928</a:t>
            </a:r>
          </a:p>
          <a:p>
            <a:pPr marL="342900" indent="-342900">
              <a:buAutoNum type="alphaLcParenR"/>
            </a:pPr>
            <a:endParaRPr lang="en-GB" sz="1700" dirty="0">
              <a:latin typeface="Calibri"/>
              <a:ea typeface="Calibri"/>
              <a:cs typeface="Calibri"/>
            </a:endParaRPr>
          </a:p>
          <a:p>
            <a:pPr marL="342900" indent="-342900">
              <a:buAutoNum type="alphaLcParenR"/>
            </a:pPr>
            <a:r>
              <a:rPr lang="en-GB" sz="1700" dirty="0">
                <a:latin typeface="Calibri"/>
                <a:ea typeface="Calibri"/>
                <a:cs typeface="Calibri"/>
              </a:rPr>
              <a:t>Oil discovered in Persia (Iran), 1908</a:t>
            </a:r>
          </a:p>
          <a:p>
            <a:pPr marL="342900" indent="-342900">
              <a:buAutoNum type="alphaLcParenR"/>
            </a:pPr>
            <a:endParaRPr lang="en-GB" sz="1700" dirty="0">
              <a:latin typeface="Calibri"/>
              <a:ea typeface="Calibri"/>
              <a:cs typeface="Calibri"/>
            </a:endParaRPr>
          </a:p>
          <a:p>
            <a:pPr marL="342900" indent="-342900">
              <a:buAutoNum type="alphaLcParenR"/>
            </a:pPr>
            <a:r>
              <a:rPr lang="en-GB" sz="1700" dirty="0">
                <a:latin typeface="Calibri"/>
                <a:ea typeface="Calibri"/>
                <a:cs typeface="Calibri"/>
              </a:rPr>
              <a:t>OPEC created, 1960</a:t>
            </a:r>
          </a:p>
          <a:p>
            <a:pPr marL="342900" indent="-342900">
              <a:buAutoNum type="alphaLcParenR"/>
            </a:pPr>
            <a:endParaRPr lang="en-GB" sz="1700" dirty="0">
              <a:latin typeface="Calibri"/>
              <a:ea typeface="Calibri"/>
              <a:cs typeface="Calibri"/>
            </a:endParaRPr>
          </a:p>
          <a:p>
            <a:pPr marL="342900" indent="-342900">
              <a:buAutoNum type="alphaLcParenR"/>
            </a:pPr>
            <a:r>
              <a:rPr lang="en-GB" sz="1700" dirty="0">
                <a:latin typeface="Calibri"/>
                <a:ea typeface="Calibri"/>
                <a:cs typeface="Calibri"/>
              </a:rPr>
              <a:t>Arab oil embargo, 1973–74</a:t>
            </a:r>
          </a:p>
          <a:p>
            <a:pPr marL="342900" indent="-342900">
              <a:buAutoNum type="alphaLcParenR"/>
            </a:pPr>
            <a:endParaRPr lang="en-GB" sz="1700" dirty="0">
              <a:latin typeface="Calibri"/>
              <a:ea typeface="Calibri"/>
              <a:cs typeface="Calibri"/>
            </a:endParaRPr>
          </a:p>
          <a:p>
            <a:pPr marL="342900" indent="-342900">
              <a:buAutoNum type="alphaLcParenR"/>
            </a:pPr>
            <a:r>
              <a:rPr lang="en-GB" sz="1700" dirty="0">
                <a:latin typeface="Calibri"/>
                <a:ea typeface="Calibri"/>
                <a:cs typeface="Calibri"/>
              </a:rPr>
              <a:t>North Sea oil production expanded, 1980s</a:t>
            </a:r>
          </a:p>
          <a:p>
            <a:pPr marL="342900" indent="-342900">
              <a:buAutoNum type="alphaLcParenR"/>
            </a:pPr>
            <a:endParaRPr lang="en-GB" sz="1700" dirty="0">
              <a:latin typeface="Calibri"/>
              <a:ea typeface="Calibri"/>
              <a:cs typeface="Calibri"/>
            </a:endParaRPr>
          </a:p>
          <a:p>
            <a:pPr marL="342900" indent="-342900">
              <a:buAutoNum type="alphaLcParenR"/>
            </a:pPr>
            <a:r>
              <a:rPr lang="en-GB" sz="1700" dirty="0">
                <a:latin typeface="Calibri"/>
                <a:ea typeface="Calibri"/>
                <a:cs typeface="Calibri"/>
              </a:rPr>
              <a:t>Iraq War, 2003–11</a:t>
            </a:r>
          </a:p>
        </p:txBody>
      </p:sp>
    </p:spTree>
    <p:extLst>
      <p:ext uri="{BB962C8B-B14F-4D97-AF65-F5344CB8AC3E}">
        <p14:creationId xmlns:p14="http://schemas.microsoft.com/office/powerpoint/2010/main" val="1145164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853A5DF-77B6-6549-98CE-339242F1BD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603269" cy="19278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32FDBE-D0E8-0644-B190-1EA6E6F0DF3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3293" y="-7932"/>
            <a:ext cx="2336341" cy="19358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B227C2E-A760-9B48-94EF-4979AE47CFE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9635" y="-1"/>
            <a:ext cx="3138802" cy="19278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F269F11-CE14-C740-9915-8363C8F2997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27892"/>
            <a:ext cx="2485798" cy="16604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67DE59D-C0B9-BA47-99DF-363958BE148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5798" y="1927893"/>
            <a:ext cx="1726086" cy="260254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9532A43-514C-5744-A1E0-FAD69EB469B5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1884" y="1927893"/>
            <a:ext cx="2352764" cy="260254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D430EB1-5A7E-0648-98EE-AE92E5C10BAD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588327"/>
            <a:ext cx="2485798" cy="24857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D3F3C53-43E8-624C-A3A4-173A4496A1E6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7905" y="4524902"/>
            <a:ext cx="2200129" cy="155475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14ADDFF-4F4E-9B44-BC1B-46144FBC04C3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5798" y="4530437"/>
            <a:ext cx="2425434" cy="154368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C503203-CA3D-3944-BFB1-9F8449315D46}"/>
              </a:ext>
            </a:extLst>
          </p:cNvPr>
          <p:cNvSpPr txBox="1"/>
          <p:nvPr/>
        </p:nvSpPr>
        <p:spPr>
          <a:xfrm>
            <a:off x="-20024" y="0"/>
            <a:ext cx="258355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Oil discovered in Persia (Iran), 1908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B9883F1-B108-F34D-8ECC-AEED28BEA417}"/>
              </a:ext>
            </a:extLst>
          </p:cNvPr>
          <p:cNvSpPr txBox="1"/>
          <p:nvPr/>
        </p:nvSpPr>
        <p:spPr>
          <a:xfrm>
            <a:off x="2593257" y="0"/>
            <a:ext cx="2356364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Red Line Agreement,1928</a:t>
            </a:r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CD639DE-BA22-F247-A70D-7724BE17E414}"/>
              </a:ext>
            </a:extLst>
          </p:cNvPr>
          <p:cNvSpPr txBox="1"/>
          <p:nvPr/>
        </p:nvSpPr>
        <p:spPr>
          <a:xfrm>
            <a:off x="2480153" y="4530435"/>
            <a:ext cx="235775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Gulf War, 1990–91</a:t>
            </a:r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373B8B4-ACE3-A54B-B2BE-EDA113FF25DF}"/>
              </a:ext>
            </a:extLst>
          </p:cNvPr>
          <p:cNvSpPr txBox="1"/>
          <p:nvPr/>
        </p:nvSpPr>
        <p:spPr>
          <a:xfrm>
            <a:off x="6729" y="3592883"/>
            <a:ext cx="2484714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North Sea oil production expanded, 1980s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D0C7D7C-9582-A84C-85C2-802ACA6852C7}"/>
              </a:ext>
            </a:extLst>
          </p:cNvPr>
          <p:cNvSpPr txBox="1"/>
          <p:nvPr/>
        </p:nvSpPr>
        <p:spPr>
          <a:xfrm>
            <a:off x="4190051" y="1922358"/>
            <a:ext cx="2368295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Iranian Revolution, 1978–79</a:t>
            </a:r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4567CA0-A76C-7642-BBBE-8468F654868E}"/>
              </a:ext>
            </a:extLst>
          </p:cNvPr>
          <p:cNvSpPr txBox="1"/>
          <p:nvPr/>
        </p:nvSpPr>
        <p:spPr>
          <a:xfrm>
            <a:off x="2463965" y="1927891"/>
            <a:ext cx="1728788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Arab oil embargo, 1973–74</a:t>
            </a:r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56CB12A-4F97-1F42-9F82-C1A51AECF664}"/>
              </a:ext>
            </a:extLst>
          </p:cNvPr>
          <p:cNvSpPr txBox="1"/>
          <p:nvPr/>
        </p:nvSpPr>
        <p:spPr>
          <a:xfrm>
            <a:off x="-13855" y="1927891"/>
            <a:ext cx="245426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OPEC created, 1960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587C6B-36B6-A744-8905-E78230344158}"/>
              </a:ext>
            </a:extLst>
          </p:cNvPr>
          <p:cNvSpPr txBox="1"/>
          <p:nvPr/>
        </p:nvSpPr>
        <p:spPr>
          <a:xfrm>
            <a:off x="4959634" y="0"/>
            <a:ext cx="2078400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Nationalisation of Iranian oil industry, 1951</a:t>
            </a:r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FBD84C2-1F52-C248-B38F-2FE7B6978195}"/>
              </a:ext>
            </a:extLst>
          </p:cNvPr>
          <p:cNvSpPr txBox="1"/>
          <p:nvPr/>
        </p:nvSpPr>
        <p:spPr>
          <a:xfrm>
            <a:off x="4877648" y="4524901"/>
            <a:ext cx="214125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Iraq War, 2003–11</a:t>
            </a:r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3643018-C87B-864B-944E-C94182FC2A21}"/>
              </a:ext>
            </a:extLst>
          </p:cNvPr>
          <p:cNvSpPr txBox="1"/>
          <p:nvPr/>
        </p:nvSpPr>
        <p:spPr>
          <a:xfrm>
            <a:off x="7301728" y="129160"/>
            <a:ext cx="4890272" cy="590931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latin typeface="Calibri"/>
                <a:ea typeface="Calibri"/>
                <a:cs typeface="Calibri"/>
              </a:rPr>
              <a:t>Activity 2: Match the event to its description.</a:t>
            </a:r>
            <a:endParaRPr lang="en-US"/>
          </a:p>
          <a:p>
            <a:endParaRPr lang="en-GB" sz="1400" dirty="0">
              <a:latin typeface="Calibri"/>
              <a:ea typeface="Calibri"/>
              <a:cs typeface="Calibri"/>
            </a:endParaRPr>
          </a:p>
          <a:p>
            <a:pPr marL="342900" indent="-342900">
              <a:buAutoNum type="alphaLcParenR"/>
            </a:pPr>
            <a:r>
              <a:rPr lang="en-GB" sz="1400" dirty="0">
                <a:latin typeface="Calibri"/>
                <a:ea typeface="Calibri"/>
                <a:cs typeface="Calibri"/>
              </a:rPr>
              <a:t>USA and Britain invaded Iraq without international support.</a:t>
            </a:r>
          </a:p>
          <a:p>
            <a:pPr marL="342900" indent="-342900">
              <a:buAutoNum type="alphaLcParenR"/>
            </a:pPr>
            <a:endParaRPr lang="en-GB" sz="1400" dirty="0">
              <a:latin typeface="Calibri"/>
              <a:ea typeface="Calibri"/>
              <a:cs typeface="Calibri"/>
            </a:endParaRPr>
          </a:p>
          <a:p>
            <a:pPr marL="342900" indent="-342900">
              <a:buAutoNum type="alphaLcParenR"/>
            </a:pPr>
            <a:r>
              <a:rPr lang="en-GB" sz="1400" dirty="0">
                <a:latin typeface="Calibri"/>
                <a:ea typeface="Calibri"/>
                <a:cs typeface="Calibri"/>
              </a:rPr>
              <a:t>Iran took control of its oil industry away from the Anglo-Iranian Oil Company. Britain and the USA responded by removing Iran’s prime minister.</a:t>
            </a:r>
          </a:p>
          <a:p>
            <a:pPr marL="342900" indent="-342900">
              <a:buAutoNum type="alphaLcParenR"/>
            </a:pPr>
            <a:endParaRPr lang="en-GB" sz="1400" dirty="0">
              <a:latin typeface="Calibri"/>
              <a:ea typeface="Calibri"/>
              <a:cs typeface="Calibri"/>
            </a:endParaRPr>
          </a:p>
          <a:p>
            <a:pPr marL="342900" indent="-342900">
              <a:buAutoNum type="alphaLcParenR"/>
            </a:pPr>
            <a:r>
              <a:rPr lang="en-GB" sz="1400" dirty="0">
                <a:latin typeface="Calibri"/>
                <a:ea typeface="Calibri"/>
                <a:cs typeface="Calibri"/>
              </a:rPr>
              <a:t>An organisation was created to campaign for increased economic power for oil-producing countries.</a:t>
            </a:r>
          </a:p>
          <a:p>
            <a:pPr marL="342900" indent="-342900">
              <a:buAutoNum type="alphaLcParenR"/>
            </a:pPr>
            <a:endParaRPr lang="en-GB" sz="1400" dirty="0">
              <a:latin typeface="Calibri"/>
              <a:ea typeface="Calibri"/>
              <a:cs typeface="Calibri"/>
            </a:endParaRPr>
          </a:p>
          <a:p>
            <a:pPr marL="342900" indent="-342900">
              <a:buAutoNum type="alphaLcParenR"/>
            </a:pPr>
            <a:r>
              <a:rPr lang="en-GB" sz="1400" dirty="0">
                <a:latin typeface="Calibri"/>
                <a:ea typeface="Calibri"/>
                <a:cs typeface="Calibri"/>
              </a:rPr>
              <a:t>Arab oil-producing countries supported Egypt and Syria in their war with Israel by refusing to sell oil to allies of Israel.</a:t>
            </a:r>
          </a:p>
          <a:p>
            <a:pPr marL="342900" indent="-342900">
              <a:buAutoNum type="alphaLcParenR"/>
            </a:pPr>
            <a:endParaRPr lang="en-GB" sz="1400" dirty="0">
              <a:latin typeface="Calibri"/>
              <a:ea typeface="Calibri"/>
              <a:cs typeface="Calibri"/>
            </a:endParaRPr>
          </a:p>
          <a:p>
            <a:pPr marL="342900" indent="-342900">
              <a:buAutoNum type="alphaLcParenR"/>
            </a:pPr>
            <a:r>
              <a:rPr lang="en-GB" sz="1400" dirty="0">
                <a:latin typeface="Calibri"/>
                <a:ea typeface="Calibri"/>
                <a:cs typeface="Calibri"/>
              </a:rPr>
              <a:t>The Anglo-Persian Oil Company was created to manage the first discoveries of oil in the Middle East.</a:t>
            </a:r>
          </a:p>
          <a:p>
            <a:pPr marL="342900" indent="-342900">
              <a:buAutoNum type="alphaLcParenR"/>
            </a:pPr>
            <a:endParaRPr lang="en-GB" sz="1400" dirty="0">
              <a:latin typeface="Calibri"/>
              <a:ea typeface="Calibri"/>
              <a:cs typeface="Calibri"/>
            </a:endParaRPr>
          </a:p>
          <a:p>
            <a:pPr marL="342900" indent="-342900">
              <a:buAutoNum type="alphaLcParenR"/>
            </a:pPr>
            <a:r>
              <a:rPr lang="en-GB" sz="1400" dirty="0">
                <a:latin typeface="Calibri"/>
                <a:ea typeface="Calibri"/>
                <a:cs typeface="Calibri"/>
              </a:rPr>
              <a:t>British, American and French companies agreed to co-ordinate efforts to control the Middle East’s oil.</a:t>
            </a:r>
          </a:p>
          <a:p>
            <a:pPr marL="342900" indent="-342900">
              <a:buAutoNum type="alphaLcParenR"/>
            </a:pPr>
            <a:endParaRPr lang="en-GB" sz="1400" dirty="0">
              <a:latin typeface="Calibri"/>
              <a:ea typeface="Calibri"/>
              <a:cs typeface="Calibri"/>
            </a:endParaRPr>
          </a:p>
          <a:p>
            <a:pPr marL="342900" indent="-342900">
              <a:buAutoNum type="alphaLcParenR"/>
            </a:pPr>
            <a:r>
              <a:rPr lang="en-GB" sz="1400" dirty="0">
                <a:latin typeface="Calibri"/>
                <a:ea typeface="Calibri"/>
                <a:cs typeface="Calibri"/>
              </a:rPr>
              <a:t>A 42-country coalition led by the USA stopped Iraq’s invasion of Kuwait.</a:t>
            </a:r>
          </a:p>
          <a:p>
            <a:pPr marL="342900" indent="-342900">
              <a:buAutoNum type="alphaLcParenR"/>
            </a:pPr>
            <a:endParaRPr lang="en-GB" sz="1400" dirty="0">
              <a:latin typeface="Calibri"/>
              <a:ea typeface="Calibri"/>
              <a:cs typeface="Calibri"/>
            </a:endParaRPr>
          </a:p>
          <a:p>
            <a:pPr marL="342900" indent="-342900">
              <a:buAutoNum type="alphaLcParenR"/>
            </a:pPr>
            <a:r>
              <a:rPr lang="en-GB" sz="1400" dirty="0">
                <a:latin typeface="Calibri"/>
                <a:ea typeface="Calibri"/>
                <a:cs typeface="Calibri"/>
              </a:rPr>
              <a:t>Oil production increased in the seas off the UK and Norway.</a:t>
            </a:r>
          </a:p>
          <a:p>
            <a:pPr marL="342900" indent="-342900">
              <a:buAutoNum type="alphaLcParenR"/>
            </a:pPr>
            <a:endParaRPr lang="en-GB" sz="1400" dirty="0">
              <a:latin typeface="Calibri"/>
              <a:ea typeface="Calibri"/>
              <a:cs typeface="Calibri"/>
            </a:endParaRPr>
          </a:p>
          <a:p>
            <a:pPr marL="342900" indent="-342900">
              <a:buAutoNum type="alphaLcParenR"/>
            </a:pPr>
            <a:r>
              <a:rPr lang="en-GB" sz="1400" dirty="0">
                <a:latin typeface="Calibri"/>
                <a:ea typeface="Calibri"/>
                <a:cs typeface="Calibri"/>
              </a:rPr>
              <a:t>The Shah of Iran was overthrown due to backlash against his rule and modernisation programme.</a:t>
            </a:r>
          </a:p>
        </p:txBody>
      </p:sp>
    </p:spTree>
    <p:extLst>
      <p:ext uri="{BB962C8B-B14F-4D97-AF65-F5344CB8AC3E}">
        <p14:creationId xmlns:p14="http://schemas.microsoft.com/office/powerpoint/2010/main" val="4159857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853A5DF-77B6-6549-98CE-339242F1BD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603269" cy="19278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32FDBE-D0E8-0644-B190-1EA6E6F0DF3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3293" y="-7932"/>
            <a:ext cx="2336341" cy="19358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B227C2E-A760-9B48-94EF-4979AE47CFE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9635" y="-1"/>
            <a:ext cx="3138802" cy="19278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F269F11-CE14-C740-9915-8363C8F2997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27892"/>
            <a:ext cx="2485798" cy="16604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67DE59D-C0B9-BA47-99DF-363958BE148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5798" y="1927893"/>
            <a:ext cx="1726086" cy="260254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9532A43-514C-5744-A1E0-FAD69EB469B5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1884" y="1927893"/>
            <a:ext cx="2352764" cy="260254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D430EB1-5A7E-0648-98EE-AE92E5C10BAD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588327"/>
            <a:ext cx="2485798" cy="24857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D3F3C53-43E8-624C-A3A4-173A4496A1E6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7905" y="4524902"/>
            <a:ext cx="2200129" cy="155475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14ADDFF-4F4E-9B44-BC1B-46144FBC04C3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5798" y="4530437"/>
            <a:ext cx="2425434" cy="154368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C503203-CA3D-3944-BFB1-9F8449315D46}"/>
              </a:ext>
            </a:extLst>
          </p:cNvPr>
          <p:cNvSpPr txBox="1"/>
          <p:nvPr/>
        </p:nvSpPr>
        <p:spPr>
          <a:xfrm>
            <a:off x="-20024" y="0"/>
            <a:ext cx="258355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Oil discovered in Persia (Iran), 1908</a:t>
            </a:r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B9883F1-B108-F34D-8ECC-AEED28BEA417}"/>
              </a:ext>
            </a:extLst>
          </p:cNvPr>
          <p:cNvSpPr txBox="1"/>
          <p:nvPr/>
        </p:nvSpPr>
        <p:spPr>
          <a:xfrm>
            <a:off x="2593257" y="0"/>
            <a:ext cx="2356364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Red Line Agreement,1928</a:t>
            </a:r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CD639DE-BA22-F247-A70D-7724BE17E414}"/>
              </a:ext>
            </a:extLst>
          </p:cNvPr>
          <p:cNvSpPr txBox="1"/>
          <p:nvPr/>
        </p:nvSpPr>
        <p:spPr>
          <a:xfrm>
            <a:off x="2480153" y="4530435"/>
            <a:ext cx="235775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Gulf War, 1990–91</a:t>
            </a:r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373B8B4-ACE3-A54B-B2BE-EDA113FF25DF}"/>
              </a:ext>
            </a:extLst>
          </p:cNvPr>
          <p:cNvSpPr txBox="1"/>
          <p:nvPr/>
        </p:nvSpPr>
        <p:spPr>
          <a:xfrm>
            <a:off x="6729" y="3592883"/>
            <a:ext cx="2484714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North Sea oil production expanded, 1980s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D0C7D7C-9582-A84C-85C2-802ACA6852C7}"/>
              </a:ext>
            </a:extLst>
          </p:cNvPr>
          <p:cNvSpPr txBox="1"/>
          <p:nvPr/>
        </p:nvSpPr>
        <p:spPr>
          <a:xfrm>
            <a:off x="4190051" y="1922358"/>
            <a:ext cx="2368295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Iranian Revolution, 1978–79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4567CA0-A76C-7642-BBBE-8468F654868E}"/>
              </a:ext>
            </a:extLst>
          </p:cNvPr>
          <p:cNvSpPr txBox="1"/>
          <p:nvPr/>
        </p:nvSpPr>
        <p:spPr>
          <a:xfrm>
            <a:off x="2463965" y="1927891"/>
            <a:ext cx="1728788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Arab oil embargo, 1973–74</a:t>
            </a:r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56CB12A-4F97-1F42-9F82-C1A51AECF664}"/>
              </a:ext>
            </a:extLst>
          </p:cNvPr>
          <p:cNvSpPr txBox="1"/>
          <p:nvPr/>
        </p:nvSpPr>
        <p:spPr>
          <a:xfrm>
            <a:off x="-13855" y="1927891"/>
            <a:ext cx="245426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OPEC created, 1960</a:t>
            </a:r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587C6B-36B6-A744-8905-E78230344158}"/>
              </a:ext>
            </a:extLst>
          </p:cNvPr>
          <p:cNvSpPr txBox="1"/>
          <p:nvPr/>
        </p:nvSpPr>
        <p:spPr>
          <a:xfrm>
            <a:off x="4959634" y="0"/>
            <a:ext cx="2078400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Nationalisation of Iranian oil industry,1951</a:t>
            </a:r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FBD84C2-1F52-C248-B38F-2FE7B6978195}"/>
              </a:ext>
            </a:extLst>
          </p:cNvPr>
          <p:cNvSpPr txBox="1"/>
          <p:nvPr/>
        </p:nvSpPr>
        <p:spPr>
          <a:xfrm>
            <a:off x="4877648" y="4524901"/>
            <a:ext cx="214125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Iraq War, 2003–11</a:t>
            </a:r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3643018-C87B-864B-944E-C94182FC2A21}"/>
              </a:ext>
            </a:extLst>
          </p:cNvPr>
          <p:cNvSpPr txBox="1"/>
          <p:nvPr/>
        </p:nvSpPr>
        <p:spPr>
          <a:xfrm>
            <a:off x="7301728" y="222441"/>
            <a:ext cx="4890272" cy="590931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latin typeface="Calibri"/>
                <a:ea typeface="Calibri"/>
                <a:cs typeface="Calibri"/>
              </a:rPr>
              <a:t>Activity 2: Match the event to its description.</a:t>
            </a:r>
            <a:endParaRPr lang="en-US"/>
          </a:p>
          <a:p>
            <a:endParaRPr lang="en-GB" sz="1400" dirty="0">
              <a:latin typeface="Calibri"/>
              <a:ea typeface="Calibri"/>
              <a:cs typeface="Calibri"/>
            </a:endParaRPr>
          </a:p>
          <a:p>
            <a:pPr marL="342900" indent="-342900">
              <a:buAutoNum type="alphaLcParenR"/>
            </a:pPr>
            <a:r>
              <a:rPr lang="en-GB" sz="1400" dirty="0">
                <a:latin typeface="Calibri"/>
                <a:ea typeface="Calibri"/>
                <a:cs typeface="Calibri"/>
              </a:rPr>
              <a:t>USA and Britain invaded Iraq without international support.</a:t>
            </a:r>
          </a:p>
          <a:p>
            <a:pPr marL="342900" indent="-342900">
              <a:buAutoNum type="alphaLcParenR"/>
            </a:pPr>
            <a:endParaRPr lang="en-GB" sz="1400" dirty="0">
              <a:latin typeface="Calibri"/>
              <a:ea typeface="Calibri"/>
              <a:cs typeface="Calibri"/>
            </a:endParaRPr>
          </a:p>
          <a:p>
            <a:pPr marL="342900" indent="-342900">
              <a:buAutoNum type="alphaLcParenR"/>
            </a:pPr>
            <a:r>
              <a:rPr lang="en-GB" sz="1400" dirty="0">
                <a:latin typeface="Calibri"/>
                <a:ea typeface="Calibri"/>
                <a:cs typeface="Calibri"/>
              </a:rPr>
              <a:t>Iran took control of its oil industry away from the Anglo-Iranian Oil Company. Britain and the USA responded by removing Iran’s prime minister.</a:t>
            </a:r>
          </a:p>
          <a:p>
            <a:pPr marL="342900" indent="-342900">
              <a:buAutoNum type="alphaLcParenR"/>
            </a:pPr>
            <a:endParaRPr lang="en-GB" sz="1400" dirty="0">
              <a:latin typeface="Calibri"/>
              <a:ea typeface="Calibri"/>
              <a:cs typeface="Calibri"/>
            </a:endParaRPr>
          </a:p>
          <a:p>
            <a:pPr marL="342900" indent="-342900">
              <a:buAutoNum type="alphaLcParenR"/>
            </a:pPr>
            <a:r>
              <a:rPr lang="en-GB" sz="1400" dirty="0">
                <a:latin typeface="Calibri"/>
                <a:ea typeface="Calibri"/>
                <a:cs typeface="Calibri"/>
              </a:rPr>
              <a:t>An organisation was created to campaign for increased economic power for oil-producing countries.</a:t>
            </a:r>
          </a:p>
          <a:p>
            <a:pPr marL="342900" indent="-342900">
              <a:buAutoNum type="alphaLcParenR"/>
            </a:pPr>
            <a:endParaRPr lang="en-GB" sz="1400" dirty="0">
              <a:latin typeface="Calibri"/>
              <a:ea typeface="Calibri"/>
              <a:cs typeface="Calibri"/>
            </a:endParaRPr>
          </a:p>
          <a:p>
            <a:pPr marL="342900" indent="-342900">
              <a:buAutoNum type="alphaLcParenR"/>
            </a:pPr>
            <a:r>
              <a:rPr lang="en-GB" sz="1400" dirty="0">
                <a:latin typeface="Calibri"/>
                <a:ea typeface="Calibri"/>
                <a:cs typeface="Calibri"/>
              </a:rPr>
              <a:t>Arab oil-producing countries supported Egypt and Syria in their war with Israel by refusing to sell oil to allies of Israel.</a:t>
            </a:r>
          </a:p>
          <a:p>
            <a:pPr marL="342900" indent="-342900">
              <a:buAutoNum type="alphaLcParenR"/>
            </a:pPr>
            <a:endParaRPr lang="en-GB" sz="1400" dirty="0">
              <a:latin typeface="Calibri"/>
              <a:ea typeface="Calibri"/>
              <a:cs typeface="Calibri"/>
            </a:endParaRPr>
          </a:p>
          <a:p>
            <a:pPr marL="342900" indent="-342900">
              <a:buAutoNum type="alphaLcParenR"/>
            </a:pPr>
            <a:r>
              <a:rPr lang="en-GB" sz="1400" dirty="0">
                <a:latin typeface="Calibri"/>
                <a:ea typeface="Calibri"/>
                <a:cs typeface="Calibri"/>
              </a:rPr>
              <a:t>The Anglo-Persian Oil Company was created to manage the first discoveries of oil in the Middle East.</a:t>
            </a:r>
          </a:p>
          <a:p>
            <a:pPr marL="342900" indent="-342900">
              <a:buAutoNum type="alphaLcParenR"/>
            </a:pPr>
            <a:endParaRPr lang="en-GB" sz="1400" dirty="0">
              <a:latin typeface="Calibri"/>
              <a:ea typeface="Calibri"/>
              <a:cs typeface="Calibri"/>
            </a:endParaRPr>
          </a:p>
          <a:p>
            <a:pPr marL="342900" indent="-342900">
              <a:buAutoNum type="alphaLcParenR"/>
            </a:pPr>
            <a:r>
              <a:rPr lang="en-GB" sz="1400" dirty="0">
                <a:latin typeface="Calibri"/>
                <a:ea typeface="Calibri"/>
                <a:cs typeface="Calibri"/>
              </a:rPr>
              <a:t>British, American and French companies agreed to co-ordinate efforts to control the Middle East’s oil.</a:t>
            </a:r>
          </a:p>
          <a:p>
            <a:pPr marL="342900" indent="-342900">
              <a:buAutoNum type="alphaLcParenR"/>
            </a:pPr>
            <a:endParaRPr lang="en-GB" sz="1400" dirty="0">
              <a:latin typeface="Calibri"/>
              <a:ea typeface="Calibri"/>
              <a:cs typeface="Calibri"/>
            </a:endParaRPr>
          </a:p>
          <a:p>
            <a:pPr marL="342900" indent="-342900">
              <a:buAutoNum type="alphaLcParenR"/>
            </a:pPr>
            <a:r>
              <a:rPr lang="en-GB" sz="1400" dirty="0">
                <a:latin typeface="Calibri"/>
                <a:ea typeface="Calibri"/>
                <a:cs typeface="Calibri"/>
              </a:rPr>
              <a:t>A 42-country coalition led by the USA stopped Iraq’s invasion of Kuwait.</a:t>
            </a:r>
          </a:p>
          <a:p>
            <a:pPr marL="342900" indent="-342900">
              <a:buAutoNum type="alphaLcParenR"/>
            </a:pPr>
            <a:endParaRPr lang="en-GB" sz="1400" dirty="0">
              <a:latin typeface="Calibri"/>
              <a:ea typeface="Calibri"/>
              <a:cs typeface="Calibri"/>
            </a:endParaRPr>
          </a:p>
          <a:p>
            <a:pPr marL="342900" indent="-342900">
              <a:buAutoNum type="alphaLcParenR"/>
            </a:pPr>
            <a:r>
              <a:rPr lang="en-GB" sz="1400" dirty="0">
                <a:latin typeface="Calibri"/>
                <a:ea typeface="Calibri"/>
                <a:cs typeface="Calibri"/>
              </a:rPr>
              <a:t>Oil production increased in the seas off the UK and Norway.</a:t>
            </a:r>
          </a:p>
          <a:p>
            <a:pPr marL="342900" indent="-342900">
              <a:buAutoNum type="alphaLcParenR"/>
            </a:pPr>
            <a:endParaRPr lang="en-GB" sz="1400" dirty="0">
              <a:latin typeface="Calibri"/>
              <a:ea typeface="Calibri"/>
              <a:cs typeface="Calibri"/>
            </a:endParaRPr>
          </a:p>
          <a:p>
            <a:pPr marL="342900" indent="-342900">
              <a:buAutoNum type="alphaLcParenR"/>
            </a:pPr>
            <a:r>
              <a:rPr lang="en-GB" sz="1400" dirty="0">
                <a:latin typeface="Calibri"/>
                <a:ea typeface="Calibri"/>
                <a:cs typeface="Calibri"/>
              </a:rPr>
              <a:t>The Shah of Iran was overthrown due to backlash against his rule and modernisation programme</a:t>
            </a:r>
            <a:r>
              <a:rPr lang="en-GB" sz="1300" dirty="0"/>
              <a:t>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2F906DC-6DEB-D040-B4E1-58B23071C5FE}"/>
              </a:ext>
            </a:extLst>
          </p:cNvPr>
          <p:cNvSpPr txBox="1"/>
          <p:nvPr/>
        </p:nvSpPr>
        <p:spPr>
          <a:xfrm>
            <a:off x="5496650" y="5165699"/>
            <a:ext cx="31865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a</a:t>
            </a:r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775E003-E763-8E47-A754-4575A4DF3513}"/>
              </a:ext>
            </a:extLst>
          </p:cNvPr>
          <p:cNvSpPr txBox="1"/>
          <p:nvPr/>
        </p:nvSpPr>
        <p:spPr>
          <a:xfrm>
            <a:off x="1028316" y="4932949"/>
            <a:ext cx="31865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h</a:t>
            </a:r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98E5A76-3E22-1D41-BB87-5B17BF3B4992}"/>
              </a:ext>
            </a:extLst>
          </p:cNvPr>
          <p:cNvSpPr txBox="1"/>
          <p:nvPr/>
        </p:nvSpPr>
        <p:spPr>
          <a:xfrm>
            <a:off x="5041563" y="3209316"/>
            <a:ext cx="31865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i</a:t>
            </a:r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8F89C5D-D5D3-214F-B33D-8DCF999ADAA0}"/>
              </a:ext>
            </a:extLst>
          </p:cNvPr>
          <p:cNvSpPr txBox="1"/>
          <p:nvPr/>
        </p:nvSpPr>
        <p:spPr>
          <a:xfrm>
            <a:off x="3063550" y="3063756"/>
            <a:ext cx="31865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d</a:t>
            </a:r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B5DE54B-4A54-DD45-9767-FB1EC11D86AB}"/>
              </a:ext>
            </a:extLst>
          </p:cNvPr>
          <p:cNvSpPr txBox="1"/>
          <p:nvPr/>
        </p:nvSpPr>
        <p:spPr>
          <a:xfrm>
            <a:off x="5788947" y="1101466"/>
            <a:ext cx="31865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b</a:t>
            </a:r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1F37A95-A78F-6E48-863C-0EEA1D84687F}"/>
              </a:ext>
            </a:extLst>
          </p:cNvPr>
          <p:cNvSpPr txBox="1"/>
          <p:nvPr/>
        </p:nvSpPr>
        <p:spPr>
          <a:xfrm>
            <a:off x="3539187" y="1012237"/>
            <a:ext cx="31865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f</a:t>
            </a:r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5789C33-4391-E44C-B70D-AD24370FF1EF}"/>
              </a:ext>
            </a:extLst>
          </p:cNvPr>
          <p:cNvSpPr txBox="1"/>
          <p:nvPr/>
        </p:nvSpPr>
        <p:spPr>
          <a:xfrm>
            <a:off x="1142306" y="2864873"/>
            <a:ext cx="31865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c</a:t>
            </a:r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D582C85-93E0-794E-901C-C3E1E63090B2}"/>
              </a:ext>
            </a:extLst>
          </p:cNvPr>
          <p:cNvSpPr txBox="1"/>
          <p:nvPr/>
        </p:nvSpPr>
        <p:spPr>
          <a:xfrm>
            <a:off x="547417" y="1049229"/>
            <a:ext cx="31865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r>
              <a:rPr lang="en-GB" dirty="0">
                <a:latin typeface="Calibri"/>
                <a:ea typeface="Calibri"/>
                <a:cs typeface="Calibri"/>
              </a:rPr>
              <a:t>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5ADE98F-00F0-0047-AF8E-5622E21F4CB0}"/>
              </a:ext>
            </a:extLst>
          </p:cNvPr>
          <p:cNvSpPr txBox="1"/>
          <p:nvPr/>
        </p:nvSpPr>
        <p:spPr>
          <a:xfrm>
            <a:off x="3495760" y="5191828"/>
            <a:ext cx="31865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63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853A5DF-77B6-6549-98CE-339242F1BD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603269" cy="19278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32FDBE-D0E8-0644-B190-1EA6E6F0DF3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3293" y="-7932"/>
            <a:ext cx="2336341" cy="19358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B227C2E-A760-9B48-94EF-4979AE47CFE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9635" y="-1"/>
            <a:ext cx="3138802" cy="19278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F269F11-CE14-C740-9915-8363C8F2997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27892"/>
            <a:ext cx="2485798" cy="16604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67DE59D-C0B9-BA47-99DF-363958BE148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5798" y="1927893"/>
            <a:ext cx="1726086" cy="260254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9532A43-514C-5744-A1E0-FAD69EB469B5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1884" y="1927893"/>
            <a:ext cx="2352764" cy="260254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D430EB1-5A7E-0648-98EE-AE92E5C10BAD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588327"/>
            <a:ext cx="2485798" cy="24857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D3F3C53-43E8-624C-A3A4-173A4496A1E6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7905" y="4524902"/>
            <a:ext cx="2200129" cy="155475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14ADDFF-4F4E-9B44-BC1B-46144FBC04C3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5798" y="4530437"/>
            <a:ext cx="2425434" cy="154368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C503203-CA3D-3944-BFB1-9F8449315D46}"/>
              </a:ext>
            </a:extLst>
          </p:cNvPr>
          <p:cNvSpPr txBox="1"/>
          <p:nvPr/>
        </p:nvSpPr>
        <p:spPr>
          <a:xfrm>
            <a:off x="-20024" y="0"/>
            <a:ext cx="258355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Oil discovered in Persia (Iran), 1908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B9883F1-B108-F34D-8ECC-AEED28BEA417}"/>
              </a:ext>
            </a:extLst>
          </p:cNvPr>
          <p:cNvSpPr txBox="1"/>
          <p:nvPr/>
        </p:nvSpPr>
        <p:spPr>
          <a:xfrm>
            <a:off x="2593257" y="0"/>
            <a:ext cx="2356364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Red Line Agreement, 1928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CD639DE-BA22-F247-A70D-7724BE17E414}"/>
              </a:ext>
            </a:extLst>
          </p:cNvPr>
          <p:cNvSpPr txBox="1"/>
          <p:nvPr/>
        </p:nvSpPr>
        <p:spPr>
          <a:xfrm>
            <a:off x="2480153" y="4530435"/>
            <a:ext cx="235775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Gulf War, 1990–91</a:t>
            </a:r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373B8B4-ACE3-A54B-B2BE-EDA113FF25DF}"/>
              </a:ext>
            </a:extLst>
          </p:cNvPr>
          <p:cNvSpPr txBox="1"/>
          <p:nvPr/>
        </p:nvSpPr>
        <p:spPr>
          <a:xfrm>
            <a:off x="6729" y="3592883"/>
            <a:ext cx="2484714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North Sea oil production expanded, 1980s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D0C7D7C-9582-A84C-85C2-802ACA6852C7}"/>
              </a:ext>
            </a:extLst>
          </p:cNvPr>
          <p:cNvSpPr txBox="1"/>
          <p:nvPr/>
        </p:nvSpPr>
        <p:spPr>
          <a:xfrm>
            <a:off x="4190051" y="1922358"/>
            <a:ext cx="2368295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Iranian Revolution, 1978–79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4567CA0-A76C-7642-BBBE-8468F654868E}"/>
              </a:ext>
            </a:extLst>
          </p:cNvPr>
          <p:cNvSpPr txBox="1"/>
          <p:nvPr/>
        </p:nvSpPr>
        <p:spPr>
          <a:xfrm>
            <a:off x="2463965" y="1927891"/>
            <a:ext cx="1728788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Arab oil embargo, 1973–74</a:t>
            </a:r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56CB12A-4F97-1F42-9F82-C1A51AECF664}"/>
              </a:ext>
            </a:extLst>
          </p:cNvPr>
          <p:cNvSpPr txBox="1"/>
          <p:nvPr/>
        </p:nvSpPr>
        <p:spPr>
          <a:xfrm>
            <a:off x="-13855" y="1927891"/>
            <a:ext cx="245426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OPEC created, 1960</a:t>
            </a:r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587C6B-36B6-A744-8905-E78230344158}"/>
              </a:ext>
            </a:extLst>
          </p:cNvPr>
          <p:cNvSpPr txBox="1"/>
          <p:nvPr/>
        </p:nvSpPr>
        <p:spPr>
          <a:xfrm>
            <a:off x="4959633" y="0"/>
            <a:ext cx="3138801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Nationalisation of Iranian oil industry, 1951</a:t>
            </a:r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FBD84C2-1F52-C248-B38F-2FE7B6978195}"/>
              </a:ext>
            </a:extLst>
          </p:cNvPr>
          <p:cNvSpPr txBox="1"/>
          <p:nvPr/>
        </p:nvSpPr>
        <p:spPr>
          <a:xfrm>
            <a:off x="4877648" y="4524901"/>
            <a:ext cx="214125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Iraq War, 2003–11</a:t>
            </a:r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3643018-C87B-864B-944E-C94182FC2A21}"/>
              </a:ext>
            </a:extLst>
          </p:cNvPr>
          <p:cNvSpPr txBox="1"/>
          <p:nvPr/>
        </p:nvSpPr>
        <p:spPr>
          <a:xfrm>
            <a:off x="8098437" y="93282"/>
            <a:ext cx="4093563" cy="653255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350" b="1" dirty="0">
                <a:latin typeface="Calibri"/>
                <a:ea typeface="Calibri"/>
                <a:cs typeface="Calibri"/>
              </a:rPr>
              <a:t>Activity 3: Match the event to its impact on economic power in the Middle East.</a:t>
            </a:r>
            <a:endParaRPr lang="en-US" sz="1350"/>
          </a:p>
          <a:p>
            <a:endParaRPr lang="en-GB" sz="1350" dirty="0">
              <a:latin typeface="Calibri"/>
              <a:ea typeface="Calibri"/>
              <a:cs typeface="Calibri"/>
            </a:endParaRPr>
          </a:p>
          <a:p>
            <a:pPr marL="342900" indent="-342900">
              <a:buAutoNum type="alphaLcParenR"/>
            </a:pPr>
            <a:r>
              <a:rPr lang="en-GB" sz="1350" dirty="0">
                <a:latin typeface="Calibri"/>
                <a:ea typeface="Calibri"/>
                <a:cs typeface="Calibri"/>
              </a:rPr>
              <a:t>Expansion of foreign interest in controlling the Middle East’s oil resources.</a:t>
            </a:r>
          </a:p>
          <a:p>
            <a:pPr marL="342900" indent="-342900">
              <a:buAutoNum type="alphaLcParenR"/>
            </a:pPr>
            <a:endParaRPr lang="en-GB" sz="1350" dirty="0">
              <a:latin typeface="Calibri"/>
              <a:ea typeface="Calibri"/>
              <a:cs typeface="Calibri"/>
            </a:endParaRPr>
          </a:p>
          <a:p>
            <a:pPr marL="342900" indent="-342900">
              <a:buAutoNum type="alphaLcParenR"/>
            </a:pPr>
            <a:r>
              <a:rPr lang="en-GB" sz="1350" dirty="0">
                <a:latin typeface="Calibri"/>
                <a:ea typeface="Calibri"/>
                <a:cs typeface="Calibri"/>
              </a:rPr>
              <a:t>Demonstrated America and Britain’s will to secure economic interests in the Middle East through direct intervention in politics.</a:t>
            </a:r>
          </a:p>
          <a:p>
            <a:pPr marL="342900" indent="-342900">
              <a:buAutoNum type="alphaLcParenR"/>
            </a:pPr>
            <a:endParaRPr lang="en-GB" sz="1350" dirty="0">
              <a:latin typeface="Calibri"/>
              <a:ea typeface="Calibri"/>
              <a:cs typeface="Calibri"/>
            </a:endParaRPr>
          </a:p>
          <a:p>
            <a:pPr marL="342900" indent="-342900">
              <a:buAutoNum type="alphaLcParenR"/>
            </a:pPr>
            <a:r>
              <a:rPr lang="en-GB" sz="1350" dirty="0">
                <a:latin typeface="Calibri"/>
                <a:ea typeface="Calibri"/>
                <a:cs typeface="Calibri"/>
              </a:rPr>
              <a:t>By 1971, had helped to negotiate agreements for oil-producing countries to keep at least 55% of oil profits. </a:t>
            </a:r>
          </a:p>
          <a:p>
            <a:pPr marL="342900" indent="-342900">
              <a:buAutoNum type="alphaLcParenR"/>
            </a:pPr>
            <a:endParaRPr lang="en-GB" sz="1350" dirty="0">
              <a:latin typeface="Calibri"/>
              <a:ea typeface="Calibri"/>
              <a:cs typeface="Calibri"/>
            </a:endParaRPr>
          </a:p>
          <a:p>
            <a:pPr marL="342900" indent="-342900">
              <a:buAutoNum type="alphaLcParenR"/>
            </a:pPr>
            <a:r>
              <a:rPr lang="en-GB" sz="1350" dirty="0">
                <a:latin typeface="Calibri"/>
                <a:ea typeface="Calibri"/>
                <a:cs typeface="Calibri"/>
              </a:rPr>
              <a:t>Oil industry taken under national ownership.</a:t>
            </a:r>
          </a:p>
          <a:p>
            <a:pPr marL="342900" indent="-342900">
              <a:buAutoNum type="alphaLcParenR"/>
            </a:pPr>
            <a:endParaRPr lang="en-GB" sz="1350" dirty="0">
              <a:latin typeface="Calibri"/>
              <a:ea typeface="Calibri"/>
              <a:cs typeface="Calibri"/>
            </a:endParaRPr>
          </a:p>
          <a:p>
            <a:pPr marL="342900" indent="-342900">
              <a:buAutoNum type="alphaLcParenR"/>
            </a:pPr>
            <a:r>
              <a:rPr lang="en-GB" sz="1350" dirty="0">
                <a:latin typeface="Calibri"/>
                <a:ea typeface="Calibri"/>
                <a:cs typeface="Calibri"/>
              </a:rPr>
              <a:t>Led to significant increase in oil price.</a:t>
            </a:r>
          </a:p>
          <a:p>
            <a:pPr marL="342900" indent="-342900">
              <a:buAutoNum type="alphaLcParenR"/>
            </a:pPr>
            <a:endParaRPr lang="en-GB" sz="1350" dirty="0">
              <a:latin typeface="Calibri"/>
              <a:ea typeface="Calibri"/>
              <a:cs typeface="Calibri"/>
            </a:endParaRPr>
          </a:p>
          <a:p>
            <a:pPr marL="342900" indent="-342900">
              <a:buAutoNum type="alphaLcParenR"/>
            </a:pPr>
            <a:r>
              <a:rPr lang="en-GB" sz="1350" dirty="0">
                <a:latin typeface="Calibri"/>
                <a:ea typeface="Calibri"/>
                <a:cs typeface="Calibri"/>
              </a:rPr>
              <a:t>Led to OPEC taking control of setting the oil price.</a:t>
            </a:r>
          </a:p>
          <a:p>
            <a:pPr marL="342900" indent="-342900">
              <a:buAutoNum type="alphaLcParenR"/>
            </a:pPr>
            <a:endParaRPr lang="en-GB" sz="1350" dirty="0">
              <a:latin typeface="Calibri"/>
              <a:ea typeface="Calibri"/>
              <a:cs typeface="Calibri"/>
            </a:endParaRPr>
          </a:p>
          <a:p>
            <a:pPr marL="342900" indent="-342900">
              <a:buAutoNum type="alphaLcParenR"/>
            </a:pPr>
            <a:r>
              <a:rPr lang="en-GB" sz="1350" dirty="0">
                <a:latin typeface="Calibri"/>
                <a:ea typeface="Calibri"/>
                <a:cs typeface="Calibri"/>
              </a:rPr>
              <a:t>Demonstrated the growing power and global influence of oil-producing countries in the Middle East.</a:t>
            </a:r>
          </a:p>
          <a:p>
            <a:pPr marL="342900" indent="-342900">
              <a:buAutoNum type="alphaLcParenR"/>
            </a:pPr>
            <a:endParaRPr lang="en-GB" sz="1350" dirty="0">
              <a:latin typeface="Calibri"/>
              <a:ea typeface="Calibri"/>
              <a:cs typeface="Calibri"/>
            </a:endParaRPr>
          </a:p>
          <a:p>
            <a:pPr marL="342900" indent="-342900">
              <a:buAutoNum type="alphaLcParenR"/>
            </a:pPr>
            <a:r>
              <a:rPr lang="en-GB" sz="1350" dirty="0">
                <a:latin typeface="Calibri"/>
                <a:ea typeface="Calibri"/>
                <a:cs typeface="Calibri"/>
              </a:rPr>
              <a:t>Foreign involvement in oil industry ended completely.</a:t>
            </a:r>
          </a:p>
          <a:p>
            <a:pPr marL="342900" indent="-342900">
              <a:buAutoNum type="alphaLcParenR"/>
            </a:pPr>
            <a:endParaRPr lang="en-GB" sz="1350" dirty="0">
              <a:latin typeface="Calibri"/>
              <a:ea typeface="Calibri"/>
              <a:cs typeface="Calibri"/>
            </a:endParaRPr>
          </a:p>
          <a:p>
            <a:pPr marL="342900" indent="-342900">
              <a:buAutoNum type="alphaLcParenR"/>
            </a:pPr>
            <a:r>
              <a:rPr lang="en-GB" sz="1350" dirty="0">
                <a:latin typeface="Calibri"/>
                <a:ea typeface="Calibri"/>
                <a:cs typeface="Calibri"/>
              </a:rPr>
              <a:t>Reduced control of the Middle East over the oil industry.</a:t>
            </a:r>
          </a:p>
          <a:p>
            <a:pPr marL="342900" indent="-342900">
              <a:buAutoNum type="alphaLcParenR"/>
            </a:pPr>
            <a:endParaRPr lang="en-GB" sz="1350" dirty="0"/>
          </a:p>
          <a:p>
            <a:pPr marL="342900" indent="-342900">
              <a:buAutoNum type="alphaLcParenR"/>
            </a:pPr>
            <a:endParaRPr lang="en-GB" sz="1350" dirty="0"/>
          </a:p>
        </p:txBody>
      </p:sp>
    </p:spTree>
    <p:extLst>
      <p:ext uri="{BB962C8B-B14F-4D97-AF65-F5344CB8AC3E}">
        <p14:creationId xmlns:p14="http://schemas.microsoft.com/office/powerpoint/2010/main" val="4019460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853A5DF-77B6-6549-98CE-339242F1BD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603269" cy="19278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32FDBE-D0E8-0644-B190-1EA6E6F0DF3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3293" y="-7932"/>
            <a:ext cx="2336341" cy="19358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B227C2E-A760-9B48-94EF-4979AE47CFE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9635" y="-1"/>
            <a:ext cx="3138802" cy="19278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F269F11-CE14-C740-9915-8363C8F2997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27892"/>
            <a:ext cx="2485798" cy="16604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67DE59D-C0B9-BA47-99DF-363958BE148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5798" y="1927893"/>
            <a:ext cx="1726086" cy="260254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9532A43-514C-5744-A1E0-FAD69EB469B5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1884" y="1927893"/>
            <a:ext cx="2352764" cy="260254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D430EB1-5A7E-0648-98EE-AE92E5C10BAD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588327"/>
            <a:ext cx="2485798" cy="24857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D3F3C53-43E8-624C-A3A4-173A4496A1E6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7905" y="4524902"/>
            <a:ext cx="2200129" cy="155475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14ADDFF-4F4E-9B44-BC1B-46144FBC04C3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5798" y="4530437"/>
            <a:ext cx="2425434" cy="154368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C503203-CA3D-3944-BFB1-9F8449315D46}"/>
              </a:ext>
            </a:extLst>
          </p:cNvPr>
          <p:cNvSpPr txBox="1"/>
          <p:nvPr/>
        </p:nvSpPr>
        <p:spPr>
          <a:xfrm>
            <a:off x="-20024" y="0"/>
            <a:ext cx="258355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Oil discovered in Persia (Iran), 1908</a:t>
            </a:r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B9883F1-B108-F34D-8ECC-AEED28BEA417}"/>
              </a:ext>
            </a:extLst>
          </p:cNvPr>
          <p:cNvSpPr txBox="1"/>
          <p:nvPr/>
        </p:nvSpPr>
        <p:spPr>
          <a:xfrm>
            <a:off x="2593257" y="0"/>
            <a:ext cx="2356364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Red Line Agreement, 1928</a:t>
            </a:r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CD639DE-BA22-F247-A70D-7724BE17E414}"/>
              </a:ext>
            </a:extLst>
          </p:cNvPr>
          <p:cNvSpPr txBox="1"/>
          <p:nvPr/>
        </p:nvSpPr>
        <p:spPr>
          <a:xfrm>
            <a:off x="2480153" y="4530435"/>
            <a:ext cx="235775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Gulf War, 1990–91</a:t>
            </a:r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373B8B4-ACE3-A54B-B2BE-EDA113FF25DF}"/>
              </a:ext>
            </a:extLst>
          </p:cNvPr>
          <p:cNvSpPr txBox="1"/>
          <p:nvPr/>
        </p:nvSpPr>
        <p:spPr>
          <a:xfrm>
            <a:off x="6729" y="3592883"/>
            <a:ext cx="2484714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North Sea oil production expanded, 1980s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D0C7D7C-9582-A84C-85C2-802ACA6852C7}"/>
              </a:ext>
            </a:extLst>
          </p:cNvPr>
          <p:cNvSpPr txBox="1"/>
          <p:nvPr/>
        </p:nvSpPr>
        <p:spPr>
          <a:xfrm>
            <a:off x="4190051" y="1922358"/>
            <a:ext cx="2368295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Iranian Revolution, 1978–79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4567CA0-A76C-7642-BBBE-8468F654868E}"/>
              </a:ext>
            </a:extLst>
          </p:cNvPr>
          <p:cNvSpPr txBox="1"/>
          <p:nvPr/>
        </p:nvSpPr>
        <p:spPr>
          <a:xfrm>
            <a:off x="2463965" y="1927891"/>
            <a:ext cx="1728788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Arab oil embargo, 1973–74</a:t>
            </a:r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56CB12A-4F97-1F42-9F82-C1A51AECF664}"/>
              </a:ext>
            </a:extLst>
          </p:cNvPr>
          <p:cNvSpPr txBox="1"/>
          <p:nvPr/>
        </p:nvSpPr>
        <p:spPr>
          <a:xfrm>
            <a:off x="-13855" y="1927891"/>
            <a:ext cx="245426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OPEC created, 1960</a:t>
            </a:r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587C6B-36B6-A744-8905-E78230344158}"/>
              </a:ext>
            </a:extLst>
          </p:cNvPr>
          <p:cNvSpPr txBox="1"/>
          <p:nvPr/>
        </p:nvSpPr>
        <p:spPr>
          <a:xfrm>
            <a:off x="4959633" y="0"/>
            <a:ext cx="3138801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Nationalisation of Iranian oil industry, 1951</a:t>
            </a:r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FBD84C2-1F52-C248-B38F-2FE7B6978195}"/>
              </a:ext>
            </a:extLst>
          </p:cNvPr>
          <p:cNvSpPr txBox="1"/>
          <p:nvPr/>
        </p:nvSpPr>
        <p:spPr>
          <a:xfrm>
            <a:off x="4877648" y="4524901"/>
            <a:ext cx="214125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Iraq War, 2003–11</a:t>
            </a:r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3643018-C87B-864B-944E-C94182FC2A21}"/>
              </a:ext>
            </a:extLst>
          </p:cNvPr>
          <p:cNvSpPr txBox="1"/>
          <p:nvPr/>
        </p:nvSpPr>
        <p:spPr>
          <a:xfrm>
            <a:off x="8098437" y="57404"/>
            <a:ext cx="4093563" cy="64940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350" b="1" dirty="0">
                <a:latin typeface="Calibri"/>
                <a:ea typeface="Calibri"/>
                <a:cs typeface="Calibri"/>
              </a:rPr>
              <a:t>Activity 3: Match the event to its impact on economic power in the Middle East.</a:t>
            </a:r>
            <a:endParaRPr lang="en-US"/>
          </a:p>
          <a:p>
            <a:endParaRPr lang="en-GB" sz="1350" dirty="0">
              <a:latin typeface="Calibri"/>
              <a:ea typeface="Calibri"/>
              <a:cs typeface="Calibri"/>
            </a:endParaRPr>
          </a:p>
          <a:p>
            <a:pPr marL="342900" indent="-342900">
              <a:buAutoNum type="alphaLcParenR"/>
            </a:pPr>
            <a:r>
              <a:rPr lang="en-GB" sz="1350" dirty="0">
                <a:latin typeface="Calibri"/>
                <a:ea typeface="Calibri"/>
                <a:cs typeface="Calibri"/>
              </a:rPr>
              <a:t>Expansion of foreign interest in controlling the Middle East’s oil resources.</a:t>
            </a:r>
          </a:p>
          <a:p>
            <a:pPr marL="342900" indent="-342900">
              <a:buAutoNum type="alphaLcParenR"/>
            </a:pPr>
            <a:endParaRPr lang="en-GB" sz="1350" dirty="0">
              <a:latin typeface="Calibri"/>
              <a:ea typeface="Calibri"/>
              <a:cs typeface="Calibri"/>
            </a:endParaRPr>
          </a:p>
          <a:p>
            <a:pPr marL="342900" indent="-342900">
              <a:buAutoNum type="alphaLcParenR"/>
            </a:pPr>
            <a:r>
              <a:rPr lang="en-GB" sz="1350" dirty="0">
                <a:latin typeface="Calibri"/>
                <a:ea typeface="Calibri"/>
                <a:cs typeface="Calibri"/>
              </a:rPr>
              <a:t>Demonstrated America and Britain’s will to secure economic interests in the Middle East through direct intervention in politics.</a:t>
            </a:r>
          </a:p>
          <a:p>
            <a:pPr marL="342900" indent="-342900">
              <a:buAutoNum type="alphaLcParenR"/>
            </a:pPr>
            <a:endParaRPr lang="en-GB" sz="1350" dirty="0">
              <a:latin typeface="Calibri"/>
              <a:ea typeface="Calibri"/>
              <a:cs typeface="Calibri"/>
            </a:endParaRPr>
          </a:p>
          <a:p>
            <a:pPr marL="342900" indent="-342900">
              <a:buAutoNum type="alphaLcParenR"/>
            </a:pPr>
            <a:r>
              <a:rPr lang="en-GB" sz="1350" dirty="0">
                <a:latin typeface="Calibri"/>
                <a:ea typeface="Calibri"/>
                <a:cs typeface="Calibri"/>
              </a:rPr>
              <a:t>By 1971, had helped to negotiate agreements for oil-producing countries to keep at least 55% of oil profits. </a:t>
            </a:r>
          </a:p>
          <a:p>
            <a:pPr marL="342900" indent="-342900">
              <a:buAutoNum type="alphaLcParenR"/>
            </a:pPr>
            <a:endParaRPr lang="en-GB" sz="1350" dirty="0">
              <a:latin typeface="Calibri"/>
              <a:ea typeface="Calibri"/>
              <a:cs typeface="Calibri"/>
            </a:endParaRPr>
          </a:p>
          <a:p>
            <a:pPr marL="342900" indent="-342900">
              <a:buAutoNum type="alphaLcParenR"/>
            </a:pPr>
            <a:r>
              <a:rPr lang="en-GB" sz="1350" dirty="0">
                <a:latin typeface="Calibri"/>
                <a:ea typeface="Calibri"/>
                <a:cs typeface="Calibri"/>
              </a:rPr>
              <a:t>Oil industry taken under national ownership.</a:t>
            </a:r>
          </a:p>
          <a:p>
            <a:pPr marL="342900" indent="-342900">
              <a:buAutoNum type="alphaLcParenR"/>
            </a:pPr>
            <a:endParaRPr lang="en-GB" sz="1350" dirty="0">
              <a:latin typeface="Calibri"/>
              <a:ea typeface="Calibri"/>
              <a:cs typeface="Calibri"/>
            </a:endParaRPr>
          </a:p>
          <a:p>
            <a:pPr marL="342900" indent="-342900">
              <a:buAutoNum type="alphaLcParenR"/>
            </a:pPr>
            <a:r>
              <a:rPr lang="en-GB" sz="1350" dirty="0">
                <a:latin typeface="Calibri"/>
                <a:ea typeface="Calibri"/>
                <a:cs typeface="Calibri"/>
              </a:rPr>
              <a:t>Led to significant increase in oil price.</a:t>
            </a:r>
          </a:p>
          <a:p>
            <a:pPr marL="342900" indent="-342900">
              <a:buAutoNum type="alphaLcParenR"/>
            </a:pPr>
            <a:endParaRPr lang="en-GB" sz="1350" dirty="0">
              <a:latin typeface="Calibri"/>
              <a:ea typeface="Calibri"/>
              <a:cs typeface="Calibri"/>
            </a:endParaRPr>
          </a:p>
          <a:p>
            <a:pPr marL="342900" indent="-342900">
              <a:buAutoNum type="alphaLcParenR"/>
            </a:pPr>
            <a:r>
              <a:rPr lang="en-GB" sz="1350" dirty="0">
                <a:latin typeface="Calibri"/>
                <a:ea typeface="Calibri"/>
                <a:cs typeface="Calibri"/>
              </a:rPr>
              <a:t>Led to OPEC taking control of setting the oil price.</a:t>
            </a:r>
          </a:p>
          <a:p>
            <a:pPr marL="342900" indent="-342900">
              <a:buAutoNum type="alphaLcParenR"/>
            </a:pPr>
            <a:endParaRPr lang="en-GB" sz="1350" dirty="0">
              <a:latin typeface="Calibri"/>
              <a:ea typeface="Calibri"/>
              <a:cs typeface="Calibri"/>
            </a:endParaRPr>
          </a:p>
          <a:p>
            <a:pPr marL="342900" indent="-342900">
              <a:buAutoNum type="alphaLcParenR"/>
            </a:pPr>
            <a:r>
              <a:rPr lang="en-GB" sz="1350" dirty="0">
                <a:latin typeface="Calibri"/>
                <a:ea typeface="Calibri"/>
                <a:cs typeface="Calibri"/>
              </a:rPr>
              <a:t>Demonstrated the growing power and global influence of oil-producing countries in the Middle East.</a:t>
            </a:r>
          </a:p>
          <a:p>
            <a:pPr marL="342900" indent="-342900">
              <a:buAutoNum type="alphaLcParenR"/>
            </a:pPr>
            <a:endParaRPr lang="en-GB" sz="1350" dirty="0">
              <a:latin typeface="Calibri"/>
              <a:ea typeface="Calibri"/>
              <a:cs typeface="Calibri"/>
            </a:endParaRPr>
          </a:p>
          <a:p>
            <a:pPr marL="342900" indent="-342900">
              <a:buAutoNum type="alphaLcParenR"/>
            </a:pPr>
            <a:r>
              <a:rPr lang="en-GB" sz="1350" dirty="0">
                <a:latin typeface="Calibri"/>
                <a:ea typeface="Calibri"/>
                <a:cs typeface="Calibri"/>
              </a:rPr>
              <a:t>Foreign involvement in oil industry ended completely.</a:t>
            </a:r>
          </a:p>
          <a:p>
            <a:pPr marL="342900" indent="-342900">
              <a:buAutoNum type="alphaLcParenR"/>
            </a:pPr>
            <a:endParaRPr lang="en-GB" sz="1350" dirty="0">
              <a:latin typeface="Calibri"/>
              <a:ea typeface="Calibri"/>
              <a:cs typeface="Calibri"/>
            </a:endParaRPr>
          </a:p>
          <a:p>
            <a:pPr marL="342900" indent="-342900">
              <a:buAutoNum type="alphaLcParenR"/>
            </a:pPr>
            <a:r>
              <a:rPr lang="en-GB" sz="1350" dirty="0">
                <a:latin typeface="Calibri"/>
                <a:ea typeface="Calibri"/>
                <a:cs typeface="Calibri"/>
              </a:rPr>
              <a:t>Reduced control of the Middle East over the oil industry.</a:t>
            </a:r>
          </a:p>
          <a:p>
            <a:pPr marL="342900" indent="-342900">
              <a:buAutoNum type="alphaLcParenR"/>
            </a:pPr>
            <a:endParaRPr lang="en-GB" sz="1300" dirty="0"/>
          </a:p>
          <a:p>
            <a:pPr marL="342900" indent="-342900">
              <a:buAutoNum type="alphaLcParenR"/>
            </a:pPr>
            <a:endParaRPr lang="en-GB" sz="13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3312056-0AF8-5740-874F-352DD4795380}"/>
              </a:ext>
            </a:extLst>
          </p:cNvPr>
          <p:cNvSpPr txBox="1"/>
          <p:nvPr/>
        </p:nvSpPr>
        <p:spPr>
          <a:xfrm>
            <a:off x="547417" y="1049229"/>
            <a:ext cx="31865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a</a:t>
            </a:r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36FD352-C174-6B45-B57B-B44EAE7A7EA0}"/>
              </a:ext>
            </a:extLst>
          </p:cNvPr>
          <p:cNvSpPr txBox="1"/>
          <p:nvPr/>
        </p:nvSpPr>
        <p:spPr>
          <a:xfrm>
            <a:off x="3499701" y="1049229"/>
            <a:ext cx="31865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a</a:t>
            </a:r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9F0B07E-5647-FB48-AE82-B7BA84ACF622}"/>
              </a:ext>
            </a:extLst>
          </p:cNvPr>
          <p:cNvSpPr txBox="1"/>
          <p:nvPr/>
        </p:nvSpPr>
        <p:spPr>
          <a:xfrm>
            <a:off x="5778642" y="1057425"/>
            <a:ext cx="70007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b, d</a:t>
            </a:r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29B29FF-3A14-A74C-8000-1436ACA424BF}"/>
              </a:ext>
            </a:extLst>
          </p:cNvPr>
          <p:cNvSpPr txBox="1"/>
          <p:nvPr/>
        </p:nvSpPr>
        <p:spPr>
          <a:xfrm>
            <a:off x="764917" y="2660680"/>
            <a:ext cx="31865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c</a:t>
            </a:r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1EDA7DA-240C-9149-8363-72FEACDA39D9}"/>
              </a:ext>
            </a:extLst>
          </p:cNvPr>
          <p:cNvSpPr txBox="1"/>
          <p:nvPr/>
        </p:nvSpPr>
        <p:spPr>
          <a:xfrm>
            <a:off x="3369302" y="5142753"/>
            <a:ext cx="31865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b</a:t>
            </a:r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256B2C9-E962-C54E-8637-1341EF09E30C}"/>
              </a:ext>
            </a:extLst>
          </p:cNvPr>
          <p:cNvSpPr txBox="1"/>
          <p:nvPr/>
        </p:nvSpPr>
        <p:spPr>
          <a:xfrm>
            <a:off x="759272" y="4857117"/>
            <a:ext cx="31865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i</a:t>
            </a:r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59DE49D-0EFC-8742-8C8D-B6AE6CF186E4}"/>
              </a:ext>
            </a:extLst>
          </p:cNvPr>
          <p:cNvSpPr txBox="1"/>
          <p:nvPr/>
        </p:nvSpPr>
        <p:spPr>
          <a:xfrm>
            <a:off x="3009704" y="3112580"/>
            <a:ext cx="80865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e, f, g</a:t>
            </a:r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22E26EE-8B66-4646-8727-AFF8AF386446}"/>
              </a:ext>
            </a:extLst>
          </p:cNvPr>
          <p:cNvSpPr txBox="1"/>
          <p:nvPr/>
        </p:nvSpPr>
        <p:spPr>
          <a:xfrm>
            <a:off x="4973462" y="3203919"/>
            <a:ext cx="858147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e, h</a:t>
            </a:r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38359D0-2F37-5641-A82E-2E39D5F905EC}"/>
              </a:ext>
            </a:extLst>
          </p:cNvPr>
          <p:cNvSpPr txBox="1"/>
          <p:nvPr/>
        </p:nvSpPr>
        <p:spPr>
          <a:xfrm>
            <a:off x="5570613" y="5169976"/>
            <a:ext cx="31865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b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465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4481E91-1492-6147-8013-D42EA1476615}"/>
              </a:ext>
            </a:extLst>
          </p:cNvPr>
          <p:cNvCxnSpPr/>
          <p:nvPr/>
        </p:nvCxnSpPr>
        <p:spPr>
          <a:xfrm>
            <a:off x="1267689" y="3214253"/>
            <a:ext cx="9490363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riangle 5">
            <a:extLst>
              <a:ext uri="{FF2B5EF4-FFF2-40B4-BE49-F238E27FC236}">
                <a16:creationId xmlns:a16="http://schemas.microsoft.com/office/drawing/2014/main" id="{B9F49F43-6686-FE41-A0B7-908A33C2D73E}"/>
              </a:ext>
            </a:extLst>
          </p:cNvPr>
          <p:cNvSpPr/>
          <p:nvPr/>
        </p:nvSpPr>
        <p:spPr>
          <a:xfrm>
            <a:off x="4627417" y="3214253"/>
            <a:ext cx="2576945" cy="1884219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5D3C24-9DA0-B04B-A306-15DF2E741935}"/>
              </a:ext>
            </a:extLst>
          </p:cNvPr>
          <p:cNvSpPr txBox="1"/>
          <p:nvPr/>
        </p:nvSpPr>
        <p:spPr>
          <a:xfrm>
            <a:off x="1267689" y="1777519"/>
            <a:ext cx="3179620" cy="13849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800" b="1" dirty="0">
                <a:latin typeface="Calibri"/>
                <a:ea typeface="Calibri"/>
                <a:cs typeface="Calibri"/>
              </a:rPr>
              <a:t>Foreign economic power</a:t>
            </a:r>
            <a:endParaRPr lang="en-US"/>
          </a:p>
          <a:p>
            <a:endParaRPr lang="en-GB" sz="2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A6C7CF-0BBB-E64A-9663-FA829DEBF294}"/>
              </a:ext>
            </a:extLst>
          </p:cNvPr>
          <p:cNvSpPr txBox="1"/>
          <p:nvPr/>
        </p:nvSpPr>
        <p:spPr>
          <a:xfrm>
            <a:off x="7578432" y="1777520"/>
            <a:ext cx="3179620" cy="13849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800" b="1" dirty="0">
                <a:latin typeface="Calibri"/>
                <a:ea typeface="Calibri"/>
                <a:cs typeface="Calibri"/>
              </a:rPr>
              <a:t>Middle East economic power</a:t>
            </a:r>
            <a:endParaRPr lang="en-US"/>
          </a:p>
          <a:p>
            <a:endParaRPr lang="en-GB" sz="2800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5E40AF8-B0B8-614D-B2A9-A0E5BE0ABA97}"/>
              </a:ext>
            </a:extLst>
          </p:cNvPr>
          <p:cNvCxnSpPr/>
          <p:nvPr/>
        </p:nvCxnSpPr>
        <p:spPr>
          <a:xfrm>
            <a:off x="1267689" y="3317730"/>
            <a:ext cx="0" cy="1214437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A2A11536-DCCA-B642-AB5C-47B861B7C7C1}"/>
              </a:ext>
            </a:extLst>
          </p:cNvPr>
          <p:cNvSpPr txBox="1"/>
          <p:nvPr/>
        </p:nvSpPr>
        <p:spPr>
          <a:xfrm>
            <a:off x="2411" y="4520795"/>
            <a:ext cx="3355785" cy="53459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800" b="1" dirty="0">
                <a:latin typeface="Calibri"/>
                <a:ea typeface="Calibri"/>
                <a:cs typeface="Calibri"/>
              </a:rPr>
              <a:t>Colonial domination?</a:t>
            </a:r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78495FB-6E06-1342-98BB-FDB687EE6923}"/>
              </a:ext>
            </a:extLst>
          </p:cNvPr>
          <p:cNvSpPr txBox="1"/>
          <p:nvPr/>
        </p:nvSpPr>
        <p:spPr>
          <a:xfrm>
            <a:off x="9405148" y="4520795"/>
            <a:ext cx="2787128" cy="53459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800" b="1" dirty="0">
                <a:latin typeface="Calibri"/>
                <a:ea typeface="Calibri"/>
                <a:cs typeface="Calibri"/>
              </a:rPr>
              <a:t>National power?</a:t>
            </a:r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C7CD0C2-6BDE-2A40-8930-F9B95ECB3A2A}"/>
              </a:ext>
            </a:extLst>
          </p:cNvPr>
          <p:cNvCxnSpPr/>
          <p:nvPr/>
        </p:nvCxnSpPr>
        <p:spPr>
          <a:xfrm>
            <a:off x="10735537" y="3317730"/>
            <a:ext cx="0" cy="1214437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9485550E-2E52-8F48-8F2B-67F286B81092}"/>
              </a:ext>
            </a:extLst>
          </p:cNvPr>
          <p:cNvSpPr/>
          <p:nvPr/>
        </p:nvSpPr>
        <p:spPr>
          <a:xfrm>
            <a:off x="1094941" y="154817"/>
            <a:ext cx="10002549" cy="107721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GB" sz="3200" b="1" dirty="0">
                <a:latin typeface="Calibri"/>
                <a:ea typeface="Calibri"/>
                <a:cs typeface="Calibri"/>
              </a:rPr>
              <a:t>Was 1973 a turning point for economic power in the Middle East?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456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B34D5-E5AF-A744-A7FE-0EE5627F2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b="1" dirty="0">
                <a:latin typeface="Calibri"/>
                <a:ea typeface="Calibri"/>
                <a:cs typeface="Calibri"/>
              </a:rPr>
              <a:t>Was 1973 a turning point for economic power in the Middle East? </a:t>
            </a:r>
            <a:br>
              <a:rPr lang="en-GB" dirty="0"/>
            </a:br>
            <a:endParaRPr lang="en-GB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1D8E052-511F-4E4E-B59F-65B540BDF6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07028"/>
              </p:ext>
            </p:extLst>
          </p:nvPr>
        </p:nvGraphicFramePr>
        <p:xfrm>
          <a:off x="1427225" y="1537084"/>
          <a:ext cx="9157854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8927">
                  <a:extLst>
                    <a:ext uri="{9D8B030D-6E8A-4147-A177-3AD203B41FA5}">
                      <a16:colId xmlns:a16="http://schemas.microsoft.com/office/drawing/2014/main" val="3875801329"/>
                    </a:ext>
                  </a:extLst>
                </a:gridCol>
                <a:gridCol w="4578927">
                  <a:extLst>
                    <a:ext uri="{9D8B030D-6E8A-4147-A177-3AD203B41FA5}">
                      <a16:colId xmlns:a16="http://schemas.microsoft.com/office/drawing/2014/main" val="1317254067"/>
                    </a:ext>
                  </a:extLst>
                </a:gridCol>
              </a:tblGrid>
              <a:tr h="457971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latin typeface="Calibri"/>
                        </a:rPr>
                        <a:t>Arguments that 1973 was a turning point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latin typeface="Calibri"/>
                        </a:rPr>
                        <a:t>Arguments that 1973 was not a turning point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892225"/>
                  </a:ext>
                </a:extLst>
              </a:tr>
              <a:tr h="3231832"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GB" dirty="0">
                          <a:latin typeface="Calibri"/>
                        </a:rPr>
                        <a:t>What changed as a result of the events of 1973? How important were these changes?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GB" dirty="0">
                          <a:latin typeface="Calibri"/>
                        </a:rPr>
                        <a:t>What changes were a result of other events, either before or after 1973? Were these more important than the changes in 1973?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endParaRPr lang="en-GB" dirty="0">
                        <a:latin typeface="Calibri"/>
                      </a:endParaRP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GB" dirty="0">
                          <a:latin typeface="Calibri"/>
                        </a:rPr>
                        <a:t>Was there anything that did not change or was reversed after 1973? Do these mean that 1973 did not change enough to be called a turning point?</a:t>
                      </a:r>
                    </a:p>
                    <a:p>
                      <a:endParaRPr lang="en-GB" dirty="0">
                        <a:latin typeface="Calibri"/>
                      </a:endParaRPr>
                    </a:p>
                    <a:p>
                      <a:endParaRPr lang="en-GB" dirty="0">
                        <a:latin typeface="Calibri"/>
                      </a:endParaRPr>
                    </a:p>
                    <a:p>
                      <a:endParaRPr lang="en-GB" dirty="0">
                        <a:latin typeface="Calibri"/>
                      </a:endParaRPr>
                    </a:p>
                    <a:p>
                      <a:endParaRPr lang="en-GB" dirty="0">
                        <a:latin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9204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2701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853A5DF-77B6-6549-98CE-339242F1BD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603269" cy="19278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32FDBE-D0E8-0644-B190-1EA6E6F0DF3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3293" y="-7932"/>
            <a:ext cx="2336341" cy="19358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B227C2E-A760-9B48-94EF-4979AE47CFE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9635" y="-1"/>
            <a:ext cx="3138802" cy="19278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F269F11-CE14-C740-9915-8363C8F2997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27892"/>
            <a:ext cx="2485798" cy="16604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67DE59D-C0B9-BA47-99DF-363958BE148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5798" y="1927893"/>
            <a:ext cx="1726086" cy="260254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9532A43-514C-5744-A1E0-FAD69EB469B5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1884" y="1927893"/>
            <a:ext cx="2352764" cy="260254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D430EB1-5A7E-0648-98EE-AE92E5C10BAD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588327"/>
            <a:ext cx="2485798" cy="24857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D3F3C53-43E8-624C-A3A4-173A4496A1E6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7905" y="4524902"/>
            <a:ext cx="2200129" cy="155475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14ADDFF-4F4E-9B44-BC1B-46144FBC04C3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5798" y="4530437"/>
            <a:ext cx="2425434" cy="154368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C503203-CA3D-3944-BFB1-9F8449315D46}"/>
              </a:ext>
            </a:extLst>
          </p:cNvPr>
          <p:cNvSpPr txBox="1"/>
          <p:nvPr/>
        </p:nvSpPr>
        <p:spPr>
          <a:xfrm>
            <a:off x="-20024" y="0"/>
            <a:ext cx="258355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Oil discovered in Persia (Iran), 1908</a:t>
            </a:r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B9883F1-B108-F34D-8ECC-AEED28BEA417}"/>
              </a:ext>
            </a:extLst>
          </p:cNvPr>
          <p:cNvSpPr txBox="1"/>
          <p:nvPr/>
        </p:nvSpPr>
        <p:spPr>
          <a:xfrm>
            <a:off x="2593257" y="0"/>
            <a:ext cx="2356364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Red Line Agreement, 1928</a:t>
            </a:r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CD639DE-BA22-F247-A70D-7724BE17E414}"/>
              </a:ext>
            </a:extLst>
          </p:cNvPr>
          <p:cNvSpPr txBox="1"/>
          <p:nvPr/>
        </p:nvSpPr>
        <p:spPr>
          <a:xfrm>
            <a:off x="2480153" y="4530435"/>
            <a:ext cx="235775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Gulf War, 1990–91</a:t>
            </a:r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373B8B4-ACE3-A54B-B2BE-EDA113FF25DF}"/>
              </a:ext>
            </a:extLst>
          </p:cNvPr>
          <p:cNvSpPr txBox="1"/>
          <p:nvPr/>
        </p:nvSpPr>
        <p:spPr>
          <a:xfrm>
            <a:off x="6729" y="3592883"/>
            <a:ext cx="2484714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North Sea oil production expanded, 1980s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D0C7D7C-9582-A84C-85C2-802ACA6852C7}"/>
              </a:ext>
            </a:extLst>
          </p:cNvPr>
          <p:cNvSpPr txBox="1"/>
          <p:nvPr/>
        </p:nvSpPr>
        <p:spPr>
          <a:xfrm>
            <a:off x="4190051" y="1922358"/>
            <a:ext cx="2368295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Iranian Revolution, 1978–79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4567CA0-A76C-7642-BBBE-8468F654868E}"/>
              </a:ext>
            </a:extLst>
          </p:cNvPr>
          <p:cNvSpPr txBox="1"/>
          <p:nvPr/>
        </p:nvSpPr>
        <p:spPr>
          <a:xfrm>
            <a:off x="2463965" y="1927891"/>
            <a:ext cx="1728788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Arab oil embargo, 1973–74</a:t>
            </a:r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56CB12A-4F97-1F42-9F82-C1A51AECF664}"/>
              </a:ext>
            </a:extLst>
          </p:cNvPr>
          <p:cNvSpPr txBox="1"/>
          <p:nvPr/>
        </p:nvSpPr>
        <p:spPr>
          <a:xfrm>
            <a:off x="-13855" y="1927891"/>
            <a:ext cx="245426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OPEC created, 1960</a:t>
            </a:r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587C6B-36B6-A744-8905-E78230344158}"/>
              </a:ext>
            </a:extLst>
          </p:cNvPr>
          <p:cNvSpPr txBox="1"/>
          <p:nvPr/>
        </p:nvSpPr>
        <p:spPr>
          <a:xfrm>
            <a:off x="4959633" y="0"/>
            <a:ext cx="3138801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Nationalisation of Iranian oil industry, 1951</a:t>
            </a:r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FBD84C2-1F52-C248-B38F-2FE7B6978195}"/>
              </a:ext>
            </a:extLst>
          </p:cNvPr>
          <p:cNvSpPr txBox="1"/>
          <p:nvPr/>
        </p:nvSpPr>
        <p:spPr>
          <a:xfrm>
            <a:off x="4877648" y="4524901"/>
            <a:ext cx="214125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latin typeface="Calibri"/>
                <a:ea typeface="Calibri"/>
                <a:cs typeface="Calibri"/>
              </a:rPr>
              <a:t>Iraq War, 2003–11</a:t>
            </a:r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3643018-C87B-864B-944E-C94182FC2A21}"/>
              </a:ext>
            </a:extLst>
          </p:cNvPr>
          <p:cNvSpPr txBox="1"/>
          <p:nvPr/>
        </p:nvSpPr>
        <p:spPr>
          <a:xfrm>
            <a:off x="8098434" y="0"/>
            <a:ext cx="4093563" cy="600164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400" b="1" dirty="0">
                <a:latin typeface="Calibri"/>
                <a:ea typeface="Calibri"/>
                <a:cs typeface="Calibri"/>
              </a:rPr>
              <a:t>Was 1973 a turning point for economic power in the Middle East? </a:t>
            </a:r>
            <a:endParaRPr lang="en-US"/>
          </a:p>
          <a:p>
            <a:endParaRPr lang="en-GB" sz="2400" b="1" dirty="0">
              <a:latin typeface="Calibri"/>
              <a:ea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GB" sz="2400" dirty="0">
                <a:latin typeface="Calibri"/>
                <a:ea typeface="Calibri"/>
                <a:cs typeface="Calibri"/>
              </a:rPr>
              <a:t>Was 1973 a clear turning point?</a:t>
            </a:r>
          </a:p>
          <a:p>
            <a:pPr marL="342900" indent="-342900">
              <a:buFont typeface="Arial"/>
              <a:buChar char="•"/>
            </a:pPr>
            <a:endParaRPr lang="en-GB" sz="2400" dirty="0">
              <a:latin typeface="Calibri"/>
              <a:ea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GB" sz="2400" dirty="0">
                <a:latin typeface="Calibri"/>
                <a:ea typeface="Calibri"/>
                <a:cs typeface="Calibri"/>
              </a:rPr>
              <a:t>Was another year or event the main turning point?</a:t>
            </a:r>
          </a:p>
          <a:p>
            <a:pPr marL="342900" indent="-342900">
              <a:buFont typeface="Arial"/>
              <a:buChar char="•"/>
            </a:pPr>
            <a:endParaRPr lang="en-GB" sz="2400" dirty="0">
              <a:latin typeface="Calibri"/>
              <a:ea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GB" sz="2400" dirty="0">
                <a:latin typeface="Calibri"/>
                <a:ea typeface="Calibri"/>
                <a:cs typeface="Calibri"/>
              </a:rPr>
              <a:t>Was there no clear turning point at all?</a:t>
            </a:r>
          </a:p>
          <a:p>
            <a:pPr marL="342900" indent="-342900">
              <a:buFont typeface="Arial"/>
              <a:buChar char="•"/>
            </a:pPr>
            <a:endParaRPr lang="en-GB" sz="2400" dirty="0">
              <a:latin typeface="Calibri"/>
              <a:ea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GB" sz="2400" dirty="0">
                <a:latin typeface="Calibri"/>
                <a:ea typeface="Calibri"/>
                <a:cs typeface="Calibri"/>
              </a:rPr>
              <a:t>Were there different turning points for different countries in the Middle East? </a:t>
            </a:r>
          </a:p>
        </p:txBody>
      </p:sp>
    </p:spTree>
    <p:extLst>
      <p:ext uri="{BB962C8B-B14F-4D97-AF65-F5344CB8AC3E}">
        <p14:creationId xmlns:p14="http://schemas.microsoft.com/office/powerpoint/2010/main" val="31269292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E34B6-C604-EC47-AF84-E05D863EB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b="1" dirty="0">
                <a:latin typeface="Calibri"/>
                <a:ea typeface="Calibri"/>
                <a:cs typeface="Calibri"/>
              </a:rPr>
              <a:t>Your conclusion: Was 1973 a turning point for economic power in the Middle East? 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6A0CCA-32D3-8843-93D6-C1DCB1751F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GB" dirty="0">
                <a:latin typeface="Calibri"/>
                <a:ea typeface="Calibri"/>
                <a:cs typeface="Calibri"/>
              </a:rPr>
              <a:t>Create a piece of work to demonstrate your conclusion. This could be a piece of writing or it could include pictures or diagrams with labels to explain. For example:</a:t>
            </a:r>
            <a:endParaRPr lang="en-US"/>
          </a:p>
          <a:p>
            <a:pPr marL="0" indent="0">
              <a:buNone/>
            </a:pPr>
            <a:endParaRPr lang="en-GB" sz="1500" dirty="0">
              <a:latin typeface="Calibri"/>
              <a:ea typeface="Calibri"/>
              <a:cs typeface="Calibri"/>
            </a:endParaRPr>
          </a:p>
          <a:p>
            <a:r>
              <a:rPr lang="en-GB" dirty="0">
                <a:latin typeface="Calibri"/>
                <a:ea typeface="Calibri"/>
                <a:cs typeface="Calibri"/>
              </a:rPr>
              <a:t>If you think that 1973 was a turning point, you could split your page in two, with one half showing what the situation was before 1973 and the </a:t>
            </a:r>
            <a:r>
              <a:rPr lang="en-GB">
                <a:latin typeface="Calibri"/>
                <a:ea typeface="Calibri"/>
                <a:cs typeface="Calibri"/>
              </a:rPr>
              <a:t>other half showing how it was different afterwards.</a:t>
            </a:r>
          </a:p>
          <a:p>
            <a:r>
              <a:rPr lang="en-GB" dirty="0">
                <a:latin typeface="Calibri"/>
                <a:ea typeface="Calibri"/>
                <a:cs typeface="Calibri"/>
              </a:rPr>
              <a:t>If you think that a different event was the turning point, you could do the same for that event.</a:t>
            </a:r>
          </a:p>
          <a:p>
            <a:r>
              <a:rPr lang="en-GB">
                <a:latin typeface="Calibri"/>
                <a:ea typeface="Calibri"/>
                <a:cs typeface="Calibri"/>
              </a:rPr>
              <a:t>If you think that there was no clear turning point, you could draw a timeline </a:t>
            </a:r>
            <a:r>
              <a:rPr lang="en-GB" dirty="0">
                <a:latin typeface="Calibri"/>
                <a:ea typeface="Calibri"/>
                <a:cs typeface="Calibri"/>
              </a:rPr>
              <a:t>showing how economic power shifted gradually over time.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2374953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266CCC57798441A9C2FA434AD5E3F5" ma:contentTypeVersion="14" ma:contentTypeDescription="Create a new document." ma:contentTypeScope="" ma:versionID="cee0799a0907b7c235d0fb9b74e91e90">
  <xsd:schema xmlns:xsd="http://www.w3.org/2001/XMLSchema" xmlns:xs="http://www.w3.org/2001/XMLSchema" xmlns:p="http://schemas.microsoft.com/office/2006/metadata/properties" xmlns:ns2="703d0aa5-ea85-45e9-bcf7-3b6f70fea4b8" xmlns:ns3="481877b5-a2ae-4d9d-9ba3-424403392f66" targetNamespace="http://schemas.microsoft.com/office/2006/metadata/properties" ma:root="true" ma:fieldsID="ba548392180775157952bd1193f4f98f" ns2:_="" ns3:_="">
    <xsd:import namespace="703d0aa5-ea85-45e9-bcf7-3b6f70fea4b8"/>
    <xsd:import namespace="481877b5-a2ae-4d9d-9ba3-424403392f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3d0aa5-ea85-45e9-bcf7-3b6f70fea4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be54ded8-d1f2-4abc-bb7c-a39a2d7e3c6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1877b5-a2ae-4d9d-9ba3-424403392f66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afd0e629-3810-4cdf-b3ca-5373e668d737}" ma:internalName="TaxCatchAll" ma:showField="CatchAllData" ma:web="481877b5-a2ae-4d9d-9ba3-424403392f6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03d0aa5-ea85-45e9-bcf7-3b6f70fea4b8">
      <Terms xmlns="http://schemas.microsoft.com/office/infopath/2007/PartnerControls"/>
    </lcf76f155ced4ddcb4097134ff3c332f>
    <TaxCatchAll xmlns="481877b5-a2ae-4d9d-9ba3-424403392f66" xsi:nil="true"/>
  </documentManagement>
</p:properties>
</file>

<file path=customXml/itemProps1.xml><?xml version="1.0" encoding="utf-8"?>
<ds:datastoreItem xmlns:ds="http://schemas.openxmlformats.org/officeDocument/2006/customXml" ds:itemID="{7D1E5B3C-8E13-4701-AC17-F2B599ACF56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B9920F7-41DA-466C-B5AD-5E3FF4BD81C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03d0aa5-ea85-45e9-bcf7-3b6f70fea4b8"/>
    <ds:schemaRef ds:uri="481877b5-a2ae-4d9d-9ba3-424403392f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903F769-973E-412E-BC2A-680B7812B497}">
  <ds:schemaRefs>
    <ds:schemaRef ds:uri="703d0aa5-ea85-45e9-bcf7-3b6f70fea4b8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481877b5-a2ae-4d9d-9ba3-424403392f66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2398</Words>
  <Application>Microsoft Office PowerPoint</Application>
  <PresentationFormat>Widescreen</PresentationFormat>
  <Paragraphs>226</Paragraphs>
  <Slides>10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1_Office Theme</vt:lpstr>
      <vt:lpstr>Was 1973 a turning point for economic power in the Middle East?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Was 1973 a turning point for economic power in the Middle East?  </vt:lpstr>
      <vt:lpstr>PowerPoint Presentation</vt:lpstr>
      <vt:lpstr>Your conclusion: Was 1973 a turning point for economic power in the Middle East?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Conclusions</dc:title>
  <dc:creator>Alex Benger</dc:creator>
  <cp:lastModifiedBy>Maheema Chanrai</cp:lastModifiedBy>
  <cp:revision>1</cp:revision>
  <dcterms:created xsi:type="dcterms:W3CDTF">2026-02-19T17:19:48Z</dcterms:created>
  <dcterms:modified xsi:type="dcterms:W3CDTF">2026-02-19T17:20:25Z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0x010100DE266CCC57798441A9C2FA434AD5E3F5</vt:lpwstr>
  </property>
  <property fmtid="{D5CDD505-2E9C-101B-9397-08002B2CF9AE}" pid="4" name="_MarkAsFinal">
    <vt:bool>true</vt:bool>
  </property>
</Properties>
</file>