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6" r:id="rId5"/>
  </p:sldIdLst>
  <p:sldSz cx="6858000" cy="9906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6451C04-C712-C733-869E-99903B339808}" v="152" dt="2025-11-18T13:05:59.8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55" d="100"/>
          <a:sy n="55" d="100"/>
        </p:scale>
        <p:origin x="2592" y="3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slide" Target="slides/slide1.xml"/><Relationship Id="rId10"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 Cauldwell" userId="726f7b81-c8cb-43f0-9916-f54604b13e1c" providerId="ADAL" clId="{4237B6B7-0F47-4062-BFB1-58DA75C4A97F}"/>
    <pc:docChg chg="modSld">
      <pc:chgData name="J Cauldwell" userId="726f7b81-c8cb-43f0-9916-f54604b13e1c" providerId="ADAL" clId="{4237B6B7-0F47-4062-BFB1-58DA75C4A97F}" dt="2025-10-29T15:09:19.386" v="1" actId="2711"/>
      <pc:docMkLst>
        <pc:docMk/>
      </pc:docMkLst>
      <pc:sldChg chg="modSp mod">
        <pc:chgData name="J Cauldwell" userId="726f7b81-c8cb-43f0-9916-f54604b13e1c" providerId="ADAL" clId="{4237B6B7-0F47-4062-BFB1-58DA75C4A97F}" dt="2025-10-29T15:09:19.386" v="1" actId="2711"/>
        <pc:sldMkLst>
          <pc:docMk/>
          <pc:sldMk cId="3542956406" sldId="256"/>
        </pc:sldMkLst>
        <pc:spChg chg="mod">
          <ac:chgData name="J Cauldwell" userId="726f7b81-c8cb-43f0-9916-f54604b13e1c" providerId="ADAL" clId="{4237B6B7-0F47-4062-BFB1-58DA75C4A97F}" dt="2025-10-29T15:09:08.606" v="0" actId="2711"/>
          <ac:spMkLst>
            <pc:docMk/>
            <pc:sldMk cId="3542956406" sldId="256"/>
            <ac:spMk id="4" creationId="{8351E409-0F6E-472A-8CEE-40D4816A9CAF}"/>
          </ac:spMkLst>
        </pc:spChg>
        <pc:spChg chg="mod">
          <ac:chgData name="J Cauldwell" userId="726f7b81-c8cb-43f0-9916-f54604b13e1c" providerId="ADAL" clId="{4237B6B7-0F47-4062-BFB1-58DA75C4A97F}" dt="2025-10-29T15:09:19.386" v="1" actId="2711"/>
          <ac:spMkLst>
            <pc:docMk/>
            <pc:sldMk cId="3542956406" sldId="256"/>
            <ac:spMk id="5" creationId="{4A62A704-0883-494E-81EB-4DAF06A43A20}"/>
          </ac:spMkLst>
        </pc:spChg>
      </pc:sldChg>
    </pc:docChg>
  </pc:docChgLst>
  <pc:docChgLst>
    <pc:chgData name="vicki@fool-proofs.co.uk" userId="S::urn:spo:guest#vicki@fool-proofs.co.uk::" providerId="AD" clId="Web-{C6451C04-C712-C733-869E-99903B339808}"/>
    <pc:docChg chg="modSld">
      <pc:chgData name="vicki@fool-proofs.co.uk" userId="S::urn:spo:guest#vicki@fool-proofs.co.uk::" providerId="AD" clId="Web-{C6451C04-C712-C733-869E-99903B339808}" dt="2025-11-18T13:05:59.817" v="75" actId="20577"/>
      <pc:docMkLst>
        <pc:docMk/>
      </pc:docMkLst>
      <pc:sldChg chg="modSp">
        <pc:chgData name="vicki@fool-proofs.co.uk" userId="S::urn:spo:guest#vicki@fool-proofs.co.uk::" providerId="AD" clId="Web-{C6451C04-C712-C733-869E-99903B339808}" dt="2025-11-18T13:05:59.817" v="75" actId="20577"/>
        <pc:sldMkLst>
          <pc:docMk/>
          <pc:sldMk cId="3542956406" sldId="256"/>
        </pc:sldMkLst>
        <pc:spChg chg="mod">
          <ac:chgData name="vicki@fool-proofs.co.uk" userId="S::urn:spo:guest#vicki@fool-proofs.co.uk::" providerId="AD" clId="Web-{C6451C04-C712-C733-869E-99903B339808}" dt="2025-11-18T13:05:12.988" v="68" actId="20577"/>
          <ac:spMkLst>
            <pc:docMk/>
            <pc:sldMk cId="3542956406" sldId="256"/>
            <ac:spMk id="4" creationId="{8351E409-0F6E-472A-8CEE-40D4816A9CAF}"/>
          </ac:spMkLst>
        </pc:spChg>
        <pc:spChg chg="mod">
          <ac:chgData name="vicki@fool-proofs.co.uk" userId="S::urn:spo:guest#vicki@fool-proofs.co.uk::" providerId="AD" clId="Web-{C6451C04-C712-C733-869E-99903B339808}" dt="2025-11-18T13:05:43.426" v="72" actId="20577"/>
          <ac:spMkLst>
            <pc:docMk/>
            <pc:sldMk cId="3542956406" sldId="256"/>
            <ac:spMk id="7" creationId="{77DCAF48-DD84-46CE-BA65-5AEAF496382A}"/>
          </ac:spMkLst>
        </pc:spChg>
        <pc:spChg chg="mod">
          <ac:chgData name="vicki@fool-proofs.co.uk" userId="S::urn:spo:guest#vicki@fool-proofs.co.uk::" providerId="AD" clId="Web-{C6451C04-C712-C733-869E-99903B339808}" dt="2025-11-18T13:05:59.817" v="75" actId="20577"/>
          <ac:spMkLst>
            <pc:docMk/>
            <pc:sldMk cId="3542956406" sldId="256"/>
            <ac:spMk id="12" creationId="{3C54798C-9841-40C4-B879-0D7ECD977D2A}"/>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GB"/>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8849222F-FFDA-46E9-9C9F-779734F78382}" type="datetimeFigureOut">
              <a:rPr lang="en-US" smtClean="0"/>
              <a:t>11/18/2025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0745D-A50D-4D1E-82DE-FB654055E412}" type="slidenum">
              <a:rPr lang="en-US" smtClean="0"/>
              <a:t>‹#›</a:t>
            </a:fld>
            <a:endParaRPr lang="en-US"/>
          </a:p>
        </p:txBody>
      </p:sp>
    </p:spTree>
    <p:extLst>
      <p:ext uri="{BB962C8B-B14F-4D97-AF65-F5344CB8AC3E}">
        <p14:creationId xmlns:p14="http://schemas.microsoft.com/office/powerpoint/2010/main" val="18134188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849222F-FFDA-46E9-9C9F-779734F78382}" type="datetimeFigureOut">
              <a:rPr lang="en-US" smtClean="0"/>
              <a:t>11/18/2025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0745D-A50D-4D1E-82DE-FB654055E412}" type="slidenum">
              <a:rPr lang="en-US" smtClean="0"/>
              <a:t>‹#›</a:t>
            </a:fld>
            <a:endParaRPr lang="en-US"/>
          </a:p>
        </p:txBody>
      </p:sp>
    </p:spTree>
    <p:extLst>
      <p:ext uri="{BB962C8B-B14F-4D97-AF65-F5344CB8AC3E}">
        <p14:creationId xmlns:p14="http://schemas.microsoft.com/office/powerpoint/2010/main" val="34072184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GB"/>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849222F-FFDA-46E9-9C9F-779734F78382}" type="datetimeFigureOut">
              <a:rPr lang="en-US" smtClean="0"/>
              <a:t>11/18/2025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0745D-A50D-4D1E-82DE-FB654055E412}" type="slidenum">
              <a:rPr lang="en-US" smtClean="0"/>
              <a:t>‹#›</a:t>
            </a:fld>
            <a:endParaRPr lang="en-US"/>
          </a:p>
        </p:txBody>
      </p:sp>
    </p:spTree>
    <p:extLst>
      <p:ext uri="{BB962C8B-B14F-4D97-AF65-F5344CB8AC3E}">
        <p14:creationId xmlns:p14="http://schemas.microsoft.com/office/powerpoint/2010/main" val="39353105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8849222F-FFDA-46E9-9C9F-779734F78382}" type="datetimeFigureOut">
              <a:rPr lang="en-US" smtClean="0"/>
              <a:t>11/18/2025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80745D-A50D-4D1E-82DE-FB654055E412}" type="slidenum">
              <a:rPr lang="en-US" smtClean="0"/>
              <a:t>‹#›</a:t>
            </a:fld>
            <a:endParaRPr lang="en-US"/>
          </a:p>
        </p:txBody>
      </p:sp>
    </p:spTree>
    <p:extLst>
      <p:ext uri="{BB962C8B-B14F-4D97-AF65-F5344CB8AC3E}">
        <p14:creationId xmlns:p14="http://schemas.microsoft.com/office/powerpoint/2010/main" val="40676157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GB"/>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8849222F-FFDA-46E9-9C9F-779734F78382}" type="datetimeFigureOut">
              <a:rPr lang="en-US" smtClean="0"/>
              <a:t>11/18/2025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080745D-A50D-4D1E-82DE-FB654055E412}" type="slidenum">
              <a:rPr lang="en-US" smtClean="0"/>
              <a:t>‹#›</a:t>
            </a:fld>
            <a:endParaRPr lang="en-US"/>
          </a:p>
        </p:txBody>
      </p:sp>
    </p:spTree>
    <p:extLst>
      <p:ext uri="{BB962C8B-B14F-4D97-AF65-F5344CB8AC3E}">
        <p14:creationId xmlns:p14="http://schemas.microsoft.com/office/powerpoint/2010/main" val="38665808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8849222F-FFDA-46E9-9C9F-779734F78382}" type="datetimeFigureOut">
              <a:rPr lang="en-US" smtClean="0"/>
              <a:t>11/18/2025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080745D-A50D-4D1E-82DE-FB654055E412}" type="slidenum">
              <a:rPr lang="en-US" smtClean="0"/>
              <a:t>‹#›</a:t>
            </a:fld>
            <a:endParaRPr lang="en-US"/>
          </a:p>
        </p:txBody>
      </p:sp>
    </p:spTree>
    <p:extLst>
      <p:ext uri="{BB962C8B-B14F-4D97-AF65-F5344CB8AC3E}">
        <p14:creationId xmlns:p14="http://schemas.microsoft.com/office/powerpoint/2010/main" val="42535845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49222F-FFDA-46E9-9C9F-779734F78382}" type="datetimeFigureOut">
              <a:rPr lang="en-US" smtClean="0"/>
              <a:t>11/18/2025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080745D-A50D-4D1E-82DE-FB654055E412}" type="slidenum">
              <a:rPr lang="en-US" smtClean="0"/>
              <a:t>‹#›</a:t>
            </a:fld>
            <a:endParaRPr lang="en-US"/>
          </a:p>
        </p:txBody>
      </p:sp>
    </p:spTree>
    <p:extLst>
      <p:ext uri="{BB962C8B-B14F-4D97-AF65-F5344CB8AC3E}">
        <p14:creationId xmlns:p14="http://schemas.microsoft.com/office/powerpoint/2010/main" val="1940945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GB"/>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8849222F-FFDA-46E9-9C9F-779734F78382}" type="datetimeFigureOut">
              <a:rPr lang="en-US" smtClean="0"/>
              <a:t>11/18/2025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80745D-A50D-4D1E-82DE-FB654055E412}" type="slidenum">
              <a:rPr lang="en-US" smtClean="0"/>
              <a:t>‹#›</a:t>
            </a:fld>
            <a:endParaRPr lang="en-US"/>
          </a:p>
        </p:txBody>
      </p:sp>
    </p:spTree>
    <p:extLst>
      <p:ext uri="{BB962C8B-B14F-4D97-AF65-F5344CB8AC3E}">
        <p14:creationId xmlns:p14="http://schemas.microsoft.com/office/powerpoint/2010/main" val="1100273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GB"/>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8849222F-FFDA-46E9-9C9F-779734F78382}" type="datetimeFigureOut">
              <a:rPr lang="en-US" smtClean="0"/>
              <a:t>11/18/2025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80745D-A50D-4D1E-82DE-FB654055E412}" type="slidenum">
              <a:rPr lang="en-US" smtClean="0"/>
              <a:t>‹#›</a:t>
            </a:fld>
            <a:endParaRPr lang="en-US"/>
          </a:p>
        </p:txBody>
      </p:sp>
    </p:spTree>
    <p:extLst>
      <p:ext uri="{BB962C8B-B14F-4D97-AF65-F5344CB8AC3E}">
        <p14:creationId xmlns:p14="http://schemas.microsoft.com/office/powerpoint/2010/main" val="6006605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849222F-FFDA-46E9-9C9F-779734F78382}" type="datetimeFigureOut">
              <a:rPr lang="en-US" smtClean="0"/>
              <a:t>11/18/2025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0745D-A50D-4D1E-82DE-FB654055E412}" type="slidenum">
              <a:rPr lang="en-US" smtClean="0"/>
              <a:t>‹#›</a:t>
            </a:fld>
            <a:endParaRPr lang="en-US"/>
          </a:p>
        </p:txBody>
      </p:sp>
    </p:spTree>
    <p:extLst>
      <p:ext uri="{BB962C8B-B14F-4D97-AF65-F5344CB8AC3E}">
        <p14:creationId xmlns:p14="http://schemas.microsoft.com/office/powerpoint/2010/main" val="14398386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849222F-FFDA-46E9-9C9F-779734F78382}" type="datetimeFigureOut">
              <a:rPr lang="en-US" smtClean="0"/>
              <a:t>11/18/2025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0745D-A50D-4D1E-82DE-FB654055E412}" type="slidenum">
              <a:rPr lang="en-US" smtClean="0"/>
              <a:t>‹#›</a:t>
            </a:fld>
            <a:endParaRPr lang="en-US"/>
          </a:p>
        </p:txBody>
      </p:sp>
    </p:spTree>
    <p:extLst>
      <p:ext uri="{BB962C8B-B14F-4D97-AF65-F5344CB8AC3E}">
        <p14:creationId xmlns:p14="http://schemas.microsoft.com/office/powerpoint/2010/main" val="4025863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8849222F-FFDA-46E9-9C9F-779734F78382}" type="datetimeFigureOut">
              <a:rPr lang="en-US" smtClean="0"/>
              <a:t>11/18/2025</a:t>
            </a:fld>
            <a:endParaRPr 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9080745D-A50D-4D1E-82DE-FB654055E412}" type="slidenum">
              <a:rPr lang="en-US" smtClean="0"/>
              <a:t>‹#›</a:t>
            </a:fld>
            <a:endParaRPr lang="en-US"/>
          </a:p>
        </p:txBody>
      </p:sp>
    </p:spTree>
    <p:extLst>
      <p:ext uri="{BB962C8B-B14F-4D97-AF65-F5344CB8AC3E}">
        <p14:creationId xmlns:p14="http://schemas.microsoft.com/office/powerpoint/2010/main" val="3847704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d-maps.com/carte.php?num_car=1242&amp;lang=en" TargetMode="External"/><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351E409-0F6E-472A-8CEE-40D4816A9CAF}"/>
              </a:ext>
            </a:extLst>
          </p:cNvPr>
          <p:cNvSpPr txBox="1"/>
          <p:nvPr/>
        </p:nvSpPr>
        <p:spPr>
          <a:xfrm>
            <a:off x="508000" y="81644"/>
            <a:ext cx="6032500" cy="10002738"/>
          </a:xfrm>
          <a:prstGeom prst="rect">
            <a:avLst/>
          </a:prstGeom>
          <a:noFill/>
        </p:spPr>
        <p:txBody>
          <a:bodyPr wrap="square" lIns="91440" tIns="45720" rIns="91440" bIns="45720" rtlCol="0" anchor="t">
            <a:spAutoFit/>
          </a:bodyPr>
          <a:lstStyle/>
          <a:p>
            <a:pPr algn="ctr"/>
            <a:r>
              <a:rPr lang="en-GB" sz="1400" b="1" dirty="0">
                <a:latin typeface="Helvetica" panose="020B0604020202020204" pitchFamily="34" charset="0"/>
                <a:cs typeface="Helvetica" panose="020B0604020202020204" pitchFamily="34" charset="0"/>
              </a:rPr>
              <a:t>William Lever, Port Sunlight and the Belgian Congo</a:t>
            </a:r>
          </a:p>
          <a:p>
            <a:endParaRPr lang="en-GB" sz="1400" dirty="0">
              <a:latin typeface="Helvetica" panose="020B0604020202020204" pitchFamily="34" charset="0"/>
              <a:cs typeface="Helvetica" panose="020B0604020202020204" pitchFamily="34" charset="0"/>
            </a:endParaRPr>
          </a:p>
          <a:p>
            <a:r>
              <a:rPr lang="en-GB" sz="1400" dirty="0">
                <a:latin typeface="Helvetica"/>
                <a:cs typeface="Helvetica"/>
              </a:rPr>
              <a:t>The story of Sunlight soap began in 1885, when William Lever and his brother James, grocer’s sons from Bolton, entered the soap business. Lever Brothers invented a new way of making soap, using vegetable oils instead of animal fat. The resulting soap washed well, produced a good lather and, importantly, smelled clean and fresh. William Lever branded it Sunlight soap.</a:t>
            </a:r>
          </a:p>
          <a:p>
            <a:endParaRPr lang="en-GB" sz="1400" dirty="0">
              <a:latin typeface="Helvetica" panose="020B0604020202020204" pitchFamily="34" charset="0"/>
              <a:cs typeface="Helvetica" panose="020B0604020202020204" pitchFamily="34" charset="0"/>
            </a:endParaRPr>
          </a:p>
          <a:p>
            <a:r>
              <a:rPr lang="en-GB" sz="1400" dirty="0">
                <a:latin typeface="Helvetica" panose="020B0604020202020204" pitchFamily="34" charset="0"/>
                <a:cs typeface="Helvetica" panose="020B0604020202020204" pitchFamily="34" charset="0"/>
              </a:rPr>
              <a:t>The growing popularity of Sunlight </a:t>
            </a:r>
          </a:p>
          <a:p>
            <a:r>
              <a:rPr lang="en-GB" sz="1400" dirty="0">
                <a:latin typeface="Helvetica"/>
                <a:cs typeface="Helvetica"/>
              </a:rPr>
              <a:t>soap forced Lever Brothers to build </a:t>
            </a:r>
          </a:p>
          <a:p>
            <a:r>
              <a:rPr lang="en-GB" sz="1400" dirty="0">
                <a:latin typeface="Helvetica" panose="020B0604020202020204" pitchFamily="34" charset="0"/>
                <a:cs typeface="Helvetica" panose="020B0604020202020204" pitchFamily="34" charset="0"/>
              </a:rPr>
              <a:t>a larger factory on the banks of the </a:t>
            </a:r>
          </a:p>
          <a:p>
            <a:r>
              <a:rPr lang="en-GB" sz="1400" dirty="0">
                <a:latin typeface="Helvetica" panose="020B0604020202020204" pitchFamily="34" charset="0"/>
                <a:cs typeface="Helvetica" panose="020B0604020202020204" pitchFamily="34" charset="0"/>
              </a:rPr>
              <a:t>River Mersey in 1888. William Lever </a:t>
            </a:r>
          </a:p>
          <a:p>
            <a:r>
              <a:rPr lang="en-GB" sz="1400" dirty="0">
                <a:latin typeface="Helvetica"/>
                <a:cs typeface="Helvetica"/>
              </a:rPr>
              <a:t>built a model village for his workers, </a:t>
            </a:r>
          </a:p>
          <a:p>
            <a:r>
              <a:rPr lang="en-GB" sz="1400" dirty="0">
                <a:latin typeface="Helvetica"/>
                <a:cs typeface="Helvetica"/>
              </a:rPr>
              <a:t>which he named Port Sunlight, on the </a:t>
            </a:r>
            <a:endParaRPr lang="en-GB" dirty="0">
              <a:latin typeface="Calibri" panose="020F0502020204030204"/>
              <a:ea typeface="Calibri" panose="020F0502020204030204"/>
              <a:cs typeface="Calibri" panose="020F0502020204030204"/>
            </a:endParaRPr>
          </a:p>
          <a:p>
            <a:r>
              <a:rPr lang="en-GB" sz="1400" dirty="0">
                <a:latin typeface="Helvetica" panose="020B0604020202020204" pitchFamily="34" charset="0"/>
                <a:cs typeface="Helvetica" panose="020B0604020202020204" pitchFamily="34" charset="0"/>
              </a:rPr>
              <a:t>land surrounding the factory. Lever’s </a:t>
            </a:r>
          </a:p>
          <a:p>
            <a:r>
              <a:rPr lang="en-GB" sz="1400" dirty="0">
                <a:latin typeface="Helvetica" panose="020B0604020202020204" pitchFamily="34" charset="0"/>
                <a:cs typeface="Helvetica" panose="020B0604020202020204" pitchFamily="34" charset="0"/>
              </a:rPr>
              <a:t>employees were given spacious, </a:t>
            </a:r>
          </a:p>
          <a:p>
            <a:r>
              <a:rPr lang="en-GB" sz="1400" dirty="0">
                <a:latin typeface="Helvetica" panose="020B0604020202020204" pitchFamily="34" charset="0"/>
                <a:cs typeface="Helvetica" panose="020B0604020202020204" pitchFamily="34" charset="0"/>
              </a:rPr>
              <a:t>well-built homes with large gardens, </a:t>
            </a:r>
          </a:p>
          <a:p>
            <a:r>
              <a:rPr lang="en-GB" sz="1400" dirty="0">
                <a:latin typeface="Helvetica" panose="020B0604020202020204" pitchFamily="34" charset="0"/>
                <a:cs typeface="Helvetica" panose="020B0604020202020204" pitchFamily="34" charset="0"/>
              </a:rPr>
              <a:t>as well as schools, parks, libraries, </a:t>
            </a:r>
          </a:p>
          <a:p>
            <a:r>
              <a:rPr lang="en-GB" sz="1400" dirty="0">
                <a:latin typeface="Helvetica" panose="020B0604020202020204" pitchFamily="34" charset="0"/>
                <a:cs typeface="Helvetica" panose="020B0604020202020204" pitchFamily="34" charset="0"/>
              </a:rPr>
              <a:t>gymnasiums, a large parish church and </a:t>
            </a:r>
          </a:p>
          <a:p>
            <a:r>
              <a:rPr lang="en-GB" sz="1400" dirty="0">
                <a:latin typeface="Helvetica" panose="020B0604020202020204" pitchFamily="34" charset="0"/>
                <a:cs typeface="Helvetica" panose="020B0604020202020204" pitchFamily="34" charset="0"/>
              </a:rPr>
              <a:t>even an art gallery. This was a sharp contrast to the run-down slums of nearby Birkenhead and Liverpool. </a:t>
            </a:r>
          </a:p>
          <a:p>
            <a:endParaRPr lang="en-GB" sz="1400" dirty="0">
              <a:latin typeface="Helvetica" panose="020B0604020202020204" pitchFamily="34" charset="0"/>
              <a:cs typeface="Helvetica" panose="020B0604020202020204" pitchFamily="34" charset="0"/>
            </a:endParaRPr>
          </a:p>
          <a:p>
            <a:r>
              <a:rPr lang="en-GB" sz="1400" dirty="0">
                <a:latin typeface="Helvetica"/>
                <a:cs typeface="Helvetica"/>
              </a:rPr>
              <a:t>In 1911, Lever Brothers were approached by the Belgian government with an unusual offer. Aware of William Lever’s reputation as a philanthropist, they wondered whether his firm would like to take control of large areas of the Belgian Congo. The Congo was home to vast numbers of oil palm trees, the source of valuable palm oil,</a:t>
            </a:r>
          </a:p>
          <a:p>
            <a:r>
              <a:rPr lang="en-GB" sz="1400" dirty="0">
                <a:latin typeface="Helvetica"/>
                <a:cs typeface="Helvetica"/>
              </a:rPr>
              <a:t>which Lever Brothers used to make</a:t>
            </a:r>
          </a:p>
          <a:p>
            <a:r>
              <a:rPr lang="en-GB" sz="1400" dirty="0">
                <a:latin typeface="Helvetica"/>
                <a:cs typeface="Helvetica"/>
              </a:rPr>
              <a:t>their soap. In return, Belgium hoped</a:t>
            </a:r>
          </a:p>
          <a:p>
            <a:r>
              <a:rPr lang="en-GB" sz="1400" dirty="0">
                <a:latin typeface="Helvetica"/>
                <a:cs typeface="Helvetica"/>
              </a:rPr>
              <a:t>that William Lever would be able to</a:t>
            </a:r>
          </a:p>
          <a:p>
            <a:r>
              <a:rPr lang="en-GB" sz="1400" dirty="0">
                <a:latin typeface="Helvetica"/>
                <a:cs typeface="Helvetica"/>
              </a:rPr>
              <a:t>improve the lives of the Congolese</a:t>
            </a:r>
          </a:p>
          <a:p>
            <a:r>
              <a:rPr lang="en-GB" sz="1400" dirty="0">
                <a:latin typeface="Helvetica"/>
                <a:cs typeface="Helvetica"/>
              </a:rPr>
              <a:t>workers that he employed.</a:t>
            </a:r>
          </a:p>
          <a:p>
            <a:endParaRPr lang="en-GB" sz="1400" dirty="0">
              <a:latin typeface="Helvetica" panose="020B0604020202020204" pitchFamily="34" charset="0"/>
              <a:cs typeface="Helvetica" panose="020B0604020202020204" pitchFamily="34" charset="0"/>
            </a:endParaRPr>
          </a:p>
          <a:p>
            <a:r>
              <a:rPr lang="en-GB" sz="1400" dirty="0">
                <a:latin typeface="Helvetica" panose="020B0604020202020204" pitchFamily="34" charset="0"/>
                <a:cs typeface="Helvetica" panose="020B0604020202020204" pitchFamily="34" charset="0"/>
              </a:rPr>
              <a:t>William Lever visited the Belgian Congo </a:t>
            </a:r>
          </a:p>
          <a:p>
            <a:r>
              <a:rPr lang="en-GB" sz="1400" dirty="0">
                <a:latin typeface="Helvetica" panose="020B0604020202020204" pitchFamily="34" charset="0"/>
                <a:cs typeface="Helvetica" panose="020B0604020202020204" pitchFamily="34" charset="0"/>
              </a:rPr>
              <a:t>and signed a contract to take control of </a:t>
            </a:r>
          </a:p>
          <a:p>
            <a:r>
              <a:rPr lang="en-GB" sz="1400" dirty="0">
                <a:latin typeface="Helvetica" panose="020B0604020202020204" pitchFamily="34" charset="0"/>
                <a:cs typeface="Helvetica" panose="020B0604020202020204" pitchFamily="34" charset="0"/>
              </a:rPr>
              <a:t>five concessions. The first of these was </a:t>
            </a:r>
          </a:p>
          <a:p>
            <a:r>
              <a:rPr lang="en-GB" sz="1400" dirty="0">
                <a:latin typeface="Helvetica" panose="020B0604020202020204" pitchFamily="34" charset="0"/>
                <a:cs typeface="Helvetica" panose="020B0604020202020204" pitchFamily="34" charset="0"/>
              </a:rPr>
              <a:t>named </a:t>
            </a:r>
            <a:r>
              <a:rPr lang="en-GB" sz="1400" dirty="0" err="1">
                <a:latin typeface="Helvetica" panose="020B0604020202020204" pitchFamily="34" charset="0"/>
                <a:cs typeface="Helvetica" panose="020B0604020202020204" pitchFamily="34" charset="0"/>
              </a:rPr>
              <a:t>Leverville</a:t>
            </a:r>
            <a:r>
              <a:rPr lang="en-GB" sz="1400" dirty="0">
                <a:latin typeface="Helvetica" panose="020B0604020202020204" pitchFamily="34" charset="0"/>
                <a:cs typeface="Helvetica" panose="020B0604020202020204" pitchFamily="34" charset="0"/>
              </a:rPr>
              <a:t>, with others named </a:t>
            </a:r>
          </a:p>
          <a:p>
            <a:r>
              <a:rPr lang="en-GB" sz="1400" dirty="0">
                <a:latin typeface="Helvetica" panose="020B0604020202020204" pitchFamily="34" charset="0"/>
                <a:cs typeface="Helvetica" panose="020B0604020202020204" pitchFamily="34" charset="0"/>
              </a:rPr>
              <a:t>after the Belgian royal family. </a:t>
            </a:r>
          </a:p>
          <a:p>
            <a:endParaRPr lang="en-GB" sz="1400" dirty="0">
              <a:latin typeface="Helvetica" panose="020B0604020202020204" pitchFamily="34" charset="0"/>
              <a:cs typeface="Helvetica" panose="020B0604020202020204" pitchFamily="34" charset="0"/>
            </a:endParaRPr>
          </a:p>
          <a:p>
            <a:r>
              <a:rPr lang="en-GB" sz="1400" dirty="0">
                <a:latin typeface="Helvetica" panose="020B0604020202020204" pitchFamily="34" charset="0"/>
                <a:cs typeface="Helvetica" panose="020B0604020202020204" pitchFamily="34" charset="0"/>
              </a:rPr>
              <a:t>Despite the chaos of the First </a:t>
            </a:r>
          </a:p>
          <a:p>
            <a:r>
              <a:rPr lang="en-GB" sz="1400" dirty="0">
                <a:latin typeface="Helvetica"/>
                <a:cs typeface="Helvetica"/>
              </a:rPr>
              <a:t>World War (1914–1918) and the Great </a:t>
            </a:r>
          </a:p>
          <a:p>
            <a:r>
              <a:rPr lang="en-GB" sz="1400" dirty="0">
                <a:latin typeface="Helvetica" panose="020B0604020202020204" pitchFamily="34" charset="0"/>
                <a:cs typeface="Helvetica" panose="020B0604020202020204" pitchFamily="34" charset="0"/>
              </a:rPr>
              <a:t>Depression of the 1930s, Lever Brothers kept control of their Congolese concessions, importing huge quantities of palm oil to Port Sunlight throughout the inter-war years.</a:t>
            </a:r>
            <a:endParaRPr lang="en-US" sz="1400" dirty="0">
              <a:latin typeface="Helvetica" panose="020B0604020202020204" pitchFamily="34" charset="0"/>
              <a:cs typeface="Helvetica" panose="020B0604020202020204" pitchFamily="34" charset="0"/>
            </a:endParaRPr>
          </a:p>
        </p:txBody>
      </p:sp>
      <p:sp>
        <p:nvSpPr>
          <p:cNvPr id="5" name="TextBox 4">
            <a:extLst>
              <a:ext uri="{FF2B5EF4-FFF2-40B4-BE49-F238E27FC236}">
                <a16:creationId xmlns:a16="http://schemas.microsoft.com/office/drawing/2014/main" id="{4A62A704-0883-494E-81EB-4DAF06A43A20}"/>
              </a:ext>
            </a:extLst>
          </p:cNvPr>
          <p:cNvSpPr txBox="1"/>
          <p:nvPr/>
        </p:nvSpPr>
        <p:spPr>
          <a:xfrm>
            <a:off x="160256" y="513443"/>
            <a:ext cx="409131" cy="9356408"/>
          </a:xfrm>
          <a:prstGeom prst="rect">
            <a:avLst/>
          </a:prstGeom>
          <a:noFill/>
        </p:spPr>
        <p:txBody>
          <a:bodyPr wrap="square" rtlCol="0">
            <a:spAutoFit/>
          </a:bodyPr>
          <a:lstStyle/>
          <a:p>
            <a:r>
              <a:rPr lang="en-GB" sz="1400" dirty="0">
                <a:latin typeface="Helvetica" panose="020B0604020202020204" pitchFamily="34" charset="0"/>
                <a:cs typeface="Helvetica" panose="020B0604020202020204" pitchFamily="34" charset="0"/>
              </a:rPr>
              <a:t>1 2 3 4 5 6</a:t>
            </a:r>
          </a:p>
          <a:p>
            <a:endParaRPr lang="en-GB" sz="1400" dirty="0">
              <a:latin typeface="Helvetica" panose="020B0604020202020204" pitchFamily="34" charset="0"/>
              <a:cs typeface="Helvetica" panose="020B0604020202020204" pitchFamily="34" charset="0"/>
            </a:endParaRPr>
          </a:p>
          <a:p>
            <a:r>
              <a:rPr lang="en-GB" sz="1400" dirty="0">
                <a:latin typeface="Helvetica" panose="020B0604020202020204" pitchFamily="34" charset="0"/>
                <a:cs typeface="Helvetica" panose="020B0604020202020204" pitchFamily="34" charset="0"/>
              </a:rPr>
              <a:t>7 8 9 10 11 12 13 14 15 16 17 18 19</a:t>
            </a:r>
          </a:p>
          <a:p>
            <a:endParaRPr lang="en-GB" sz="1400" dirty="0">
              <a:latin typeface="Helvetica" panose="020B0604020202020204" pitchFamily="34" charset="0"/>
              <a:cs typeface="Helvetica" panose="020B0604020202020204" pitchFamily="34" charset="0"/>
            </a:endParaRPr>
          </a:p>
          <a:p>
            <a:r>
              <a:rPr lang="en-GB" sz="1400" dirty="0">
                <a:latin typeface="Helvetica" panose="020B0604020202020204" pitchFamily="34" charset="0"/>
                <a:cs typeface="Helvetica" panose="020B0604020202020204" pitchFamily="34" charset="0"/>
              </a:rPr>
              <a:t>20 21 22 2423 24 25 26 27 28</a:t>
            </a:r>
          </a:p>
          <a:p>
            <a:endParaRPr lang="en-GB" sz="1400" dirty="0">
              <a:latin typeface="Helvetica" panose="020B0604020202020204" pitchFamily="34" charset="0"/>
              <a:cs typeface="Helvetica" panose="020B0604020202020204" pitchFamily="34" charset="0"/>
            </a:endParaRPr>
          </a:p>
          <a:p>
            <a:r>
              <a:rPr lang="en-GB" sz="1400" dirty="0">
                <a:latin typeface="Helvetica" panose="020B0604020202020204" pitchFamily="34" charset="0"/>
                <a:cs typeface="Helvetica" panose="020B0604020202020204" pitchFamily="34" charset="0"/>
              </a:rPr>
              <a:t>29 30 31 32 33</a:t>
            </a:r>
          </a:p>
          <a:p>
            <a:endParaRPr lang="en-GB" sz="1400" dirty="0">
              <a:latin typeface="Helvetica" panose="020B0604020202020204" pitchFamily="34" charset="0"/>
              <a:cs typeface="Helvetica" panose="020B0604020202020204" pitchFamily="34" charset="0"/>
            </a:endParaRPr>
          </a:p>
          <a:p>
            <a:r>
              <a:rPr lang="en-GB" sz="1400" dirty="0">
                <a:latin typeface="Helvetica" panose="020B0604020202020204" pitchFamily="34" charset="0"/>
                <a:cs typeface="Helvetica" panose="020B0604020202020204" pitchFamily="34" charset="0"/>
              </a:rPr>
              <a:t>34 35 36 37 38</a:t>
            </a:r>
            <a:endParaRPr lang="en-US" sz="1400" dirty="0">
              <a:latin typeface="Helvetica" panose="020B0604020202020204" pitchFamily="34" charset="0"/>
              <a:cs typeface="Helvetica" panose="020B0604020202020204" pitchFamily="34" charset="0"/>
            </a:endParaRPr>
          </a:p>
        </p:txBody>
      </p:sp>
      <p:pic>
        <p:nvPicPr>
          <p:cNvPr id="6" name="Picture 5">
            <a:extLst>
              <a:ext uri="{FF2B5EF4-FFF2-40B4-BE49-F238E27FC236}">
                <a16:creationId xmlns:a16="http://schemas.microsoft.com/office/drawing/2014/main" id="{71D8EDAA-BD5C-4006-B736-3989B2A624B6}"/>
              </a:ext>
            </a:extLst>
          </p:cNvPr>
          <p:cNvPicPr>
            <a:picLocks noChangeAspect="1"/>
          </p:cNvPicPr>
          <p:nvPr/>
        </p:nvPicPr>
        <p:blipFill>
          <a:blip r:embed="rId2"/>
          <a:stretch>
            <a:fillRect/>
          </a:stretch>
        </p:blipFill>
        <p:spPr>
          <a:xfrm>
            <a:off x="3993858" y="5937630"/>
            <a:ext cx="2546642" cy="2594434"/>
          </a:xfrm>
          <a:prstGeom prst="rect">
            <a:avLst/>
          </a:prstGeom>
        </p:spPr>
      </p:pic>
      <p:sp>
        <p:nvSpPr>
          <p:cNvPr id="7" name="TextBox 6">
            <a:extLst>
              <a:ext uri="{FF2B5EF4-FFF2-40B4-BE49-F238E27FC236}">
                <a16:creationId xmlns:a16="http://schemas.microsoft.com/office/drawing/2014/main" id="{77DCAF48-DD84-46CE-BA65-5AEAF496382A}"/>
              </a:ext>
            </a:extLst>
          </p:cNvPr>
          <p:cNvSpPr txBox="1"/>
          <p:nvPr/>
        </p:nvSpPr>
        <p:spPr>
          <a:xfrm rot="16200000">
            <a:off x="5211498" y="7126622"/>
            <a:ext cx="2906760" cy="230832"/>
          </a:xfrm>
          <a:prstGeom prst="rect">
            <a:avLst/>
          </a:prstGeom>
          <a:solidFill>
            <a:schemeClr val="bg1"/>
          </a:solidFill>
        </p:spPr>
        <p:txBody>
          <a:bodyPr wrap="square" lIns="91440" tIns="45720" rIns="91440" bIns="45720" anchor="t">
            <a:spAutoFit/>
          </a:bodyPr>
          <a:lstStyle/>
          <a:p>
            <a:r>
              <a:rPr lang="en-US" sz="900" dirty="0">
                <a:latin typeface="Calibri"/>
                <a:ea typeface="Calibri"/>
                <a:cs typeface="Calibri"/>
                <a:hlinkClick r:id="rId3"/>
              </a:rPr>
              <a:t>https://d-maps.com/carte.php?num_car=1242&amp;lang=en</a:t>
            </a:r>
            <a:endParaRPr lang="en-US" sz="900" dirty="0">
              <a:ea typeface="Calibri"/>
              <a:cs typeface="Calibri"/>
            </a:endParaRPr>
          </a:p>
        </p:txBody>
      </p:sp>
      <p:sp>
        <p:nvSpPr>
          <p:cNvPr id="8" name="TextBox 7">
            <a:extLst>
              <a:ext uri="{FF2B5EF4-FFF2-40B4-BE49-F238E27FC236}">
                <a16:creationId xmlns:a16="http://schemas.microsoft.com/office/drawing/2014/main" id="{E64B30F4-AD88-4404-9EB6-EAD48C5ACB32}"/>
              </a:ext>
            </a:extLst>
          </p:cNvPr>
          <p:cNvSpPr txBox="1"/>
          <p:nvPr/>
        </p:nvSpPr>
        <p:spPr>
          <a:xfrm>
            <a:off x="3993858" y="8532064"/>
            <a:ext cx="2648242" cy="523220"/>
          </a:xfrm>
          <a:prstGeom prst="rect">
            <a:avLst/>
          </a:prstGeom>
          <a:noFill/>
        </p:spPr>
        <p:txBody>
          <a:bodyPr wrap="square" rtlCol="0">
            <a:spAutoFit/>
          </a:bodyPr>
          <a:lstStyle/>
          <a:p>
            <a:r>
              <a:rPr lang="en-GB" sz="1400" b="1" dirty="0"/>
              <a:t>Above</a:t>
            </a:r>
            <a:r>
              <a:rPr lang="en-GB" sz="1400" dirty="0"/>
              <a:t>: Lever Brothers</a:t>
            </a:r>
            <a:r>
              <a:rPr lang="en-US" sz="1400" dirty="0"/>
              <a:t>’ five concessions in the Belgian Congo</a:t>
            </a:r>
            <a:endParaRPr lang="en-GB" sz="1400" dirty="0"/>
          </a:p>
        </p:txBody>
      </p:sp>
      <p:pic>
        <p:nvPicPr>
          <p:cNvPr id="9" name="Picture 8">
            <a:extLst>
              <a:ext uri="{FF2B5EF4-FFF2-40B4-BE49-F238E27FC236}">
                <a16:creationId xmlns:a16="http://schemas.microsoft.com/office/drawing/2014/main" id="{267816C4-805E-477E-BFAB-13AEFD7FD62A}"/>
              </a:ext>
            </a:extLst>
          </p:cNvPr>
          <p:cNvPicPr>
            <a:picLocks noChangeAspect="1"/>
          </p:cNvPicPr>
          <p:nvPr/>
        </p:nvPicPr>
        <p:blipFill>
          <a:blip r:embed="rId4"/>
          <a:stretch>
            <a:fillRect/>
          </a:stretch>
        </p:blipFill>
        <p:spPr>
          <a:xfrm>
            <a:off x="3993858" y="2040245"/>
            <a:ext cx="2555603" cy="1868551"/>
          </a:xfrm>
          <a:prstGeom prst="rect">
            <a:avLst/>
          </a:prstGeom>
        </p:spPr>
      </p:pic>
      <p:sp>
        <p:nvSpPr>
          <p:cNvPr id="11" name="TextBox 10">
            <a:extLst>
              <a:ext uri="{FF2B5EF4-FFF2-40B4-BE49-F238E27FC236}">
                <a16:creationId xmlns:a16="http://schemas.microsoft.com/office/drawing/2014/main" id="{8D625CBB-98D3-434C-85AB-5CC6AD0AD13E}"/>
              </a:ext>
            </a:extLst>
          </p:cNvPr>
          <p:cNvSpPr txBox="1"/>
          <p:nvPr/>
        </p:nvSpPr>
        <p:spPr>
          <a:xfrm>
            <a:off x="3993858" y="3877659"/>
            <a:ext cx="2546642" cy="523220"/>
          </a:xfrm>
          <a:prstGeom prst="rect">
            <a:avLst/>
          </a:prstGeom>
          <a:noFill/>
        </p:spPr>
        <p:txBody>
          <a:bodyPr wrap="square" rtlCol="0">
            <a:spAutoFit/>
          </a:bodyPr>
          <a:lstStyle/>
          <a:p>
            <a:r>
              <a:rPr lang="en-GB" sz="1400" b="1" dirty="0"/>
              <a:t>Above: </a:t>
            </a:r>
            <a:r>
              <a:rPr lang="en-GB" sz="1400" dirty="0"/>
              <a:t>Children outside the Port Sunlight school</a:t>
            </a:r>
          </a:p>
        </p:txBody>
      </p:sp>
      <p:sp>
        <p:nvSpPr>
          <p:cNvPr id="12" name="TextBox 11">
            <a:extLst>
              <a:ext uri="{FF2B5EF4-FFF2-40B4-BE49-F238E27FC236}">
                <a16:creationId xmlns:a16="http://schemas.microsoft.com/office/drawing/2014/main" id="{3C54798C-9841-40C4-B879-0D7ECD977D2A}"/>
              </a:ext>
            </a:extLst>
          </p:cNvPr>
          <p:cNvSpPr txBox="1"/>
          <p:nvPr/>
        </p:nvSpPr>
        <p:spPr>
          <a:xfrm rot="16200000">
            <a:off x="5532805" y="2605358"/>
            <a:ext cx="2099046" cy="507831"/>
          </a:xfrm>
          <a:prstGeom prst="rect">
            <a:avLst/>
          </a:prstGeom>
          <a:solidFill>
            <a:schemeClr val="bg1"/>
          </a:solidFill>
        </p:spPr>
        <p:txBody>
          <a:bodyPr wrap="square" lIns="91440" tIns="45720" rIns="91440" bIns="45720" anchor="t">
            <a:spAutoFit/>
          </a:bodyPr>
          <a:lstStyle/>
          <a:p>
            <a:r>
              <a:rPr lang="en-GB" sz="900" dirty="0">
                <a:latin typeface="Calibri"/>
                <a:ea typeface="Calibri"/>
                <a:cs typeface="Calibri"/>
              </a:rPr>
              <a:t>Photograph taken Jan 1906 – Apr 1907 © Reproduced by permission of Historic England Archive ref: al1914_002_01</a:t>
            </a:r>
            <a:endParaRPr lang="en-US" sz="900" dirty="0">
              <a:latin typeface="Calibri"/>
              <a:ea typeface="Calibri"/>
              <a:cs typeface="Calibri"/>
            </a:endParaRPr>
          </a:p>
        </p:txBody>
      </p:sp>
    </p:spTree>
    <p:extLst>
      <p:ext uri="{BB962C8B-B14F-4D97-AF65-F5344CB8AC3E}">
        <p14:creationId xmlns:p14="http://schemas.microsoft.com/office/powerpoint/2010/main" val="354295640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03d0aa5-ea85-45e9-bcf7-3b6f70fea4b8">
      <Terms xmlns="http://schemas.microsoft.com/office/infopath/2007/PartnerControls"/>
    </lcf76f155ced4ddcb4097134ff3c332f>
    <TaxCatchAll xmlns="481877b5-a2ae-4d9d-9ba3-424403392f66"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E266CCC57798441A9C2FA434AD5E3F5" ma:contentTypeVersion="14" ma:contentTypeDescription="Create a new document." ma:contentTypeScope="" ma:versionID="cee0799a0907b7c235d0fb9b74e91e90">
  <xsd:schema xmlns:xsd="http://www.w3.org/2001/XMLSchema" xmlns:xs="http://www.w3.org/2001/XMLSchema" xmlns:p="http://schemas.microsoft.com/office/2006/metadata/properties" xmlns:ns2="703d0aa5-ea85-45e9-bcf7-3b6f70fea4b8" xmlns:ns3="481877b5-a2ae-4d9d-9ba3-424403392f66" targetNamespace="http://schemas.microsoft.com/office/2006/metadata/properties" ma:root="true" ma:fieldsID="ba548392180775157952bd1193f4f98f" ns2:_="" ns3:_="">
    <xsd:import namespace="703d0aa5-ea85-45e9-bcf7-3b6f70fea4b8"/>
    <xsd:import namespace="481877b5-a2ae-4d9d-9ba3-424403392f66"/>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03d0aa5-ea85-45e9-bcf7-3b6f70fea4b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be54ded8-d1f2-4abc-bb7c-a39a2d7e3c68"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1877b5-a2ae-4d9d-9ba3-424403392f66"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afd0e629-3810-4cdf-b3ca-5373e668d737}" ma:internalName="TaxCatchAll" ma:showField="CatchAllData" ma:web="481877b5-a2ae-4d9d-9ba3-424403392f6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CFBE8A3-F880-4CF2-8A6F-9BB4CEC917A0}">
  <ds:schemaRefs>
    <ds:schemaRef ds:uri="http://schemas.microsoft.com/office/2006/metadata/properties"/>
    <ds:schemaRef ds:uri="http://schemas.microsoft.com/office/infopath/2007/PartnerControls"/>
    <ds:schemaRef ds:uri="703d0aa5-ea85-45e9-bcf7-3b6f70fea4b8"/>
    <ds:schemaRef ds:uri="481877b5-a2ae-4d9d-9ba3-424403392f66"/>
  </ds:schemaRefs>
</ds:datastoreItem>
</file>

<file path=customXml/itemProps2.xml><?xml version="1.0" encoding="utf-8"?>
<ds:datastoreItem xmlns:ds="http://schemas.openxmlformats.org/officeDocument/2006/customXml" ds:itemID="{B3B06FEB-B6D5-4BF8-8DE6-595718C50018}">
  <ds:schemaRefs>
    <ds:schemaRef ds:uri="http://schemas.microsoft.com/sharepoint/v3/contenttype/forms"/>
  </ds:schemaRefs>
</ds:datastoreItem>
</file>

<file path=customXml/itemProps3.xml><?xml version="1.0" encoding="utf-8"?>
<ds:datastoreItem xmlns:ds="http://schemas.openxmlformats.org/officeDocument/2006/customXml" ds:itemID="{8B0AA9FE-C5DE-46C7-9DB7-67FD541264D8}"/>
</file>

<file path=docProps/app.xml><?xml version="1.0" encoding="utf-8"?>
<Properties xmlns="http://schemas.openxmlformats.org/officeDocument/2006/extended-properties" xmlns:vt="http://schemas.openxmlformats.org/officeDocument/2006/docPropsVTypes">
  <Template>Office Theme</Template>
  <TotalTime>0</TotalTime>
  <Words>437</Words>
  <Application>Microsoft Office PowerPoint</Application>
  <PresentationFormat>A4 Paper (210x297 mm)</PresentationFormat>
  <Paragraphs>46</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 Cauldwell</dc:creator>
  <cp:lastModifiedBy>J Cauldwell</cp:lastModifiedBy>
  <cp:revision>29</cp:revision>
  <cp:lastPrinted>2025-03-27T13:03:30Z</cp:lastPrinted>
  <dcterms:created xsi:type="dcterms:W3CDTF">2025-03-27T12:21:21Z</dcterms:created>
  <dcterms:modified xsi:type="dcterms:W3CDTF">2025-11-18T13:06:02Z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0x010100DE266CCC57798441A9C2FA434AD5E3F5</vt:lpwstr>
  </property>
  <property fmtid="{D5CDD505-2E9C-101B-9397-08002B2CF9AE}" pid="3" name="MediaServiceImageTags">
    <vt:lpwstr/>
  </property>
</Properties>
</file>