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56" r:id="rId5"/>
    <p:sldId id="257" r:id="rId6"/>
    <p:sldId id="258" r:id="rId7"/>
    <p:sldId id="260" r:id="rId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 table" id="{AEDA2ED5-6531-4E00-8CD7-1D5C9E1D41C5}">
          <p14:sldIdLst>
            <p14:sldId id="256"/>
          </p14:sldIdLst>
        </p14:section>
        <p14:section name="Fact files" id="{78719EDC-67E3-41B4-8103-0AA7F552FAFB}">
          <p14:sldIdLst>
            <p14:sldId id="257"/>
            <p14:sldId id="258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76BDAD-6292-1120-9E04-4C5523E59597}" name="vicki@fool-proofs.co.uk" initials="vi" userId="S::urn:spo:guest#vicki@fool-proofs.co.uk::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AFE5BE-93E9-A22F-C639-2AAB146D8208}" v="7" dt="2026-09-11T08:52:47.9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44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heema Chanrai" userId="S::maheema@history.org.uk::a2cf1078-9c61-4f32-bf42-689b03e14545" providerId="AD" clId="Web-{85AFE5BE-93E9-A22F-C639-2AAB146D8208}"/>
    <pc:docChg chg="modSld addSection modSection">
      <pc:chgData name="Maheema Chanrai" userId="S::maheema@history.org.uk::a2cf1078-9c61-4f32-bf42-689b03e14545" providerId="AD" clId="Web-{85AFE5BE-93E9-A22F-C639-2AAB146D8208}" dt="2026-09-11T08:52:47.995" v="20"/>
      <pc:docMkLst>
        <pc:docMk/>
      </pc:docMkLst>
      <pc:sldChg chg="delSp modNotes">
        <pc:chgData name="Maheema Chanrai" userId="S::maheema@history.org.uk::a2cf1078-9c61-4f32-bf42-689b03e14545" providerId="AD" clId="Web-{85AFE5BE-93E9-A22F-C639-2AAB146D8208}" dt="2026-09-11T08:52:09.494" v="15"/>
        <pc:sldMkLst>
          <pc:docMk/>
          <pc:sldMk cId="1038679509" sldId="257"/>
        </pc:sldMkLst>
        <pc:spChg chg="del">
          <ac:chgData name="Maheema Chanrai" userId="S::maheema@history.org.uk::a2cf1078-9c61-4f32-bf42-689b03e14545" providerId="AD" clId="Web-{85AFE5BE-93E9-A22F-C639-2AAB146D8208}" dt="2026-09-11T08:52:07.463" v="14"/>
          <ac:spMkLst>
            <pc:docMk/>
            <pc:sldMk cId="1038679509" sldId="257"/>
            <ac:spMk id="13" creationId="{B70717D9-A12B-34EC-2D52-908395A2E95C}"/>
          </ac:spMkLst>
        </pc:spChg>
        <pc:spChg chg="del">
          <ac:chgData name="Maheema Chanrai" userId="S::maheema@history.org.uk::a2cf1078-9c61-4f32-bf42-689b03e14545" providerId="AD" clId="Web-{85AFE5BE-93E9-A22F-C639-2AAB146D8208}" dt="2026-09-11T08:52:09.494" v="15"/>
          <ac:spMkLst>
            <pc:docMk/>
            <pc:sldMk cId="1038679509" sldId="257"/>
            <ac:spMk id="17" creationId="{86EBFDAA-3F28-D7C4-0BAC-2CCFAA7CF551}"/>
          </ac:spMkLst>
        </pc:spChg>
      </pc:sldChg>
      <pc:sldChg chg="modNotes">
        <pc:chgData name="Maheema Chanrai" userId="S::maheema@history.org.uk::a2cf1078-9c61-4f32-bf42-689b03e14545" providerId="AD" clId="Web-{85AFE5BE-93E9-A22F-C639-2AAB146D8208}" dt="2026-09-11T08:52:04.259" v="13"/>
        <pc:sldMkLst>
          <pc:docMk/>
          <pc:sldMk cId="421674318" sldId="258"/>
        </pc:sldMkLst>
      </pc:sldChg>
      <pc:sldChg chg="modNotes">
        <pc:chgData name="Maheema Chanrai" userId="S::maheema@history.org.uk::a2cf1078-9c61-4f32-bf42-689b03e14545" providerId="AD" clId="Web-{85AFE5BE-93E9-A22F-C639-2AAB146D8208}" dt="2026-09-11T08:52:14.650" v="17"/>
        <pc:sldMkLst>
          <pc:docMk/>
          <pc:sldMk cId="1230315023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6B08E-D1B7-4686-B9CB-646FE152AB3B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81BB8-9445-4A8F-815D-B1302C27B59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27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Port Sunlight Museum’s collection. </a:t>
            </a:r>
            <a:r>
              <a:rPr lang="en-GB" dirty="0"/>
              <a:t>Not for re-use outside of educational purposes.</a:t>
            </a:r>
            <a:endParaRPr lang="en-US" dirty="0"/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81BB8-9445-4A8F-815D-B1302C27B59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Port Sunlight Museum’s collection. Not for re-use outside of educational purposes.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81BB8-9445-4A8F-815D-B1302C27B59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95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D518D-DC8E-B6B1-C82B-4B5D8DC18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5B1CE8-01C1-2D1D-B7E8-691739D1E4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0A43A-ADB6-22BA-00D8-294E5ED478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Images from Port Sunlight Museum’s collection. </a:t>
            </a:r>
            <a:r>
              <a:rPr lang="en-GB" dirty="0"/>
              <a:t>Not for re-use outside of educational purposes.</a:t>
            </a:r>
            <a:endParaRPr lang="en-US" dirty="0">
              <a:solidFill>
                <a:srgbClr val="444444"/>
              </a:solidFill>
            </a:endParaRPr>
          </a:p>
          <a:p>
            <a:endParaRPr lang="en-US" dirty="0">
              <a:solidFill>
                <a:srgbClr val="444444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054E7-E83E-ECDA-56E6-2ED567B0EA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81BB8-9445-4A8F-815D-B1302C27B59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518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080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27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82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675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91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386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1443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931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17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0854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689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3C35F-052F-4B03-9B32-F18FEDC7525A}" type="datetimeFigureOut">
              <a:rPr lang="en-GB" smtClean="0"/>
              <a:t>11/09/2026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E13443-A747-43FF-AEB2-274082A981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908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C81947F-8155-C728-FE49-375BEAD50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441494"/>
              </p:ext>
            </p:extLst>
          </p:nvPr>
        </p:nvGraphicFramePr>
        <p:xfrm>
          <a:off x="254279" y="252976"/>
          <a:ext cx="9392140" cy="62128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4086">
                  <a:extLst>
                    <a:ext uri="{9D8B030D-6E8A-4147-A177-3AD203B41FA5}">
                      <a16:colId xmlns:a16="http://schemas.microsoft.com/office/drawing/2014/main" val="1611871128"/>
                    </a:ext>
                  </a:extLst>
                </a:gridCol>
                <a:gridCol w="3954027">
                  <a:extLst>
                    <a:ext uri="{9D8B030D-6E8A-4147-A177-3AD203B41FA5}">
                      <a16:colId xmlns:a16="http://schemas.microsoft.com/office/drawing/2014/main" val="1197237777"/>
                    </a:ext>
                  </a:extLst>
                </a:gridCol>
                <a:gridCol w="3954027">
                  <a:extLst>
                    <a:ext uri="{9D8B030D-6E8A-4147-A177-3AD203B41FA5}">
                      <a16:colId xmlns:a16="http://schemas.microsoft.com/office/drawing/2014/main" val="2628341445"/>
                    </a:ext>
                  </a:extLst>
                </a:gridCol>
              </a:tblGrid>
              <a:tr h="244864">
                <a:tc gridSpan="3"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Working at Port Sunlight and </a:t>
                      </a:r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Leverville</a:t>
                      </a:r>
                      <a:endParaRPr lang="en-GB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654356"/>
                  </a:ext>
                </a:extLst>
              </a:tr>
              <a:tr h="265184"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Port Sunlight</a:t>
                      </a:r>
                      <a:endParaRPr lang="en-GB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Leverville</a:t>
                      </a:r>
                      <a:endParaRPr lang="en-GB" sz="1400" b="1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979432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Types of work done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448627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Male and female roles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005766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Use of child </a:t>
                      </a:r>
                      <a:r>
                        <a:rPr lang="en-US" sz="14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labour</a:t>
                      </a:r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?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3936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Wages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958193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Working conditions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302561"/>
                  </a:ext>
                </a:extLst>
              </a:tr>
              <a:tr h="93387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Calibri"/>
                          <a:cs typeface="Calibri"/>
                        </a:rPr>
                        <a:t>Benefits (pensions, co-partnership, etc.)</a:t>
                      </a:r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997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34640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E5E751-0D2D-3CC3-6B4F-2C1661E7023F}"/>
              </a:ext>
            </a:extLst>
          </p:cNvPr>
          <p:cNvSpPr txBox="1"/>
          <p:nvPr/>
        </p:nvSpPr>
        <p:spPr>
          <a:xfrm>
            <a:off x="160774" y="100037"/>
            <a:ext cx="960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Working for Lever Brothers at Port Sunlight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4EC5DA-7704-62D7-7B4E-6C931F7DCC3C}"/>
              </a:ext>
            </a:extLst>
          </p:cNvPr>
          <p:cNvSpPr txBox="1"/>
          <p:nvPr/>
        </p:nvSpPr>
        <p:spPr>
          <a:xfrm>
            <a:off x="508000" y="454824"/>
            <a:ext cx="9068079" cy="6555641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The roughly 3,500 employees of Lever Brothers at Port Sunlight in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1910 worked in a range of professions. Hundreds of clerks and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secretaries worked in large offices; soap-boilers filled and churned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the huge pans in the soaperies; girls and women wrapped thousands of </a:t>
            </a:r>
          </a:p>
          <a:p>
            <a:r>
              <a:rPr lang="en-US" sz="1400" dirty="0">
                <a:latin typeface="Helvetica"/>
                <a:cs typeface="Helvetica"/>
              </a:rPr>
              <a:t>bars of Sunlight soap in cardboard sleeves.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Lever’s employees were treated much better than those in other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British factories. Huge windows allowed daylight into the heart of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each room, while men who worked with harmful chemicals were given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respirators. Lever Brothers had a full-time safety inspector and there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were alarms and sprinklers in each department, many years before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this became a requirement.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Children worked at Port Sunlight from the age of 13 onwards. This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might seem surprising, but school in Britain was only compulsory up to </a:t>
            </a:r>
          </a:p>
          <a:p>
            <a:r>
              <a:rPr lang="en-US" sz="1400" dirty="0">
                <a:latin typeface="Helvetica"/>
                <a:cs typeface="Helvetica"/>
              </a:rPr>
              <a:t>the age of ten, and many younger children were employed in the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countryside.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In 1889, Britain’s first major strike demanded a reduction in working </a:t>
            </a:r>
          </a:p>
          <a:p>
            <a:r>
              <a:rPr lang="en-US" sz="1400" dirty="0">
                <a:latin typeface="Helvetica"/>
                <a:cs typeface="Helvetica"/>
              </a:rPr>
              <a:t>hours from 12 to eight – a luxury that Lever Brothers employees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already enjoyed. In the same year, 10,000 dock workers in Liverpool </a:t>
            </a:r>
          </a:p>
          <a:p>
            <a:r>
              <a:rPr lang="en-US" sz="1400" dirty="0">
                <a:latin typeface="Helvetica"/>
                <a:cs typeface="Helvetica"/>
              </a:rPr>
              <a:t>went on strike, asking for sixpence a day; </a:t>
            </a:r>
            <a:r>
              <a:rPr lang="en-US" sz="1400" dirty="0" err="1">
                <a:latin typeface="Helvetica"/>
                <a:cs typeface="Helvetica"/>
              </a:rPr>
              <a:t>Sunlighters</a:t>
            </a:r>
            <a:r>
              <a:rPr lang="en-US" sz="1400" dirty="0">
                <a:latin typeface="Helvetica"/>
                <a:cs typeface="Helvetica"/>
              </a:rPr>
              <a:t> already took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home more than two shillings.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In 1909, Lever Brothers employees were offered the opportunity to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become ‘co-partners’ in the firm and receive a share in the company’s </a:t>
            </a:r>
          </a:p>
          <a:p>
            <a:r>
              <a:rPr lang="en-US" sz="1400" dirty="0">
                <a:latin typeface="Helvetica"/>
                <a:cs typeface="Helvetica"/>
              </a:rPr>
              <a:t>annual profits. However, any employee could have their share removed for ‘neglect of duty, dishonesty, drunkenness… or disloyalty to employers’. The annual dividends were not large – an average of £20 per employee in 1910 – but this was still far better than the non-existent schemes in place in other firms.</a:t>
            </a:r>
          </a:p>
        </p:txBody>
      </p:sp>
      <p:pic>
        <p:nvPicPr>
          <p:cNvPr id="5" name="Picture 4" descr="A group of people working at desks&#10;&#10;AI-generated content may be incorrect.">
            <a:extLst>
              <a:ext uri="{FF2B5EF4-FFF2-40B4-BE49-F238E27FC236}">
                <a16:creationId xmlns:a16="http://schemas.microsoft.com/office/drawing/2014/main" id="{FD35DD2E-ADC6-80E2-BC86-5100133D86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4" t="10989" r="2080" b="9323"/>
          <a:stretch/>
        </p:blipFill>
        <p:spPr>
          <a:xfrm>
            <a:off x="6543229" y="655649"/>
            <a:ext cx="3029303" cy="192695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C956C4-CCC9-7A0E-FECE-223F6FD7A17A}"/>
              </a:ext>
            </a:extLst>
          </p:cNvPr>
          <p:cNvSpPr txBox="1"/>
          <p:nvPr/>
        </p:nvSpPr>
        <p:spPr>
          <a:xfrm>
            <a:off x="200104" y="454824"/>
            <a:ext cx="423258" cy="63401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1  2 3 4 5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6 7 8 9  10 11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12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13 14 15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16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17 18 19 20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21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22 23 24 25  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45F47DA-B6CF-F50F-7612-73EF56B25018}"/>
              </a:ext>
            </a:extLst>
          </p:cNvPr>
          <p:cNvSpPr/>
          <p:nvPr/>
        </p:nvSpPr>
        <p:spPr>
          <a:xfrm>
            <a:off x="6245860" y="2629770"/>
            <a:ext cx="3322320" cy="160020"/>
          </a:xfrm>
          <a:custGeom>
            <a:avLst/>
            <a:gdLst>
              <a:gd name="connsiteX0" fmla="*/ 0 w 3322320"/>
              <a:gd name="connsiteY0" fmla="*/ 121920 h 160020"/>
              <a:gd name="connsiteX1" fmla="*/ 3322320 w 3322320"/>
              <a:gd name="connsiteY1" fmla="*/ 0 h 160020"/>
              <a:gd name="connsiteX2" fmla="*/ 3314700 w 3322320"/>
              <a:gd name="connsiteY2" fmla="*/ 160020 h 160020"/>
              <a:gd name="connsiteX3" fmla="*/ 0 w 3322320"/>
              <a:gd name="connsiteY3" fmla="*/ 121920 h 160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22320" h="160020">
                <a:moveTo>
                  <a:pt x="0" y="121920"/>
                </a:moveTo>
                <a:lnTo>
                  <a:pt x="3322320" y="0"/>
                </a:lnTo>
                <a:lnTo>
                  <a:pt x="3314700" y="160020"/>
                </a:lnTo>
                <a:lnTo>
                  <a:pt x="0" y="12192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F8DFAD1-9DDE-4BD6-AD56-978F8CE4F1E2}"/>
              </a:ext>
            </a:extLst>
          </p:cNvPr>
          <p:cNvSpPr/>
          <p:nvPr/>
        </p:nvSpPr>
        <p:spPr>
          <a:xfrm>
            <a:off x="9398000" y="648570"/>
            <a:ext cx="177800" cy="1991360"/>
          </a:xfrm>
          <a:custGeom>
            <a:avLst/>
            <a:gdLst>
              <a:gd name="connsiteX0" fmla="*/ 0 w 177800"/>
              <a:gd name="connsiteY0" fmla="*/ 0 h 1991360"/>
              <a:gd name="connsiteX1" fmla="*/ 162560 w 177800"/>
              <a:gd name="connsiteY1" fmla="*/ 1991360 h 1991360"/>
              <a:gd name="connsiteX2" fmla="*/ 177800 w 177800"/>
              <a:gd name="connsiteY2" fmla="*/ 0 h 1991360"/>
              <a:gd name="connsiteX3" fmla="*/ 0 w 177800"/>
              <a:gd name="connsiteY3" fmla="*/ 0 h 199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800" h="1991360">
                <a:moveTo>
                  <a:pt x="0" y="0"/>
                </a:moveTo>
                <a:lnTo>
                  <a:pt x="162560" y="1991360"/>
                </a:lnTo>
                <a:lnTo>
                  <a:pt x="17780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5021C75-F68A-681E-D3D9-F58109DB98F4}"/>
              </a:ext>
            </a:extLst>
          </p:cNvPr>
          <p:cNvSpPr txBox="1"/>
          <p:nvPr/>
        </p:nvSpPr>
        <p:spPr>
          <a:xfrm>
            <a:off x="6543229" y="2597238"/>
            <a:ext cx="29944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Above: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Port Sunlight office workers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A group of men standing next to a pipe&#10;&#10;AI-generated content may be incorrect.">
            <a:extLst>
              <a:ext uri="{FF2B5EF4-FFF2-40B4-BE49-F238E27FC236}">
                <a16:creationId xmlns:a16="http://schemas.microsoft.com/office/drawing/2014/main" id="{BEB126BB-4668-E1E6-D65C-0C55E6FD9C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" t="5334" r="9389" b="12148"/>
          <a:stretch/>
        </p:blipFill>
        <p:spPr>
          <a:xfrm>
            <a:off x="6546498" y="3273248"/>
            <a:ext cx="3029302" cy="21156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B4B1D5D-71D9-BBF9-75F4-059B9D4A2981}"/>
              </a:ext>
            </a:extLst>
          </p:cNvPr>
          <p:cNvSpPr txBox="1"/>
          <p:nvPr/>
        </p:nvSpPr>
        <p:spPr>
          <a:xfrm>
            <a:off x="6543228" y="5430968"/>
            <a:ext cx="29944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Above: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The King and Queen inspecting the No. 1 Pan Room in 1914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8679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9D59B-66FC-68E3-36C3-2612ED789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2B23C8D-DAC5-FA15-5BBD-A5122292F010}"/>
              </a:ext>
            </a:extLst>
          </p:cNvPr>
          <p:cNvSpPr txBox="1"/>
          <p:nvPr/>
        </p:nvSpPr>
        <p:spPr>
          <a:xfrm>
            <a:off x="160774" y="140677"/>
            <a:ext cx="960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Working for Lever Brothers at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Leverville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2DEE73-3A34-2D71-544B-B5F3B9FE21B9}"/>
              </a:ext>
            </a:extLst>
          </p:cNvPr>
          <p:cNvSpPr txBox="1"/>
          <p:nvPr/>
        </p:nvSpPr>
        <p:spPr>
          <a:xfrm>
            <a:off x="508000" y="454824"/>
            <a:ext cx="9068079" cy="6340197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r>
              <a:rPr lang="en-US" sz="1400" dirty="0">
                <a:latin typeface="Helvetica"/>
                <a:cs typeface="Helvetica"/>
              </a:rPr>
              <a:t>Lever Brothers’ subsidiary, H.C.B., employed around </a:t>
            </a:r>
          </a:p>
          <a:p>
            <a:r>
              <a:rPr lang="en-US" sz="1400" dirty="0">
                <a:latin typeface="Helvetica"/>
                <a:cs typeface="Helvetica"/>
              </a:rPr>
              <a:t>6,500 workers in the </a:t>
            </a:r>
            <a:r>
              <a:rPr lang="en-US" sz="1400" dirty="0" err="1">
                <a:latin typeface="Helvetica"/>
                <a:cs typeface="Helvetica"/>
              </a:rPr>
              <a:t>Leverville</a:t>
            </a:r>
            <a:r>
              <a:rPr lang="en-US" sz="1400" dirty="0">
                <a:latin typeface="Helvetica"/>
                <a:cs typeface="Helvetica"/>
              </a:rPr>
              <a:t>/</a:t>
            </a:r>
            <a:r>
              <a:rPr lang="en-US" sz="1400" dirty="0" err="1">
                <a:latin typeface="Helvetica"/>
                <a:cs typeface="Helvetica"/>
              </a:rPr>
              <a:t>Lusanga</a:t>
            </a:r>
            <a:r>
              <a:rPr lang="en-US" sz="1400" dirty="0">
                <a:latin typeface="Helvetica"/>
                <a:cs typeface="Helvetica"/>
              </a:rPr>
              <a:t> circle in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1923. Most of the work done was hard and physically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demanding. Fruit cutters cleared palm groves and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scaled oil palms to cut down the fruit heads, porters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carried fruit for many </a:t>
            </a:r>
            <a:r>
              <a:rPr lang="en-US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kilometres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to fruit stations and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the crews of river steamers were responsible for </a:t>
            </a:r>
          </a:p>
          <a:p>
            <a:r>
              <a:rPr lang="en-US" sz="1400" dirty="0">
                <a:latin typeface="Helvetica"/>
                <a:cs typeface="Helvetica"/>
              </a:rPr>
              <a:t>loading heavy logs on to the boats to be burned as fuel.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Porterage of the heavy baskets of oil palm fruit was </a:t>
            </a:r>
          </a:p>
          <a:p>
            <a:r>
              <a:rPr lang="en-US" sz="1400" dirty="0">
                <a:latin typeface="Helvetica"/>
                <a:cs typeface="Helvetica"/>
              </a:rPr>
              <a:t>often done by women. An H.C.B. doctor explained that</a:t>
            </a:r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/>
                <a:cs typeface="Helvetica"/>
              </a:rPr>
              <a:t>‘There is… a daily walk of 10 to 30 </a:t>
            </a:r>
            <a:r>
              <a:rPr lang="en-US" sz="1400" dirty="0" err="1">
                <a:latin typeface="Helvetica"/>
                <a:cs typeface="Helvetica"/>
              </a:rPr>
              <a:t>kilometres</a:t>
            </a:r>
            <a:r>
              <a:rPr lang="en-US" sz="1400" dirty="0">
                <a:latin typeface="Helvetica"/>
                <a:cs typeface="Helvetica"/>
              </a:rPr>
              <a:t>, half of </a:t>
            </a:r>
            <a:endParaRPr lang="en-US"/>
          </a:p>
          <a:p>
            <a:r>
              <a:rPr lang="en-US" sz="1400" dirty="0">
                <a:latin typeface="Helvetica"/>
                <a:cs typeface="Helvetica"/>
              </a:rPr>
              <a:t>it with a heavy basket on the head. We see old women </a:t>
            </a:r>
          </a:p>
          <a:p>
            <a:r>
              <a:rPr lang="en-US" sz="1400" dirty="0">
                <a:latin typeface="Helvetica"/>
                <a:cs typeface="Helvetica"/>
              </a:rPr>
              <a:t>deformed by illness, women with children on their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backs, pregnant women and pre-adolescent girls aging </a:t>
            </a:r>
          </a:p>
          <a:p>
            <a:r>
              <a:rPr lang="en-US" sz="1400" dirty="0">
                <a:latin typeface="Helvetica"/>
                <a:cs typeface="Helvetica"/>
              </a:rPr>
              <a:t>prematurely.’ H.C.B. refused to ban this practice on the </a:t>
            </a:r>
          </a:p>
          <a:p>
            <a:r>
              <a:rPr lang="en-US" sz="1400" dirty="0">
                <a:latin typeface="Helvetica"/>
                <a:cs typeface="Helvetica"/>
              </a:rPr>
              <a:t>grounds that it was a ‘tradition’ for the Indigenous people of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the Congo basin.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/>
                <a:cs typeface="Helvetica"/>
              </a:rPr>
              <a:t>Children were also employed by H.C.B.; teenagers assisted with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clearing palm groves and underage children (under the age of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12) worked in the industrial posts and on the fleet of river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steamers, despite this being forbidden by the terms of Lever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Brothers’ contract with the Belgian government.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An H.C.B. official justified child </a:t>
            </a:r>
            <a:r>
              <a:rPr lang="en-US" sz="1400" dirty="0" err="1">
                <a:latin typeface="Helvetica" panose="020B0604020202020204" pitchFamily="34" charset="0"/>
                <a:cs typeface="Helvetica" panose="020B0604020202020204" pitchFamily="34" charset="0"/>
              </a:rPr>
              <a:t>labour</a:t>
            </a:r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 in 1924 by arguing that </a:t>
            </a:r>
          </a:p>
          <a:p>
            <a:r>
              <a:rPr lang="en-US" sz="1400" dirty="0">
                <a:latin typeface="Helvetica"/>
                <a:cs typeface="Helvetica"/>
              </a:rPr>
              <a:t>‘pushing [railway] wagons does not require much force. Our </a:t>
            </a:r>
            <a:endParaRPr lang="en-US" dirty="0"/>
          </a:p>
          <a:p>
            <a:r>
              <a:rPr lang="en-US" sz="1400" dirty="0">
                <a:latin typeface="Helvetica"/>
                <a:cs typeface="Helvetica"/>
              </a:rPr>
              <a:t>young workers treat it as a game.’</a:t>
            </a:r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A999F14-D755-D609-EF0B-84452D9E11AC}"/>
              </a:ext>
            </a:extLst>
          </p:cNvPr>
          <p:cNvSpPr txBox="1"/>
          <p:nvPr/>
        </p:nvSpPr>
        <p:spPr>
          <a:xfrm>
            <a:off x="200104" y="454824"/>
            <a:ext cx="423258" cy="612475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1  2 3 4 5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6 7 8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9  10 11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12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13 14 15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16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17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18 19 20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21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22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23 24 25  </a:t>
            </a:r>
          </a:p>
        </p:txBody>
      </p:sp>
      <p:pic>
        <p:nvPicPr>
          <p:cNvPr id="22" name="Picture 21" descr="A newspaper article of a newspaper article of a group of people&#10;&#10;AI-generated content may be incorrect.">
            <a:extLst>
              <a:ext uri="{FF2B5EF4-FFF2-40B4-BE49-F238E27FC236}">
                <a16:creationId xmlns:a16="http://schemas.microsoft.com/office/drawing/2014/main" id="{36EE6F01-134A-22FC-DA9D-61D97A289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2" t="16371" r="5559" b="17027"/>
          <a:stretch/>
        </p:blipFill>
        <p:spPr>
          <a:xfrm>
            <a:off x="5212423" y="509057"/>
            <a:ext cx="4363656" cy="2391623"/>
          </a:xfrm>
          <a:prstGeom prst="rect">
            <a:avLst/>
          </a:prstGeom>
        </p:spPr>
      </p:pic>
      <p:pic>
        <p:nvPicPr>
          <p:cNvPr id="23" name="Picture 22" descr="A group of people sitting on the ground&#10;&#10;AI-generated content may be incorrect.">
            <a:extLst>
              <a:ext uri="{FF2B5EF4-FFF2-40B4-BE49-F238E27FC236}">
                <a16:creationId xmlns:a16="http://schemas.microsoft.com/office/drawing/2014/main" id="{B22ACF92-9912-44B7-6017-4BDCE271E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" t="3544" r="7457" b="3629"/>
          <a:stretch/>
        </p:blipFill>
        <p:spPr>
          <a:xfrm>
            <a:off x="5908431" y="3429000"/>
            <a:ext cx="3667648" cy="280167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CD4C323-FBC5-3105-E108-677C4285494B}"/>
              </a:ext>
            </a:extLst>
          </p:cNvPr>
          <p:cNvSpPr txBox="1"/>
          <p:nvPr/>
        </p:nvSpPr>
        <p:spPr>
          <a:xfrm>
            <a:off x="5212423" y="2857062"/>
            <a:ext cx="43636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Above: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Porters bringing in oil palm fruit at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Leverville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61A26A2-4E31-89D8-800F-377A8884188D}"/>
              </a:ext>
            </a:extLst>
          </p:cNvPr>
          <p:cNvSpPr txBox="1"/>
          <p:nvPr/>
        </p:nvSpPr>
        <p:spPr>
          <a:xfrm>
            <a:off x="5908429" y="6222618"/>
            <a:ext cx="36676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Above: 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Young men cutting fruit away from the fruit head at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Leverville</a:t>
            </a:r>
            <a:endParaRPr lang="en-GB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74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47759-C074-E8F4-D9CB-5A70A1EDF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D3E98AB-0071-B76A-0A4B-F3AA0E9C56B0}"/>
              </a:ext>
            </a:extLst>
          </p:cNvPr>
          <p:cNvSpPr txBox="1"/>
          <p:nvPr/>
        </p:nvSpPr>
        <p:spPr>
          <a:xfrm>
            <a:off x="160774" y="140677"/>
            <a:ext cx="960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Working for Lever Brothers at </a:t>
            </a:r>
            <a:r>
              <a:rPr lang="en-US" sz="1600" b="1" dirty="0" err="1">
                <a:latin typeface="Calibri" panose="020F0502020204030204" pitchFamily="34" charset="0"/>
                <a:cs typeface="Calibri" panose="020F0502020204030204" pitchFamily="34" charset="0"/>
              </a:rPr>
              <a:t>Leverville</a:t>
            </a:r>
            <a:endParaRPr lang="en-US" sz="1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495AF6-EAB7-385D-052F-790D0D3BEB6D}"/>
              </a:ext>
            </a:extLst>
          </p:cNvPr>
          <p:cNvSpPr txBox="1"/>
          <p:nvPr/>
        </p:nvSpPr>
        <p:spPr>
          <a:xfrm>
            <a:off x="508000" y="454824"/>
            <a:ext cx="9068079" cy="3539430"/>
          </a:xfrm>
          <a:prstGeom prst="rect">
            <a:avLst/>
          </a:prstGeom>
          <a:noFill/>
        </p:spPr>
        <p:txBody>
          <a:bodyPr wrap="square" lIns="91440" tIns="45720" rIns="91440" bIns="45720" numCol="1" rtlCol="0" anchor="t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Despite signing an agreement with the Belgian government to pay a </a:t>
            </a:r>
          </a:p>
          <a:p>
            <a:r>
              <a:rPr lang="en-US" sz="1400" dirty="0">
                <a:latin typeface="Helvetica"/>
                <a:cs typeface="Helvetica"/>
              </a:rPr>
              <a:t>minimum wage per eight-hour day, H.C.B. seems to have underpaid its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workers at least some of the time. The average wage for an </a:t>
            </a:r>
          </a:p>
          <a:p>
            <a:r>
              <a:rPr lang="en-US" sz="1400" dirty="0">
                <a:latin typeface="Helvetica"/>
                <a:cs typeface="Helvetica"/>
              </a:rPr>
              <a:t>agricultural </a:t>
            </a:r>
            <a:r>
              <a:rPr lang="en-US" sz="1400" dirty="0" err="1">
                <a:latin typeface="Helvetica"/>
                <a:cs typeface="Helvetica"/>
              </a:rPr>
              <a:t>labourer</a:t>
            </a:r>
            <a:r>
              <a:rPr lang="en-US" sz="1400" dirty="0">
                <a:latin typeface="Helvetica"/>
                <a:cs typeface="Helvetica"/>
              </a:rPr>
              <a:t> in Britain in 1922 was 6–7 shillings per day. The </a:t>
            </a:r>
          </a:p>
          <a:p>
            <a:r>
              <a:rPr lang="en-US" sz="1400" dirty="0">
                <a:latin typeface="Helvetica"/>
                <a:cs typeface="Helvetica"/>
              </a:rPr>
              <a:t>average wage for a fruit cutter in </a:t>
            </a:r>
            <a:r>
              <a:rPr lang="en-US" sz="1400" err="1">
                <a:latin typeface="Helvetica"/>
                <a:cs typeface="Helvetica"/>
              </a:rPr>
              <a:t>Leverville</a:t>
            </a:r>
            <a:r>
              <a:rPr lang="en-US" sz="1400">
                <a:latin typeface="Helvetica"/>
                <a:cs typeface="Helvetica"/>
              </a:rPr>
              <a:t> in the same year was 1–2 </a:t>
            </a:r>
          </a:p>
          <a:p>
            <a:r>
              <a:rPr lang="en-US" sz="1400" dirty="0">
                <a:latin typeface="Helvetica"/>
                <a:cs typeface="Helvetica"/>
              </a:rPr>
              <a:t>francs per day, or about 0.8–1.7 shillings.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Belgian officials estimated (accurate figures were proved impossible </a:t>
            </a:r>
          </a:p>
          <a:p>
            <a:r>
              <a:rPr lang="en-US" sz="1400" dirty="0">
                <a:latin typeface="Helvetica"/>
                <a:cs typeface="Helvetica"/>
              </a:rPr>
              <a:t>to calculate) the death rate for H.C.B.’s workers in this period to be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around 9% per year – a startlingly high figure compared to Port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Sunlight. This was, in part, due to living conditions in the concession </a:t>
            </a:r>
          </a:p>
          <a:p>
            <a:r>
              <a:rPr lang="en-US" sz="1400" dirty="0">
                <a:latin typeface="Helvetica"/>
                <a:cs typeface="Helvetica"/>
              </a:rPr>
              <a:t>(see Lesson 4). 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As for co-partnership, William Lever wrote regretfully that </a:t>
            </a: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Congolese workers could not qualify for shares in the company’s </a:t>
            </a:r>
          </a:p>
          <a:p>
            <a:r>
              <a:rPr lang="en-US" sz="1400" dirty="0">
                <a:latin typeface="Helvetica"/>
                <a:cs typeface="Helvetica"/>
              </a:rPr>
              <a:t>profits as they had ‘no address’ to write on the certificate.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EBCE1D4-1616-5D85-D09F-93E2EE3438E5}"/>
              </a:ext>
            </a:extLst>
          </p:cNvPr>
          <p:cNvSpPr txBox="1"/>
          <p:nvPr/>
        </p:nvSpPr>
        <p:spPr>
          <a:xfrm>
            <a:off x="200104" y="454824"/>
            <a:ext cx="423258" cy="353943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26 27 28 29 30 31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32 33 34 35 36</a:t>
            </a:r>
          </a:p>
          <a:p>
            <a:endParaRPr lang="en-US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n-US" sz="1400" dirty="0">
                <a:latin typeface="Helvetica" panose="020B0604020202020204" pitchFamily="34" charset="0"/>
                <a:cs typeface="Helvetica" panose="020B0604020202020204" pitchFamily="34" charset="0"/>
              </a:rPr>
              <a:t>37 38 39</a:t>
            </a:r>
          </a:p>
        </p:txBody>
      </p:sp>
      <p:pic>
        <p:nvPicPr>
          <p:cNvPr id="3" name="Picture 2" descr="A black and white photo of a road and a body of water&#10;&#10;AI-generated content may be incorrect.">
            <a:extLst>
              <a:ext uri="{FF2B5EF4-FFF2-40B4-BE49-F238E27FC236}">
                <a16:creationId xmlns:a16="http://schemas.microsoft.com/office/drawing/2014/main" id="{285444D6-E72F-BE40-01FE-E90F5ACD31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1" t="14616" r="10301" b="4135"/>
          <a:stretch/>
        </p:blipFill>
        <p:spPr>
          <a:xfrm>
            <a:off x="6367971" y="540191"/>
            <a:ext cx="3208108" cy="24622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5D3D75-82BA-38B7-8CE1-75D442BC55A6}"/>
              </a:ext>
            </a:extLst>
          </p:cNvPr>
          <p:cNvSpPr txBox="1"/>
          <p:nvPr/>
        </p:nvSpPr>
        <p:spPr>
          <a:xfrm>
            <a:off x="6367969" y="3008774"/>
            <a:ext cx="320810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Calibri"/>
                <a:ea typeface="Calibri"/>
                <a:cs typeface="Calibri"/>
              </a:rPr>
              <a:t>Above: </a:t>
            </a:r>
            <a:r>
              <a:rPr lang="en-US" sz="1400" dirty="0">
                <a:latin typeface="Calibri"/>
                <a:ea typeface="Calibri"/>
                <a:cs typeface="Calibri"/>
              </a:rPr>
              <a:t>The narrow-gauge railway at </a:t>
            </a:r>
            <a:r>
              <a:rPr lang="en-US" sz="1400" dirty="0" err="1">
                <a:latin typeface="Calibri"/>
                <a:ea typeface="Calibri"/>
                <a:cs typeface="Calibri"/>
              </a:rPr>
              <a:t>Leverville</a:t>
            </a:r>
            <a:r>
              <a:rPr lang="en-US" sz="1400" dirty="0">
                <a:latin typeface="Calibri"/>
                <a:ea typeface="Calibri"/>
                <a:cs typeface="Calibri"/>
              </a:rPr>
              <a:t> used for transporting palm oil fruit</a:t>
            </a:r>
            <a:endParaRPr lang="en-GB" sz="1400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 descr="A newspaper with a group of people standing in front of a large drum&#10;&#10;AI-generated content may be incorrect.">
            <a:extLst>
              <a:ext uri="{FF2B5EF4-FFF2-40B4-BE49-F238E27FC236}">
                <a16:creationId xmlns:a16="http://schemas.microsoft.com/office/drawing/2014/main" id="{320AD0DC-9858-8AFD-52B2-F26F4FE3FC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9" t="20759" r="6318" b="3965"/>
          <a:stretch/>
        </p:blipFill>
        <p:spPr>
          <a:xfrm>
            <a:off x="6367968" y="3855597"/>
            <a:ext cx="3208110" cy="21010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312F72E-336F-46DC-4614-51EEFB6D1064}"/>
              </a:ext>
            </a:extLst>
          </p:cNvPr>
          <p:cNvSpPr txBox="1"/>
          <p:nvPr/>
        </p:nvSpPr>
        <p:spPr>
          <a:xfrm>
            <a:off x="6367967" y="5948477"/>
            <a:ext cx="3208109" cy="7386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400" b="1" dirty="0">
                <a:latin typeface="Calibri"/>
                <a:ea typeface="Calibri"/>
                <a:cs typeface="Calibri"/>
              </a:rPr>
              <a:t>Above: </a:t>
            </a:r>
            <a:r>
              <a:rPr lang="en-US" sz="1400" dirty="0">
                <a:latin typeface="Calibri"/>
                <a:ea typeface="Calibri"/>
                <a:cs typeface="Calibri"/>
              </a:rPr>
              <a:t>Congolese workers loading barrels of palm oil on to railway wagons for the journey to Matadi</a:t>
            </a:r>
            <a:endParaRPr lang="en-GB" sz="1400" dirty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0315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03d0aa5-ea85-45e9-bcf7-3b6f70fea4b8">
      <Terms xmlns="http://schemas.microsoft.com/office/infopath/2007/PartnerControls"/>
    </lcf76f155ced4ddcb4097134ff3c332f>
    <TaxCatchAll xmlns="481877b5-a2ae-4d9d-9ba3-424403392f6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266CCC57798441A9C2FA434AD5E3F5" ma:contentTypeVersion="14" ma:contentTypeDescription="Create a new document." ma:contentTypeScope="" ma:versionID="cee0799a0907b7c235d0fb9b74e91e90">
  <xsd:schema xmlns:xsd="http://www.w3.org/2001/XMLSchema" xmlns:xs="http://www.w3.org/2001/XMLSchema" xmlns:p="http://schemas.microsoft.com/office/2006/metadata/properties" xmlns:ns2="703d0aa5-ea85-45e9-bcf7-3b6f70fea4b8" xmlns:ns3="481877b5-a2ae-4d9d-9ba3-424403392f66" targetNamespace="http://schemas.microsoft.com/office/2006/metadata/properties" ma:root="true" ma:fieldsID="ba548392180775157952bd1193f4f98f" ns2:_="" ns3:_="">
    <xsd:import namespace="703d0aa5-ea85-45e9-bcf7-3b6f70fea4b8"/>
    <xsd:import namespace="481877b5-a2ae-4d9d-9ba3-424403392f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d0aa5-ea85-45e9-bcf7-3b6f70fea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e54ded8-d1f2-4abc-bb7c-a39a2d7e3c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877b5-a2ae-4d9d-9ba3-424403392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fd0e629-3810-4cdf-b3ca-5373e668d737}" ma:internalName="TaxCatchAll" ma:showField="CatchAllData" ma:web="481877b5-a2ae-4d9d-9ba3-424403392f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C7E479-0A09-4038-8E0F-1E48563E1CF2}">
  <ds:schemaRefs>
    <ds:schemaRef ds:uri="http://schemas.microsoft.com/office/2006/metadata/properties"/>
    <ds:schemaRef ds:uri="http://schemas.microsoft.com/office/infopath/2007/PartnerControls"/>
    <ds:schemaRef ds:uri="703d0aa5-ea85-45e9-bcf7-3b6f70fea4b8"/>
    <ds:schemaRef ds:uri="481877b5-a2ae-4d9d-9ba3-424403392f66"/>
  </ds:schemaRefs>
</ds:datastoreItem>
</file>

<file path=customXml/itemProps2.xml><?xml version="1.0" encoding="utf-8"?>
<ds:datastoreItem xmlns:ds="http://schemas.openxmlformats.org/officeDocument/2006/customXml" ds:itemID="{8526F12E-E2BD-471E-AFF3-8471CDFCDD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447823-D147-44CF-915A-24F0DA7D5D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3d0aa5-ea85-45e9-bcf7-3b6f70fea4b8"/>
    <ds:schemaRef ds:uri="481877b5-a2ae-4d9d-9ba3-424403392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962</Words>
  <Application>Microsoft Office PowerPoint</Application>
  <PresentationFormat>A4 Paper (210x297 mm)</PresentationFormat>
  <Paragraphs>126</Paragraphs>
  <Slides>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Cauldwell</dc:creator>
  <cp:lastModifiedBy>J Cauldwell</cp:lastModifiedBy>
  <cp:revision>50</cp:revision>
  <dcterms:created xsi:type="dcterms:W3CDTF">2025-04-21T15:46:51Z</dcterms:created>
  <dcterms:modified xsi:type="dcterms:W3CDTF">2026-09-11T08:52:55Z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0x010100DE266CCC57798441A9C2FA434AD5E3F5</vt:lpwstr>
  </property>
  <property fmtid="{D5CDD505-2E9C-101B-9397-08002B2CF9AE}" pid="3" name="MediaServiceImageTags">
    <vt:lpwstr/>
  </property>
</Properties>
</file>