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sldIdLst>
    <p:sldId id="257" r:id="rId5"/>
    <p:sldId id="258"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76BDAD-6292-1120-9E04-4C5523E59597}" name="vicki@fool-proofs.co.uk" initials="vi" userId="S::urn:spo:guest#vicki@fool-proofs.co.uk::"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117C8A-E4E0-3A3B-F2B1-6289A5B2EBDF}" v="1" dt="2026-09-11T09:44:27.171"/>
    <p1510:client id="{D6C9F36B-D1D7-3D62-143C-651884126C10}" v="15" dt="2026-09-11T09:10:38.3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5" d="100"/>
          <a:sy n="55" d="100"/>
        </p:scale>
        <p:origin x="259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cauldwell@mosslands.wirral.sch.uk" userId="S::urn:spo:guest#josephcauldwell@mosslands.wirral.sch.uk::" providerId="AD" clId="Web-{00000000-0000-0000-0000-000000000000}"/>
    <pc:docChg chg="modSld">
      <pc:chgData name="josephcauldwell@mosslands.wirral.sch.uk" userId="S::urn:spo:guest#josephcauldwell@mosslands.wirral.sch.uk::" providerId="AD" clId="Web-{00000000-0000-0000-0000-000000000000}" dt="2026-08-24T09:52:12.904" v="0" actId="20577"/>
      <pc:docMkLst>
        <pc:docMk/>
      </pc:docMkLst>
      <pc:sldChg chg="modSp modCm">
        <pc:chgData name="josephcauldwell@mosslands.wirral.sch.uk" userId="S::urn:spo:guest#josephcauldwell@mosslands.wirral.sch.uk::" providerId="AD" clId="Web-{00000000-0000-0000-0000-000000000000}" dt="2026-08-24T09:52:12.904" v="0" actId="20577"/>
        <pc:sldMkLst>
          <pc:docMk/>
          <pc:sldMk cId="1208550228" sldId="257"/>
        </pc:sldMkLst>
        <pc:spChg chg="mod">
          <ac:chgData name="josephcauldwell@mosslands.wirral.sch.uk" userId="S::urn:spo:guest#josephcauldwell@mosslands.wirral.sch.uk::" providerId="AD" clId="Web-{00000000-0000-0000-0000-000000000000}" dt="2026-08-24T09:52:12.904" v="0" actId="20577"/>
          <ac:spMkLst>
            <pc:docMk/>
            <pc:sldMk cId="1208550228" sldId="257"/>
            <ac:spMk id="7" creationId="{F28FA18E-BF4D-4B96-9B5C-EB8D710C8101}"/>
          </ac:spMkLst>
        </pc:spChg>
        <pc:extLst>
          <p:ext xmlns:p="http://schemas.openxmlformats.org/presentationml/2006/main" uri="{D6D511B9-2390-475A-947B-AFAB55BFBCF1}">
            <pc226:cmChg xmlns:pc226="http://schemas.microsoft.com/office/powerpoint/2022/06/main/command" chg="mod">
              <pc226:chgData name="josephcauldwell@mosslands.wirral.sch.uk" userId="S::urn:spo:guest#josephcauldwell@mosslands.wirral.sch.uk::" providerId="AD" clId="Web-{00000000-0000-0000-0000-000000000000}" dt="2026-08-24T09:52:12.904" v="0" actId="20577"/>
              <pc2:cmMkLst xmlns:pc2="http://schemas.microsoft.com/office/powerpoint/2019/9/main/command">
                <pc:docMk/>
                <pc:sldMk cId="1208550228" sldId="257"/>
                <pc2:cmMk id="{17811A10-BF6C-4976-BFD0-A1B86F97B0F8}"/>
              </pc2:cmMkLst>
            </pc226:cmChg>
          </p:ext>
        </pc:extLst>
      </pc:sldChg>
    </pc:docChg>
  </pc:docChgLst>
  <pc:docChgLst>
    <pc:chgData name="Maheema Chanrai" userId="S::maheema@history.org.uk::a2cf1078-9c61-4f32-bf42-689b03e14545" providerId="AD" clId="Web-{D6C9F36B-D1D7-3D62-143C-651884126C10}"/>
    <pc:docChg chg="modSld">
      <pc:chgData name="Maheema Chanrai" userId="S::maheema@history.org.uk::a2cf1078-9c61-4f32-bf42-689b03e14545" providerId="AD" clId="Web-{D6C9F36B-D1D7-3D62-143C-651884126C10}" dt="2026-09-11T09:10:35.160" v="23"/>
      <pc:docMkLst>
        <pc:docMk/>
      </pc:docMkLst>
      <pc:sldChg chg="modSp modNotes">
        <pc:chgData name="Maheema Chanrai" userId="S::maheema@history.org.uk::a2cf1078-9c61-4f32-bf42-689b03e14545" providerId="AD" clId="Web-{D6C9F36B-D1D7-3D62-143C-651884126C10}" dt="2026-09-11T09:05:41.555" v="9" actId="20577"/>
        <pc:sldMkLst>
          <pc:docMk/>
          <pc:sldMk cId="1208550228" sldId="257"/>
        </pc:sldMkLst>
        <pc:spChg chg="mod">
          <ac:chgData name="Maheema Chanrai" userId="S::maheema@history.org.uk::a2cf1078-9c61-4f32-bf42-689b03e14545" providerId="AD" clId="Web-{D6C9F36B-D1D7-3D62-143C-651884126C10}" dt="2026-09-11T09:05:41.555" v="9" actId="20577"/>
          <ac:spMkLst>
            <pc:docMk/>
            <pc:sldMk cId="1208550228" sldId="257"/>
            <ac:spMk id="11" creationId="{3ECDE797-5C2B-4E11-9AC2-01434254B7E7}"/>
          </ac:spMkLst>
        </pc:spChg>
      </pc:sldChg>
      <pc:sldChg chg="modNotes">
        <pc:chgData name="Maheema Chanrai" userId="S::maheema@history.org.uk::a2cf1078-9c61-4f32-bf42-689b03e14545" providerId="AD" clId="Web-{D6C9F36B-D1D7-3D62-143C-651884126C10}" dt="2026-09-11T09:10:35.160" v="23"/>
        <pc:sldMkLst>
          <pc:docMk/>
          <pc:sldMk cId="2888833225" sldId="25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53605E-8A5A-481C-984F-691A7E8D51B1}" type="datetimeFigureOut">
              <a:t>9/11/2026</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0A8B22-6CCB-4EFD-9EA3-64C015242F57}" type="slidenum">
              <a:t>‹#›</a:t>
            </a:fld>
            <a:endParaRPr lang="en-US"/>
          </a:p>
        </p:txBody>
      </p:sp>
    </p:spTree>
    <p:extLst>
      <p:ext uri="{BB962C8B-B14F-4D97-AF65-F5344CB8AC3E}">
        <p14:creationId xmlns:p14="http://schemas.microsoft.com/office/powerpoint/2010/main" val="2825808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from Port Sunlight museum’s collection</a:t>
            </a:r>
          </a:p>
        </p:txBody>
      </p:sp>
      <p:sp>
        <p:nvSpPr>
          <p:cNvPr id="4" name="Slide Number Placeholder 3"/>
          <p:cNvSpPr>
            <a:spLocks noGrp="1"/>
          </p:cNvSpPr>
          <p:nvPr>
            <p:ph type="sldNum" sz="quarter" idx="5"/>
          </p:nvPr>
        </p:nvSpPr>
        <p:spPr/>
        <p:txBody>
          <a:bodyPr/>
          <a:lstStyle/>
          <a:p>
            <a:fld id="{D90A8B22-6CCB-4EFD-9EA3-64C015242F57}" type="slidenum">
              <a:t>1</a:t>
            </a:fld>
            <a:endParaRPr lang="en-US"/>
          </a:p>
        </p:txBody>
      </p:sp>
    </p:spTree>
    <p:extLst>
      <p:ext uri="{BB962C8B-B14F-4D97-AF65-F5344CB8AC3E}">
        <p14:creationId xmlns:p14="http://schemas.microsoft.com/office/powerpoint/2010/main" val="3087711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Extract adapted from </a:t>
            </a:r>
            <a:r>
              <a:rPr lang="en-US" dirty="0"/>
              <a:t>Macqueen, A. (2011) </a:t>
            </a:r>
            <a:r>
              <a:rPr lang="en-US" i="1" dirty="0"/>
              <a:t>The King Of Sunlight: how William Lever cleaned up the world</a:t>
            </a:r>
            <a:r>
              <a:rPr lang="en-US" dirty="0"/>
              <a:t>, London: Corgi, Chapter 6.</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90A8B22-6CCB-4EFD-9EA3-64C015242F57}" type="slidenum">
              <a:t>2</a:t>
            </a:fld>
            <a:endParaRPr lang="en-US"/>
          </a:p>
        </p:txBody>
      </p:sp>
    </p:spTree>
    <p:extLst>
      <p:ext uri="{BB962C8B-B14F-4D97-AF65-F5344CB8AC3E}">
        <p14:creationId xmlns:p14="http://schemas.microsoft.com/office/powerpoint/2010/main" val="1336884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3A3265CE-DE59-4E2A-8267-CB10BE2F5628}"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CEBE5-8363-4FA9-9535-D78569342057}" type="slidenum">
              <a:rPr lang="en-US" smtClean="0"/>
              <a:t>‹#›</a:t>
            </a:fld>
            <a:endParaRPr lang="en-US"/>
          </a:p>
        </p:txBody>
      </p:sp>
    </p:spTree>
    <p:extLst>
      <p:ext uri="{BB962C8B-B14F-4D97-AF65-F5344CB8AC3E}">
        <p14:creationId xmlns:p14="http://schemas.microsoft.com/office/powerpoint/2010/main" val="3394764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A3265CE-DE59-4E2A-8267-CB10BE2F5628}"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CEBE5-8363-4FA9-9535-D78569342057}" type="slidenum">
              <a:rPr lang="en-US" smtClean="0"/>
              <a:t>‹#›</a:t>
            </a:fld>
            <a:endParaRPr lang="en-US"/>
          </a:p>
        </p:txBody>
      </p:sp>
    </p:spTree>
    <p:extLst>
      <p:ext uri="{BB962C8B-B14F-4D97-AF65-F5344CB8AC3E}">
        <p14:creationId xmlns:p14="http://schemas.microsoft.com/office/powerpoint/2010/main" val="936292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A3265CE-DE59-4E2A-8267-CB10BE2F5628}"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CEBE5-8363-4FA9-9535-D78569342057}" type="slidenum">
              <a:rPr lang="en-US" smtClean="0"/>
              <a:t>‹#›</a:t>
            </a:fld>
            <a:endParaRPr lang="en-US"/>
          </a:p>
        </p:txBody>
      </p:sp>
    </p:spTree>
    <p:extLst>
      <p:ext uri="{BB962C8B-B14F-4D97-AF65-F5344CB8AC3E}">
        <p14:creationId xmlns:p14="http://schemas.microsoft.com/office/powerpoint/2010/main" val="3292410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A3265CE-DE59-4E2A-8267-CB10BE2F5628}"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9CEBE5-8363-4FA9-9535-D78569342057}" type="slidenum">
              <a:rPr lang="en-US" smtClean="0"/>
              <a:t>‹#›</a:t>
            </a:fld>
            <a:endParaRPr lang="en-US"/>
          </a:p>
        </p:txBody>
      </p:sp>
    </p:spTree>
    <p:extLst>
      <p:ext uri="{BB962C8B-B14F-4D97-AF65-F5344CB8AC3E}">
        <p14:creationId xmlns:p14="http://schemas.microsoft.com/office/powerpoint/2010/main" val="3801285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3A3265CE-DE59-4E2A-8267-CB10BE2F5628}" type="datetimeFigureOut">
              <a:rPr lang="en-US" smtClean="0"/>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9CEBE5-8363-4FA9-9535-D78569342057}" type="slidenum">
              <a:rPr lang="en-US" smtClean="0"/>
              <a:t>‹#›</a:t>
            </a:fld>
            <a:endParaRPr lang="en-US"/>
          </a:p>
        </p:txBody>
      </p:sp>
    </p:spTree>
    <p:extLst>
      <p:ext uri="{BB962C8B-B14F-4D97-AF65-F5344CB8AC3E}">
        <p14:creationId xmlns:p14="http://schemas.microsoft.com/office/powerpoint/2010/main" val="2413321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3A3265CE-DE59-4E2A-8267-CB10BE2F5628}" type="datetimeFigureOut">
              <a:rPr lang="en-US" smtClean="0"/>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9CEBE5-8363-4FA9-9535-D78569342057}" type="slidenum">
              <a:rPr lang="en-US" smtClean="0"/>
              <a:t>‹#›</a:t>
            </a:fld>
            <a:endParaRPr lang="en-US"/>
          </a:p>
        </p:txBody>
      </p:sp>
    </p:spTree>
    <p:extLst>
      <p:ext uri="{BB962C8B-B14F-4D97-AF65-F5344CB8AC3E}">
        <p14:creationId xmlns:p14="http://schemas.microsoft.com/office/powerpoint/2010/main" val="464921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265CE-DE59-4E2A-8267-CB10BE2F5628}" type="datetimeFigureOut">
              <a:rPr lang="en-US" smtClean="0"/>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9CEBE5-8363-4FA9-9535-D78569342057}" type="slidenum">
              <a:rPr lang="en-US" smtClean="0"/>
              <a:t>‹#›</a:t>
            </a:fld>
            <a:endParaRPr lang="en-US"/>
          </a:p>
        </p:txBody>
      </p:sp>
    </p:spTree>
    <p:extLst>
      <p:ext uri="{BB962C8B-B14F-4D97-AF65-F5344CB8AC3E}">
        <p14:creationId xmlns:p14="http://schemas.microsoft.com/office/powerpoint/2010/main" val="3433178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3A3265CE-DE59-4E2A-8267-CB10BE2F5628}"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9CEBE5-8363-4FA9-9535-D78569342057}" type="slidenum">
              <a:rPr lang="en-US" smtClean="0"/>
              <a:t>‹#›</a:t>
            </a:fld>
            <a:endParaRPr lang="en-US"/>
          </a:p>
        </p:txBody>
      </p:sp>
    </p:spTree>
    <p:extLst>
      <p:ext uri="{BB962C8B-B14F-4D97-AF65-F5344CB8AC3E}">
        <p14:creationId xmlns:p14="http://schemas.microsoft.com/office/powerpoint/2010/main" val="542591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3A3265CE-DE59-4E2A-8267-CB10BE2F5628}"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9CEBE5-8363-4FA9-9535-D78569342057}" type="slidenum">
              <a:rPr lang="en-US" smtClean="0"/>
              <a:t>‹#›</a:t>
            </a:fld>
            <a:endParaRPr lang="en-US"/>
          </a:p>
        </p:txBody>
      </p:sp>
    </p:spTree>
    <p:extLst>
      <p:ext uri="{BB962C8B-B14F-4D97-AF65-F5344CB8AC3E}">
        <p14:creationId xmlns:p14="http://schemas.microsoft.com/office/powerpoint/2010/main" val="1826642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A3265CE-DE59-4E2A-8267-CB10BE2F5628}"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CEBE5-8363-4FA9-9535-D78569342057}" type="slidenum">
              <a:rPr lang="en-US" smtClean="0"/>
              <a:t>‹#›</a:t>
            </a:fld>
            <a:endParaRPr lang="en-US"/>
          </a:p>
        </p:txBody>
      </p:sp>
    </p:spTree>
    <p:extLst>
      <p:ext uri="{BB962C8B-B14F-4D97-AF65-F5344CB8AC3E}">
        <p14:creationId xmlns:p14="http://schemas.microsoft.com/office/powerpoint/2010/main" val="3382399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A3265CE-DE59-4E2A-8267-CB10BE2F5628}"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CEBE5-8363-4FA9-9535-D78569342057}" type="slidenum">
              <a:rPr lang="en-US" smtClean="0"/>
              <a:t>‹#›</a:t>
            </a:fld>
            <a:endParaRPr lang="en-US"/>
          </a:p>
        </p:txBody>
      </p:sp>
    </p:spTree>
    <p:extLst>
      <p:ext uri="{BB962C8B-B14F-4D97-AF65-F5344CB8AC3E}">
        <p14:creationId xmlns:p14="http://schemas.microsoft.com/office/powerpoint/2010/main" val="2764281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3A3265CE-DE59-4E2A-8267-CB10BE2F5628}" type="datetimeFigureOut">
              <a:rPr lang="en-US" smtClean="0"/>
              <a:t>9/11/2026</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99CEBE5-8363-4FA9-9535-D78569342057}" type="slidenum">
              <a:rPr lang="en-US" smtClean="0"/>
              <a:t>‹#›</a:t>
            </a:fld>
            <a:endParaRPr lang="en-US"/>
          </a:p>
        </p:txBody>
      </p:sp>
    </p:spTree>
    <p:extLst>
      <p:ext uri="{BB962C8B-B14F-4D97-AF65-F5344CB8AC3E}">
        <p14:creationId xmlns:p14="http://schemas.microsoft.com/office/powerpoint/2010/main" val="35087582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28FA18E-BF4D-4B96-9B5C-EB8D710C8101}"/>
              </a:ext>
            </a:extLst>
          </p:cNvPr>
          <p:cNvSpPr txBox="1"/>
          <p:nvPr/>
        </p:nvSpPr>
        <p:spPr>
          <a:xfrm>
            <a:off x="661415" y="555752"/>
            <a:ext cx="5828285" cy="8795165"/>
          </a:xfrm>
          <a:prstGeom prst="rect">
            <a:avLst/>
          </a:prstGeom>
          <a:noFill/>
        </p:spPr>
        <p:txBody>
          <a:bodyPr wrap="square" lIns="91440" tIns="45720" rIns="91440" bIns="45720" anchor="t">
            <a:spAutoFit/>
          </a:bodyPr>
          <a:lstStyle/>
          <a:p>
            <a:pPr>
              <a:lnSpc>
                <a:spcPct val="115000"/>
              </a:lnSpc>
              <a:spcAft>
                <a:spcPts val="800"/>
              </a:spcAft>
            </a:pPr>
            <a:r>
              <a:rPr lang="en-GB" sz="1400" kern="100" dirty="0">
                <a:effectLst/>
                <a:latin typeface="Helvetica"/>
                <a:ea typeface="Aptos" panose="020B0004020202020204" pitchFamily="34" charset="0"/>
                <a:cs typeface="Helvetica"/>
              </a:rPr>
              <a:t>In 1889 William Lever had two new families: his own newborn son, and the villagers of Port Sunlight, whom he intended to bond together as tightly as any clan. They would work together, live together, and even eat together </a:t>
            </a:r>
            <a:r>
              <a:rPr lang="en-GB" sz="1400" kern="100" dirty="0">
                <a:latin typeface="Helvetica"/>
                <a:ea typeface="Aptos" panose="020B0004020202020204" pitchFamily="34" charset="0"/>
                <a:cs typeface="Helvetica"/>
              </a:rPr>
              <a:t>– </a:t>
            </a:r>
            <a:r>
              <a:rPr lang="en-GB" sz="1400" kern="100" dirty="0">
                <a:effectLst/>
                <a:latin typeface="Helvetica"/>
                <a:ea typeface="Aptos" panose="020B0004020202020204" pitchFamily="34" charset="0"/>
                <a:cs typeface="Helvetica"/>
              </a:rPr>
              <a:t>vast dining-halls were provided, dishing out over a thousand hearty meals at three pence a time for man and manager alike (though the managers got tablecloths and waitress service in a special room at the back). Every employee of Lever Brothers was free to apply for a house in the village, and the rules stated that they should be assigned </a:t>
            </a:r>
            <a:r>
              <a:rPr lang="en-GB" sz="1400" kern="100" dirty="0">
                <a:latin typeface="Helvetica"/>
                <a:ea typeface="Aptos" panose="020B0004020202020204" pitchFamily="34" charset="0"/>
                <a:cs typeface="Helvetica"/>
              </a:rPr>
              <a:t>‘irrespective</a:t>
            </a:r>
            <a:r>
              <a:rPr lang="en-GB" sz="1400" kern="100">
                <a:effectLst/>
                <a:latin typeface="Helvetica"/>
                <a:ea typeface="Aptos" panose="020B0004020202020204" pitchFamily="34" charset="0"/>
                <a:cs typeface="Helvetica"/>
              </a:rPr>
              <a:t> of an </a:t>
            </a:r>
            <a:r>
              <a:rPr lang="en-GB" sz="1400" kern="100">
                <a:latin typeface="Helvetica"/>
                <a:ea typeface="Aptos" panose="020B0004020202020204" pitchFamily="34" charset="0"/>
                <a:cs typeface="Helvetica"/>
              </a:rPr>
              <a:t>applicant’s</a:t>
            </a:r>
            <a:r>
              <a:rPr lang="en-GB" sz="1400" kern="100">
                <a:effectLst/>
                <a:latin typeface="Helvetica"/>
                <a:ea typeface="Aptos" panose="020B0004020202020204" pitchFamily="34" charset="0"/>
                <a:cs typeface="Helvetica"/>
              </a:rPr>
              <a:t> position in the company</a:t>
            </a:r>
            <a:r>
              <a:rPr lang="en-GB" sz="1400" kern="100">
                <a:latin typeface="Helvetica"/>
                <a:ea typeface="Aptos" panose="020B0004020202020204" pitchFamily="34" charset="0"/>
                <a:cs typeface="Helvetica"/>
              </a:rPr>
              <a:t>'.</a:t>
            </a:r>
            <a:endParaRPr lang="en-GB" sz="1400" kern="100" dirty="0">
              <a:effectLst/>
              <a:latin typeface="Helvetica"/>
              <a:ea typeface="Aptos" panose="020B0004020202020204" pitchFamily="34" charset="0"/>
              <a:cs typeface="Helvetica"/>
            </a:endParaRPr>
          </a:p>
          <a:p>
            <a:pPr>
              <a:lnSpc>
                <a:spcPct val="115000"/>
              </a:lnSpc>
              <a:spcAft>
                <a:spcPts val="800"/>
              </a:spcAft>
            </a:pPr>
            <a:endParaRPr lang="en-GB" sz="1400" kern="100" dirty="0">
              <a:latin typeface="Helvetica" panose="020B0604020202020204" pitchFamily="34" charset="0"/>
              <a:ea typeface="Aptos" panose="020B0004020202020204" pitchFamily="34" charset="0"/>
              <a:cs typeface="Helvetica" panose="020B0604020202020204" pitchFamily="34" charset="0"/>
            </a:endParaRPr>
          </a:p>
          <a:p>
            <a:pP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nSpc>
                <a:spcPct val="115000"/>
              </a:lnSpc>
              <a:spcAft>
                <a:spcPts val="800"/>
              </a:spcAft>
            </a:pPr>
            <a:endParaRPr lang="en-GB" sz="1400" kern="100" dirty="0">
              <a:latin typeface="Helvetica" panose="020B0604020202020204" pitchFamily="34" charset="0"/>
              <a:ea typeface="Aptos" panose="020B0004020202020204" pitchFamily="34" charset="0"/>
              <a:cs typeface="Helvetica" panose="020B0604020202020204" pitchFamily="34" charset="0"/>
            </a:endParaRPr>
          </a:p>
          <a:p>
            <a:pP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nSpc>
                <a:spcPct val="115000"/>
              </a:lnSpc>
              <a:spcAft>
                <a:spcPts val="800"/>
              </a:spcAft>
            </a:pPr>
            <a:endParaRPr lang="en-GB" sz="1400" kern="100" dirty="0">
              <a:latin typeface="Helvetica" panose="020B0604020202020204" pitchFamily="34" charset="0"/>
              <a:ea typeface="Aptos" panose="020B0004020202020204" pitchFamily="34" charset="0"/>
              <a:cs typeface="Helvetica" panose="020B0604020202020204" pitchFamily="34" charset="0"/>
            </a:endParaRPr>
          </a:p>
          <a:p>
            <a:pP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nSpc>
                <a:spcPct val="115000"/>
              </a:lnSpc>
              <a:spcAft>
                <a:spcPts val="800"/>
              </a:spcAft>
            </a:pPr>
            <a:endParaRPr lang="en-GB" sz="1400" kern="100" dirty="0">
              <a:latin typeface="Helvetica" panose="020B0604020202020204" pitchFamily="34" charset="0"/>
              <a:ea typeface="Aptos" panose="020B0004020202020204" pitchFamily="34" charset="0"/>
              <a:cs typeface="Helvetica" panose="020B0604020202020204" pitchFamily="34" charset="0"/>
            </a:endParaRPr>
          </a:p>
          <a:p>
            <a:pP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nSpc>
                <a:spcPct val="115000"/>
              </a:lnSpc>
              <a:spcAft>
                <a:spcPts val="800"/>
              </a:spcAft>
            </a:pPr>
            <a:endParaRPr lang="en-GB" sz="1400" kern="100" dirty="0">
              <a:latin typeface="Helvetica" panose="020B0604020202020204" pitchFamily="34" charset="0"/>
              <a:ea typeface="Aptos" panose="020B0004020202020204" pitchFamily="34" charset="0"/>
              <a:cs typeface="Helvetica" panose="020B0604020202020204" pitchFamily="34" charset="0"/>
            </a:endParaRPr>
          </a:p>
          <a:p>
            <a:pP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nSpc>
                <a:spcPct val="115000"/>
              </a:lnSpc>
              <a:spcAft>
                <a:spcPts val="800"/>
              </a:spcAft>
            </a:pPr>
            <a:endParaRPr lang="en-GB" sz="1400" kern="100" dirty="0">
              <a:latin typeface="Helvetica" panose="020B0604020202020204" pitchFamily="34" charset="0"/>
              <a:ea typeface="Aptos" panose="020B0004020202020204" pitchFamily="34" charset="0"/>
              <a:cs typeface="Helvetica" panose="020B0604020202020204" pitchFamily="34" charset="0"/>
            </a:endParaRPr>
          </a:p>
          <a:p>
            <a:pPr>
              <a:lnSpc>
                <a:spcPct val="115000"/>
              </a:lnSpc>
              <a:spcAft>
                <a:spcPts val="800"/>
              </a:spcAft>
            </a:pPr>
            <a:r>
              <a:rPr lang="en-GB" sz="1400" kern="100" dirty="0">
                <a:effectLst/>
                <a:latin typeface="Helvetica" panose="020B0604020202020204" pitchFamily="34" charset="0"/>
                <a:ea typeface="Aptos" panose="020B0004020202020204" pitchFamily="34" charset="0"/>
                <a:cs typeface="Helvetica" panose="020B0604020202020204" pitchFamily="34" charset="0"/>
              </a:rPr>
              <a:t> </a:t>
            </a:r>
          </a:p>
          <a:p>
            <a:pP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nSpc>
                <a:spcPct val="115000"/>
              </a:lnSpc>
              <a:spcAft>
                <a:spcPts val="800"/>
              </a:spcAft>
            </a:pPr>
            <a:r>
              <a:rPr lang="en-GB" sz="1400" kern="100" dirty="0">
                <a:effectLst/>
                <a:latin typeface="Helvetica"/>
                <a:ea typeface="Aptos" panose="020B0004020202020204" pitchFamily="34" charset="0"/>
                <a:cs typeface="Helvetica"/>
              </a:rPr>
              <a:t>The villagers were provided with every facility they could possibly want, and several they probably </a:t>
            </a:r>
            <a:r>
              <a:rPr lang="en-GB" sz="1400" kern="100" dirty="0">
                <a:latin typeface="Helvetica"/>
                <a:ea typeface="Aptos" panose="020B0004020202020204" pitchFamily="34" charset="0"/>
                <a:cs typeface="Helvetica"/>
              </a:rPr>
              <a:t>didn’t</a:t>
            </a:r>
            <a:r>
              <a:rPr lang="en-GB" sz="1400" kern="100" dirty="0">
                <a:effectLst/>
                <a:latin typeface="Helvetica"/>
                <a:ea typeface="Aptos" panose="020B0004020202020204" pitchFamily="34" charset="0"/>
                <a:cs typeface="Helvetica"/>
              </a:rPr>
              <a:t>. A primary school was built for their children. Shops and a post office sprang up. Tennis courts, bowling greens, a football and cricket pitch were installed, and the company provided equipment and refreshments during matches. Before long Port Sunlight boasted more clubs and societies than a university campus.</a:t>
            </a:r>
          </a:p>
          <a:p>
            <a:pP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p:txBody>
      </p:sp>
      <p:sp>
        <p:nvSpPr>
          <p:cNvPr id="8" name="TextBox 7">
            <a:extLst>
              <a:ext uri="{FF2B5EF4-FFF2-40B4-BE49-F238E27FC236}">
                <a16:creationId xmlns:a16="http://schemas.microsoft.com/office/drawing/2014/main" id="{49D598CC-D12D-4C3D-A212-6CBFD4C28A06}"/>
              </a:ext>
            </a:extLst>
          </p:cNvPr>
          <p:cNvSpPr txBox="1"/>
          <p:nvPr/>
        </p:nvSpPr>
        <p:spPr>
          <a:xfrm>
            <a:off x="155447" y="567566"/>
            <a:ext cx="384880" cy="8692572"/>
          </a:xfrm>
          <a:prstGeom prst="rect">
            <a:avLst/>
          </a:prstGeom>
          <a:noFill/>
        </p:spPr>
        <p:txBody>
          <a:bodyPr wrap="square">
            <a:spAutoFit/>
          </a:bodyPr>
          <a:lstStyle/>
          <a:p>
            <a:pPr algn="r">
              <a:lnSpc>
                <a:spcPct val="115000"/>
              </a:lnSpc>
              <a:spcAft>
                <a:spcPts val="800"/>
              </a:spcAft>
            </a:pPr>
            <a:r>
              <a:rPr lang="en-GB" sz="1400" kern="100" dirty="0">
                <a:effectLst/>
                <a:latin typeface="Helvetica" panose="020B0604020202020204" pitchFamily="34" charset="0"/>
                <a:ea typeface="Aptos" panose="020B0004020202020204" pitchFamily="34" charset="0"/>
                <a:cs typeface="Helvetica" panose="020B0604020202020204" pitchFamily="34" charset="0"/>
              </a:rPr>
              <a:t>1  2 3 4 5 6 7 8 9 </a:t>
            </a:r>
          </a:p>
          <a:p>
            <a:pPr algn="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endParaRPr lang="en-GB" sz="1400" kern="100" dirty="0">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endParaRPr lang="en-GB" sz="1400" kern="100" dirty="0">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endParaRPr lang="en-GB" sz="1400" kern="100" dirty="0">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endParaRPr lang="en-GB" sz="1400" kern="100" dirty="0">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endParaRPr lang="en-GB" sz="1400" kern="100" dirty="0">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endParaRPr lang="en-GB" sz="1400" kern="100" dirty="0">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a:p>
            <a:pPr algn="r">
              <a:lnSpc>
                <a:spcPct val="115000"/>
              </a:lnSpc>
              <a:spcAft>
                <a:spcPts val="800"/>
              </a:spcAft>
            </a:pPr>
            <a:r>
              <a:rPr lang="en-GB" sz="1400" kern="100" dirty="0">
                <a:effectLst/>
                <a:latin typeface="Helvetica" panose="020B0604020202020204" pitchFamily="34" charset="0"/>
                <a:ea typeface="Aptos" panose="020B0004020202020204" pitchFamily="34" charset="0"/>
                <a:cs typeface="Helvetica" panose="020B0604020202020204" pitchFamily="34" charset="0"/>
              </a:rPr>
              <a:t>10 11 12 13 14 15</a:t>
            </a:r>
            <a:r>
              <a:rPr lang="en-GB" sz="1400" kern="100" dirty="0">
                <a:latin typeface="Helvetica" panose="020B0604020202020204" pitchFamily="34" charset="0"/>
                <a:ea typeface="Aptos" panose="020B0004020202020204" pitchFamily="34" charset="0"/>
                <a:cs typeface="Helvetica" panose="020B0604020202020204" pitchFamily="34" charset="0"/>
              </a:rPr>
              <a:t> </a:t>
            </a:r>
          </a:p>
        </p:txBody>
      </p:sp>
      <p:sp>
        <p:nvSpPr>
          <p:cNvPr id="9" name="TextBox 8">
            <a:extLst>
              <a:ext uri="{FF2B5EF4-FFF2-40B4-BE49-F238E27FC236}">
                <a16:creationId xmlns:a16="http://schemas.microsoft.com/office/drawing/2014/main" id="{1073D45D-BC8E-4994-9A8D-324410EB59C6}"/>
              </a:ext>
            </a:extLst>
          </p:cNvPr>
          <p:cNvSpPr txBox="1"/>
          <p:nvPr/>
        </p:nvSpPr>
        <p:spPr>
          <a:xfrm>
            <a:off x="177800" y="114300"/>
            <a:ext cx="6477000" cy="338554"/>
          </a:xfrm>
          <a:prstGeom prst="rect">
            <a:avLst/>
          </a:prstGeom>
          <a:noFill/>
        </p:spPr>
        <p:txBody>
          <a:bodyPr wrap="square" lIns="91440" tIns="45720" rIns="91440" bIns="45720" rtlCol="0" anchor="t">
            <a:spAutoFit/>
          </a:bodyPr>
          <a:lstStyle/>
          <a:p>
            <a:pPr algn="ctr"/>
            <a:r>
              <a:rPr lang="en-GB" sz="1600" b="1" dirty="0"/>
              <a:t>From </a:t>
            </a:r>
            <a:r>
              <a:rPr lang="en-GB" sz="1600" b="1" i="1" dirty="0"/>
              <a:t>The King of Sunlight</a:t>
            </a:r>
            <a:r>
              <a:rPr lang="en-GB" sz="1600" b="1" dirty="0"/>
              <a:t> by Adam Macqueen (2011)</a:t>
            </a:r>
            <a:endParaRPr lang="en-US" sz="1600" b="1" dirty="0"/>
          </a:p>
        </p:txBody>
      </p:sp>
      <p:pic>
        <p:nvPicPr>
          <p:cNvPr id="3" name="Picture 2">
            <a:extLst>
              <a:ext uri="{FF2B5EF4-FFF2-40B4-BE49-F238E27FC236}">
                <a16:creationId xmlns:a16="http://schemas.microsoft.com/office/drawing/2014/main" id="{E6F8F95A-40DA-49B8-A4DC-CAEF7C0014B4}"/>
              </a:ext>
            </a:extLst>
          </p:cNvPr>
          <p:cNvPicPr>
            <a:picLocks noChangeAspect="1"/>
          </p:cNvPicPr>
          <p:nvPr/>
        </p:nvPicPr>
        <p:blipFill rotWithShape="1">
          <a:blip r:embed="rId3">
            <a:extLst>
              <a:ext uri="{28A0092B-C50C-407E-A947-70E740481C1C}">
                <a14:useLocalDpi xmlns:a14="http://schemas.microsoft.com/office/drawing/2010/main" val="0"/>
              </a:ext>
            </a:extLst>
          </a:blip>
          <a:srcRect l="5370" t="13950" r="2267" b="1358"/>
          <a:stretch/>
        </p:blipFill>
        <p:spPr>
          <a:xfrm>
            <a:off x="686818" y="3076877"/>
            <a:ext cx="5802881" cy="3990674"/>
          </a:xfrm>
          <a:prstGeom prst="rect">
            <a:avLst/>
          </a:prstGeom>
        </p:spPr>
      </p:pic>
      <p:sp>
        <p:nvSpPr>
          <p:cNvPr id="6" name="Free-form: Shape 5">
            <a:extLst>
              <a:ext uri="{FF2B5EF4-FFF2-40B4-BE49-F238E27FC236}">
                <a16:creationId xmlns:a16="http://schemas.microsoft.com/office/drawing/2014/main" id="{DD27B4AA-64BC-45AE-B0FA-B06D99963CAD}"/>
              </a:ext>
            </a:extLst>
          </p:cNvPr>
          <p:cNvSpPr/>
          <p:nvPr/>
        </p:nvSpPr>
        <p:spPr>
          <a:xfrm>
            <a:off x="662940" y="6736080"/>
            <a:ext cx="5821680" cy="350520"/>
          </a:xfrm>
          <a:custGeom>
            <a:avLst/>
            <a:gdLst>
              <a:gd name="connsiteX0" fmla="*/ 15240 w 5821680"/>
              <a:gd name="connsiteY0" fmla="*/ 144780 h 350520"/>
              <a:gd name="connsiteX1" fmla="*/ 5821680 w 5821680"/>
              <a:gd name="connsiteY1" fmla="*/ 0 h 350520"/>
              <a:gd name="connsiteX2" fmla="*/ 5821680 w 5821680"/>
              <a:gd name="connsiteY2" fmla="*/ 350520 h 350520"/>
              <a:gd name="connsiteX3" fmla="*/ 0 w 5821680"/>
              <a:gd name="connsiteY3" fmla="*/ 335280 h 350520"/>
              <a:gd name="connsiteX4" fmla="*/ 15240 w 5821680"/>
              <a:gd name="connsiteY4" fmla="*/ 144780 h 350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1680" h="350520">
                <a:moveTo>
                  <a:pt x="15240" y="144780"/>
                </a:moveTo>
                <a:lnTo>
                  <a:pt x="5821680" y="0"/>
                </a:lnTo>
                <a:lnTo>
                  <a:pt x="5821680" y="350520"/>
                </a:lnTo>
                <a:lnTo>
                  <a:pt x="0" y="335280"/>
                </a:lnTo>
                <a:lnTo>
                  <a:pt x="15240" y="14478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E0F5206-87CF-41D5-AD6B-9E862FB3B4AA}"/>
              </a:ext>
            </a:extLst>
          </p:cNvPr>
          <p:cNvSpPr/>
          <p:nvPr/>
        </p:nvSpPr>
        <p:spPr>
          <a:xfrm>
            <a:off x="685800" y="3063240"/>
            <a:ext cx="5821680" cy="205740"/>
          </a:xfrm>
          <a:custGeom>
            <a:avLst/>
            <a:gdLst>
              <a:gd name="connsiteX0" fmla="*/ 0 w 5821680"/>
              <a:gd name="connsiteY0" fmla="*/ 0 h 205740"/>
              <a:gd name="connsiteX1" fmla="*/ 5821680 w 5821680"/>
              <a:gd name="connsiteY1" fmla="*/ 15240 h 205740"/>
              <a:gd name="connsiteX2" fmla="*/ 5814060 w 5821680"/>
              <a:gd name="connsiteY2" fmla="*/ 205740 h 205740"/>
              <a:gd name="connsiteX3" fmla="*/ 22860 w 5821680"/>
              <a:gd name="connsiteY3" fmla="*/ 76200 h 205740"/>
              <a:gd name="connsiteX4" fmla="*/ 0 w 5821680"/>
              <a:gd name="connsiteY4" fmla="*/ 0 h 205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1680" h="205740">
                <a:moveTo>
                  <a:pt x="0" y="0"/>
                </a:moveTo>
                <a:lnTo>
                  <a:pt x="5821680" y="15240"/>
                </a:lnTo>
                <a:lnTo>
                  <a:pt x="5814060" y="205740"/>
                </a:lnTo>
                <a:lnTo>
                  <a:pt x="22860" y="76200"/>
                </a:ln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ECDE797-5C2B-4E11-9AC2-01434254B7E7}"/>
              </a:ext>
            </a:extLst>
          </p:cNvPr>
          <p:cNvSpPr txBox="1"/>
          <p:nvPr/>
        </p:nvSpPr>
        <p:spPr>
          <a:xfrm>
            <a:off x="685800" y="6858000"/>
            <a:ext cx="5805425" cy="307777"/>
          </a:xfrm>
          <a:prstGeom prst="rect">
            <a:avLst/>
          </a:prstGeom>
          <a:noFill/>
        </p:spPr>
        <p:txBody>
          <a:bodyPr wrap="square" lIns="91440" tIns="45720" rIns="91440" bIns="45720" rtlCol="0" anchor="t">
            <a:spAutoFit/>
          </a:bodyPr>
          <a:lstStyle/>
          <a:p>
            <a:pPr algn="ctr"/>
            <a:r>
              <a:rPr lang="en-GB" sz="1400" b="1" dirty="0"/>
              <a:t>Above</a:t>
            </a:r>
            <a:r>
              <a:rPr lang="en-GB" sz="1400" dirty="0"/>
              <a:t>: Christ Church anniversary procession, 29 June 1913</a:t>
            </a:r>
            <a:endParaRPr lang="en-GB" sz="1400" dirty="0">
              <a:ea typeface="Calibri" panose="020F0502020204030204"/>
              <a:cs typeface="Calibri" panose="020F0502020204030204"/>
            </a:endParaRPr>
          </a:p>
        </p:txBody>
      </p:sp>
    </p:spTree>
    <p:extLst>
      <p:ext uri="{BB962C8B-B14F-4D97-AF65-F5344CB8AC3E}">
        <p14:creationId xmlns:p14="http://schemas.microsoft.com/office/powerpoint/2010/main" val="1208550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28FA18E-BF4D-4B96-9B5C-EB8D710C8101}"/>
              </a:ext>
            </a:extLst>
          </p:cNvPr>
          <p:cNvSpPr txBox="1"/>
          <p:nvPr/>
        </p:nvSpPr>
        <p:spPr>
          <a:xfrm>
            <a:off x="661415" y="555752"/>
            <a:ext cx="5828285" cy="5932330"/>
          </a:xfrm>
          <a:prstGeom prst="rect">
            <a:avLst/>
          </a:prstGeom>
          <a:noFill/>
        </p:spPr>
        <p:txBody>
          <a:bodyPr wrap="square" lIns="91440" tIns="45720" rIns="91440" bIns="45720" anchor="t">
            <a:spAutoFit/>
          </a:bodyPr>
          <a:lstStyle/>
          <a:p>
            <a:pPr>
              <a:lnSpc>
                <a:spcPct val="115000"/>
              </a:lnSpc>
              <a:spcAft>
                <a:spcPts val="800"/>
              </a:spcAft>
            </a:pPr>
            <a:r>
              <a:rPr lang="en-GB" sz="1400" kern="100" dirty="0">
                <a:effectLst/>
                <a:latin typeface="Helvetica"/>
                <a:ea typeface="Aptos" panose="020B0004020202020204" pitchFamily="34" charset="0"/>
                <a:cs typeface="Helvetica"/>
              </a:rPr>
              <a:t>People here behaved differently: they were healthier and better-off than those in the suburbs that surrounded them. Port Sunlight’s death rate was way below the national average: in 1909 it stood at nine in the 1,000 while in Liverpool across the river it was over twenty per 1,000. </a:t>
            </a:r>
            <a:r>
              <a:rPr lang="en-GB" sz="1400" kern="100" dirty="0">
                <a:latin typeface="Helvetica"/>
                <a:ea typeface="Aptos" panose="020B0004020202020204" pitchFamily="34" charset="0"/>
                <a:cs typeface="Helvetica"/>
              </a:rPr>
              <a:t>Lever’s</a:t>
            </a:r>
            <a:r>
              <a:rPr lang="en-GB" sz="1400" kern="100" dirty="0">
                <a:effectLst/>
                <a:latin typeface="Helvetica"/>
                <a:ea typeface="Aptos" panose="020B0004020202020204" pitchFamily="34" charset="0"/>
                <a:cs typeface="Helvetica"/>
              </a:rPr>
              <a:t> experiment in the </a:t>
            </a:r>
            <a:r>
              <a:rPr lang="en-GB" sz="1400" kern="100" dirty="0">
                <a:latin typeface="Helvetica"/>
                <a:ea typeface="Aptos" panose="020B0004020202020204" pitchFamily="34" charset="0"/>
                <a:cs typeface="Helvetica"/>
              </a:rPr>
              <a:t>‘science</a:t>
            </a:r>
            <a:r>
              <a:rPr lang="en-GB" sz="1400" kern="100" dirty="0">
                <a:effectLst/>
                <a:latin typeface="Helvetica"/>
                <a:ea typeface="Aptos" panose="020B0004020202020204" pitchFamily="34" charset="0"/>
                <a:cs typeface="Helvetica"/>
              </a:rPr>
              <a:t> of life</a:t>
            </a:r>
            <a:r>
              <a:rPr lang="en-GB" sz="1400" kern="100" dirty="0">
                <a:latin typeface="Helvetica"/>
                <a:ea typeface="Aptos" panose="020B0004020202020204" pitchFamily="34" charset="0"/>
                <a:cs typeface="Helvetica"/>
              </a:rPr>
              <a:t>’ </a:t>
            </a:r>
            <a:r>
              <a:rPr lang="en-GB" sz="1400" kern="100" dirty="0">
                <a:effectLst/>
                <a:latin typeface="Helvetica"/>
                <a:ea typeface="Aptos" panose="020B0004020202020204" pitchFamily="34" charset="0"/>
                <a:cs typeface="Helvetica"/>
              </a:rPr>
              <a:t>had proved a success.</a:t>
            </a:r>
          </a:p>
          <a:p>
            <a:pPr>
              <a:lnSpc>
                <a:spcPct val="115000"/>
              </a:lnSpc>
              <a:spcAft>
                <a:spcPts val="800"/>
              </a:spcAft>
            </a:pPr>
            <a:r>
              <a:rPr lang="en-GB" sz="1400" kern="100" dirty="0">
                <a:effectLst/>
                <a:latin typeface="Helvetica" panose="020B0604020202020204" pitchFamily="34" charset="0"/>
                <a:ea typeface="Aptos" panose="020B0004020202020204" pitchFamily="34" charset="0"/>
                <a:cs typeface="Helvetica" panose="020B0604020202020204" pitchFamily="34" charset="0"/>
              </a:rPr>
              <a:t>Naturally, it had not been achieved without some serious social engineering. Not everyone was welcome in this benevolent kingdom. Port Sunlight might have had an unemployment rate of zero, but only because anyone who left Lever Brothers or was sacked (as two chemists were at an early stage for gossiping about the top-secret formula for Sunlight Soap in public) was required to leave their home. </a:t>
            </a:r>
          </a:p>
          <a:p>
            <a:pPr>
              <a:lnSpc>
                <a:spcPct val="115000"/>
              </a:lnSpc>
              <a:spcAft>
                <a:spcPts val="800"/>
              </a:spcAft>
            </a:pPr>
            <a:r>
              <a:rPr lang="en-GB" sz="1400" kern="100" dirty="0">
                <a:effectLst/>
                <a:latin typeface="Helvetica"/>
                <a:ea typeface="Aptos" panose="020B0004020202020204" pitchFamily="34" charset="0"/>
                <a:cs typeface="Helvetica"/>
              </a:rPr>
              <a:t>Workers could be sacked for objectionable habits. </a:t>
            </a:r>
            <a:r>
              <a:rPr lang="en-GB" sz="1400" kern="100" dirty="0">
                <a:latin typeface="Helvetica"/>
                <a:ea typeface="Aptos" panose="020B0004020202020204" pitchFamily="34" charset="0"/>
                <a:cs typeface="Helvetica"/>
              </a:rPr>
              <a:t>‘Objectionable</a:t>
            </a:r>
            <a:r>
              <a:rPr lang="en-GB" sz="1400" kern="100" dirty="0">
                <a:effectLst/>
                <a:latin typeface="Helvetica"/>
                <a:ea typeface="Aptos" panose="020B0004020202020204" pitchFamily="34" charset="0"/>
                <a:cs typeface="Helvetica"/>
              </a:rPr>
              <a:t> habits</a:t>
            </a:r>
            <a:r>
              <a:rPr lang="en-GB" sz="1400" kern="100" dirty="0">
                <a:latin typeface="Helvetica"/>
                <a:ea typeface="Aptos" panose="020B0004020202020204" pitchFamily="34" charset="0"/>
                <a:cs typeface="Helvetica"/>
              </a:rPr>
              <a:t>’ </a:t>
            </a:r>
            <a:r>
              <a:rPr lang="en-GB" sz="1400" kern="100" dirty="0">
                <a:effectLst/>
                <a:latin typeface="Helvetica"/>
                <a:ea typeface="Aptos" panose="020B0004020202020204" pitchFamily="34" charset="0"/>
                <a:cs typeface="Helvetica"/>
              </a:rPr>
              <a:t>could include laziness, drinking, gambling, dishonesty or simply a failure to play a full part in the extra-curricular activities that were laid on in the village. </a:t>
            </a:r>
          </a:p>
          <a:p>
            <a:pPr>
              <a:lnSpc>
                <a:spcPct val="115000"/>
              </a:lnSpc>
              <a:spcAft>
                <a:spcPts val="800"/>
              </a:spcAft>
            </a:pPr>
            <a:r>
              <a:rPr lang="en-GB" sz="1400" kern="100" dirty="0">
                <a:effectLst/>
                <a:latin typeface="Helvetica"/>
                <a:ea typeface="Aptos" panose="020B0004020202020204" pitchFamily="34" charset="0"/>
                <a:cs typeface="Helvetica"/>
              </a:rPr>
              <a:t>This was Lever’s village, his creation, paid for by his cash, and here he could indulge his control-freakery to the full. Lever was patronising, perhaps, but </a:t>
            </a:r>
            <a:r>
              <a:rPr lang="en-GB" sz="1400" kern="100" dirty="0">
                <a:latin typeface="Helvetica"/>
                <a:ea typeface="Aptos" panose="020B0004020202020204" pitchFamily="34" charset="0"/>
                <a:cs typeface="Helvetica"/>
              </a:rPr>
              <a:t>he also showed</a:t>
            </a:r>
            <a:r>
              <a:rPr lang="en-GB" sz="1400" kern="100" dirty="0">
                <a:effectLst/>
                <a:latin typeface="Helvetica"/>
                <a:ea typeface="Aptos" panose="020B0004020202020204" pitchFamily="34" charset="0"/>
                <a:cs typeface="Helvetica"/>
              </a:rPr>
              <a:t> very real generosity. </a:t>
            </a:r>
            <a:r>
              <a:rPr lang="en-US" sz="1400" kern="100" dirty="0">
                <a:effectLst/>
                <a:latin typeface="Helvetica"/>
                <a:ea typeface="Aptos" panose="020B0004020202020204" pitchFamily="34" charset="0"/>
                <a:cs typeface="Helvetica"/>
              </a:rPr>
              <a:t>Lever Brothers</a:t>
            </a:r>
            <a:r>
              <a:rPr lang="en-GB" sz="1400" kern="100" dirty="0">
                <a:latin typeface="Helvetica"/>
                <a:ea typeface="Aptos" panose="020B0004020202020204" pitchFamily="34" charset="0"/>
                <a:cs typeface="Helvetica"/>
              </a:rPr>
              <a:t>’</a:t>
            </a:r>
            <a:r>
              <a:rPr lang="en-US" sz="1400" kern="100" dirty="0">
                <a:latin typeface="Helvetica"/>
                <a:ea typeface="Aptos" panose="020B0004020202020204" pitchFamily="34" charset="0"/>
                <a:cs typeface="Helvetica"/>
              </a:rPr>
              <a:t> </a:t>
            </a:r>
            <a:r>
              <a:rPr lang="en-US" sz="1400" kern="100" dirty="0">
                <a:effectLst/>
                <a:latin typeface="Helvetica"/>
                <a:ea typeface="Aptos" panose="020B0004020202020204" pitchFamily="34" charset="0"/>
                <a:cs typeface="Helvetica"/>
              </a:rPr>
              <a:t>staff knew just how lucky they were, and </a:t>
            </a:r>
            <a:r>
              <a:rPr lang="en-US" sz="1400" kern="100" dirty="0">
                <a:latin typeface="Helvetica"/>
                <a:ea typeface="Aptos" panose="020B0004020202020204" pitchFamily="34" charset="0"/>
                <a:cs typeface="Helvetica"/>
              </a:rPr>
              <a:t>Lever</a:t>
            </a:r>
            <a:r>
              <a:rPr lang="en-GB" sz="1400" kern="100" dirty="0">
                <a:latin typeface="Helvetica"/>
                <a:ea typeface="Aptos" panose="020B0004020202020204" pitchFamily="34" charset="0"/>
                <a:cs typeface="Helvetica"/>
              </a:rPr>
              <a:t>’</a:t>
            </a:r>
            <a:r>
              <a:rPr lang="en-US" sz="1400" kern="100" dirty="0">
                <a:latin typeface="Helvetica"/>
                <a:ea typeface="Aptos" panose="020B0004020202020204" pitchFamily="34" charset="0"/>
                <a:cs typeface="Helvetica"/>
              </a:rPr>
              <a:t>s</a:t>
            </a:r>
            <a:r>
              <a:rPr lang="en-US" sz="1400" kern="100" dirty="0">
                <a:effectLst/>
                <a:latin typeface="Helvetica"/>
                <a:ea typeface="Aptos" panose="020B0004020202020204" pitchFamily="34" charset="0"/>
                <a:cs typeface="Helvetica"/>
              </a:rPr>
              <a:t> generosity was much appreciated in the village (although possibly not always quite as much as a bottle of whisky or a bag of sweets would have been).</a:t>
            </a:r>
            <a:endParaRPr lang="en-GB" sz="1400" kern="100" dirty="0">
              <a:effectLst/>
              <a:latin typeface="Helvetica"/>
              <a:ea typeface="Aptos" panose="020B0004020202020204" pitchFamily="34" charset="0"/>
              <a:cs typeface="Helvetica"/>
            </a:endParaRPr>
          </a:p>
          <a:p>
            <a:pPr>
              <a:lnSpc>
                <a:spcPct val="115000"/>
              </a:lnSpc>
              <a:spcAft>
                <a:spcPts val="800"/>
              </a:spcAft>
            </a:pPr>
            <a:endParaRPr lang="en-GB" sz="1400" kern="100" dirty="0">
              <a:effectLst/>
              <a:latin typeface="Helvetica" panose="020B0604020202020204" pitchFamily="34" charset="0"/>
              <a:ea typeface="Aptos" panose="020B0004020202020204" pitchFamily="34" charset="0"/>
              <a:cs typeface="Helvetica" panose="020B0604020202020204" pitchFamily="34" charset="0"/>
            </a:endParaRPr>
          </a:p>
        </p:txBody>
      </p:sp>
      <p:sp>
        <p:nvSpPr>
          <p:cNvPr id="8" name="TextBox 7">
            <a:extLst>
              <a:ext uri="{FF2B5EF4-FFF2-40B4-BE49-F238E27FC236}">
                <a16:creationId xmlns:a16="http://schemas.microsoft.com/office/drawing/2014/main" id="{49D598CC-D12D-4C3D-A212-6CBFD4C28A06}"/>
              </a:ext>
            </a:extLst>
          </p:cNvPr>
          <p:cNvSpPr txBox="1"/>
          <p:nvPr/>
        </p:nvSpPr>
        <p:spPr>
          <a:xfrm>
            <a:off x="155447" y="553711"/>
            <a:ext cx="438912" cy="5581977"/>
          </a:xfrm>
          <a:prstGeom prst="rect">
            <a:avLst/>
          </a:prstGeom>
          <a:noFill/>
        </p:spPr>
        <p:txBody>
          <a:bodyPr wrap="square">
            <a:spAutoFit/>
          </a:bodyPr>
          <a:lstStyle/>
          <a:p>
            <a:pPr algn="r">
              <a:lnSpc>
                <a:spcPct val="115000"/>
              </a:lnSpc>
              <a:spcAft>
                <a:spcPts val="800"/>
              </a:spcAft>
            </a:pPr>
            <a:r>
              <a:rPr lang="en-GB" sz="1400" kern="100" dirty="0">
                <a:latin typeface="Helvetica" panose="020B0604020202020204" pitchFamily="34" charset="0"/>
                <a:ea typeface="Aptos" panose="020B0004020202020204" pitchFamily="34" charset="0"/>
                <a:cs typeface="Helvetica" panose="020B0604020202020204" pitchFamily="34" charset="0"/>
              </a:rPr>
              <a:t>16 1718</a:t>
            </a:r>
            <a:r>
              <a:rPr lang="en-GB" sz="1400" kern="100" dirty="0">
                <a:effectLst/>
                <a:latin typeface="Helvetica" panose="020B0604020202020204" pitchFamily="34" charset="0"/>
                <a:ea typeface="Aptos" panose="020B0004020202020204" pitchFamily="34" charset="0"/>
                <a:cs typeface="Helvetica" panose="020B0604020202020204" pitchFamily="34" charset="0"/>
              </a:rPr>
              <a:t>19 20 </a:t>
            </a:r>
          </a:p>
          <a:p>
            <a:pPr algn="r">
              <a:lnSpc>
                <a:spcPct val="115000"/>
              </a:lnSpc>
              <a:spcAft>
                <a:spcPts val="800"/>
              </a:spcAft>
            </a:pPr>
            <a:r>
              <a:rPr lang="en-GB" sz="1400" kern="100" dirty="0">
                <a:effectLst/>
                <a:latin typeface="Helvetica" panose="020B0604020202020204" pitchFamily="34" charset="0"/>
                <a:ea typeface="Aptos" panose="020B0004020202020204" pitchFamily="34" charset="0"/>
                <a:cs typeface="Helvetica" panose="020B0604020202020204" pitchFamily="34" charset="0"/>
              </a:rPr>
              <a:t>21 22 23 2425 26 </a:t>
            </a:r>
          </a:p>
          <a:p>
            <a:pPr algn="r">
              <a:lnSpc>
                <a:spcPct val="115000"/>
              </a:lnSpc>
              <a:spcAft>
                <a:spcPts val="800"/>
              </a:spcAft>
            </a:pPr>
            <a:r>
              <a:rPr lang="en-GB" sz="1400" kern="100" dirty="0">
                <a:effectLst/>
                <a:latin typeface="Helvetica" panose="020B0604020202020204" pitchFamily="34" charset="0"/>
                <a:ea typeface="Aptos" panose="020B0004020202020204" pitchFamily="34" charset="0"/>
                <a:cs typeface="Helvetica" panose="020B0604020202020204" pitchFamily="34" charset="0"/>
              </a:rPr>
              <a:t>27 28 29 30 </a:t>
            </a:r>
          </a:p>
          <a:p>
            <a:pPr algn="r">
              <a:lnSpc>
                <a:spcPct val="115000"/>
              </a:lnSpc>
              <a:spcAft>
                <a:spcPts val="800"/>
              </a:spcAft>
            </a:pPr>
            <a:r>
              <a:rPr lang="en-GB" sz="1400" kern="100" dirty="0">
                <a:effectLst/>
                <a:latin typeface="Helvetica" panose="020B0604020202020204" pitchFamily="34" charset="0"/>
                <a:ea typeface="Aptos" panose="020B0004020202020204" pitchFamily="34" charset="0"/>
                <a:cs typeface="Helvetica" panose="020B0604020202020204" pitchFamily="34" charset="0"/>
              </a:rPr>
              <a:t>31</a:t>
            </a:r>
            <a:r>
              <a:rPr lang="en-GB" sz="1400" kern="100" dirty="0">
                <a:latin typeface="Helvetica" panose="020B0604020202020204" pitchFamily="34" charset="0"/>
                <a:ea typeface="Aptos" panose="020B0004020202020204" pitchFamily="34" charset="0"/>
                <a:cs typeface="Helvetica" panose="020B0604020202020204" pitchFamily="34" charset="0"/>
              </a:rPr>
              <a:t>32 33 34 35</a:t>
            </a:r>
            <a:r>
              <a:rPr lang="en-GB" sz="1400" kern="100" dirty="0">
                <a:effectLst/>
                <a:latin typeface="Helvetica" panose="020B0604020202020204" pitchFamily="34" charset="0"/>
                <a:ea typeface="Aptos" panose="020B0004020202020204" pitchFamily="34" charset="0"/>
                <a:cs typeface="Helvetica" panose="020B0604020202020204" pitchFamily="34" charset="0"/>
              </a:rPr>
              <a:t>36</a:t>
            </a:r>
          </a:p>
        </p:txBody>
      </p:sp>
      <p:sp>
        <p:nvSpPr>
          <p:cNvPr id="2" name="TextBox 1">
            <a:extLst>
              <a:ext uri="{FF2B5EF4-FFF2-40B4-BE49-F238E27FC236}">
                <a16:creationId xmlns:a16="http://schemas.microsoft.com/office/drawing/2014/main" id="{58C40381-5624-108D-3868-CD79CB41BC42}"/>
              </a:ext>
            </a:extLst>
          </p:cNvPr>
          <p:cNvSpPr txBox="1"/>
          <p:nvPr/>
        </p:nvSpPr>
        <p:spPr>
          <a:xfrm>
            <a:off x="259026" y="9321207"/>
            <a:ext cx="633653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ea typeface="Calibri"/>
                <a:cs typeface="Calibri"/>
              </a:rPr>
              <a:t>Macqueen, A. (2011) </a:t>
            </a:r>
            <a:r>
              <a:rPr lang="en-US" sz="1200" i="1" dirty="0">
                <a:ea typeface="Calibri"/>
                <a:cs typeface="Calibri"/>
              </a:rPr>
              <a:t>The King Of Sunlight: how William Lever cleaned up the world</a:t>
            </a:r>
            <a:r>
              <a:rPr lang="en-US" sz="1200" dirty="0">
                <a:ea typeface="Calibri"/>
                <a:cs typeface="Calibri"/>
              </a:rPr>
              <a:t>, London: Corgi.</a:t>
            </a:r>
            <a:endParaRPr lang="en-US" dirty="0">
              <a:ea typeface="Calibri" panose="020F0502020204030204"/>
              <a:cs typeface="Calibri" panose="020F0502020204030204"/>
            </a:endParaRPr>
          </a:p>
        </p:txBody>
      </p:sp>
    </p:spTree>
    <p:extLst>
      <p:ext uri="{BB962C8B-B14F-4D97-AF65-F5344CB8AC3E}">
        <p14:creationId xmlns:p14="http://schemas.microsoft.com/office/powerpoint/2010/main" val="28888332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03d0aa5-ea85-45e9-bcf7-3b6f70fea4b8">
      <Terms xmlns="http://schemas.microsoft.com/office/infopath/2007/PartnerControls"/>
    </lcf76f155ced4ddcb4097134ff3c332f>
    <TaxCatchAll xmlns="481877b5-a2ae-4d9d-9ba3-424403392f6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266CCC57798441A9C2FA434AD5E3F5" ma:contentTypeVersion="14" ma:contentTypeDescription="Create a new document." ma:contentTypeScope="" ma:versionID="cee0799a0907b7c235d0fb9b74e91e90">
  <xsd:schema xmlns:xsd="http://www.w3.org/2001/XMLSchema" xmlns:xs="http://www.w3.org/2001/XMLSchema" xmlns:p="http://schemas.microsoft.com/office/2006/metadata/properties" xmlns:ns2="703d0aa5-ea85-45e9-bcf7-3b6f70fea4b8" xmlns:ns3="481877b5-a2ae-4d9d-9ba3-424403392f66" targetNamespace="http://schemas.microsoft.com/office/2006/metadata/properties" ma:root="true" ma:fieldsID="ba548392180775157952bd1193f4f98f" ns2:_="" ns3:_="">
    <xsd:import namespace="703d0aa5-ea85-45e9-bcf7-3b6f70fea4b8"/>
    <xsd:import namespace="481877b5-a2ae-4d9d-9ba3-424403392f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d0aa5-ea85-45e9-bcf7-3b6f70fea4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54ded8-d1f2-4abc-bb7c-a39a2d7e3c6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877b5-a2ae-4d9d-9ba3-424403392f6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d0e629-3810-4cdf-b3ca-5373e668d737}" ma:internalName="TaxCatchAll" ma:showField="CatchAllData" ma:web="481877b5-a2ae-4d9d-9ba3-424403392f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AC945C-CE2B-4027-B385-937512E1D950}">
  <ds:schemaRefs>
    <ds:schemaRef ds:uri="http://schemas.microsoft.com/office/2006/metadata/properties"/>
    <ds:schemaRef ds:uri="http://schemas.microsoft.com/office/infopath/2007/PartnerControls"/>
    <ds:schemaRef ds:uri="703d0aa5-ea85-45e9-bcf7-3b6f70fea4b8"/>
    <ds:schemaRef ds:uri="481877b5-a2ae-4d9d-9ba3-424403392f66"/>
  </ds:schemaRefs>
</ds:datastoreItem>
</file>

<file path=customXml/itemProps2.xml><?xml version="1.0" encoding="utf-8"?>
<ds:datastoreItem xmlns:ds="http://schemas.openxmlformats.org/officeDocument/2006/customXml" ds:itemID="{9E8B6037-7F72-4429-AF29-5D1F49FF1D68}">
  <ds:schemaRefs>
    <ds:schemaRef ds:uri="http://schemas.microsoft.com/sharepoint/v3/contenttype/forms"/>
  </ds:schemaRefs>
</ds:datastoreItem>
</file>

<file path=customXml/itemProps3.xml><?xml version="1.0" encoding="utf-8"?>
<ds:datastoreItem xmlns:ds="http://schemas.openxmlformats.org/officeDocument/2006/customXml" ds:itemID="{1886FE2F-ECEA-4F39-985D-B87DAF521C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3d0aa5-ea85-45e9-bcf7-3b6f70fea4b8"/>
    <ds:schemaRef ds:uri="481877b5-a2ae-4d9d-9ba3-424403392f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500</Words>
  <Application>Microsoft Office PowerPoint</Application>
  <PresentationFormat>A4 Paper (210x297 mm)</PresentationFormat>
  <Paragraphs>40</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Cauldwell</dc:creator>
  <cp:lastModifiedBy>J Cauldwell</cp:lastModifiedBy>
  <cp:revision>51</cp:revision>
  <dcterms:created xsi:type="dcterms:W3CDTF">2025-04-22T10:26:27Z</dcterms:created>
  <dcterms:modified xsi:type="dcterms:W3CDTF">2026-09-11T09:44:27Z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0x010100DE266CCC57798441A9C2FA434AD5E3F5</vt:lpwstr>
  </property>
  <property fmtid="{D5CDD505-2E9C-101B-9397-08002B2CF9AE}" pid="3" name="MediaServiceImageTags">
    <vt:lpwstr/>
  </property>
</Properties>
</file>