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7"/>
  </p:notesMasterIdLst>
  <p:sldIdLst>
    <p:sldId id="257" r:id="rId5"/>
    <p:sldId id="258" r:id="rId6"/>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76BDAD-6292-1120-9E04-4C5523E59597}" name="vicki@fool-proofs.co.uk" initials="vi" userId="S::urn:spo:guest#vicki@fool-proofs.co.uk::"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94C891-6715-7971-1C4E-E46992D0ECC4}" v="2" dt="2026-09-11T09:17:01.2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2" d="100"/>
          <a:sy n="52" d="100"/>
        </p:scale>
        <p:origin x="266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 Id="rId14"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heema Chanrai" userId="S::maheema@history.org.uk::a2cf1078-9c61-4f32-bf42-689b03e14545" providerId="AD" clId="Web-{E294C891-6715-7971-1C4E-E46992D0ECC4}"/>
    <pc:docChg chg="modSld">
      <pc:chgData name="Maheema Chanrai" userId="S::maheema@history.org.uk::a2cf1078-9c61-4f32-bf42-689b03e14545" providerId="AD" clId="Web-{E294C891-6715-7971-1C4E-E46992D0ECC4}" dt="2026-09-11T09:16:59.823" v="2"/>
      <pc:docMkLst>
        <pc:docMk/>
      </pc:docMkLst>
      <pc:sldChg chg="modNotes">
        <pc:chgData name="Maheema Chanrai" userId="S::maheema@history.org.uk::a2cf1078-9c61-4f32-bf42-689b03e14545" providerId="AD" clId="Web-{E294C891-6715-7971-1C4E-E46992D0ECC4}" dt="2026-09-11T09:16:59.823" v="2"/>
        <pc:sldMkLst>
          <pc:docMk/>
          <pc:sldMk cId="1102751162" sldId="25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83EA93D-5D84-4853-AEB7-D7FA87350CF3}" type="datetimeFigureOut">
              <a:t>9/11/2026</a:t>
            </a:fld>
            <a:endParaRPr lang="en-US"/>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911264BC-4933-4079-B97D-C40733207E48}" type="slidenum">
              <a:t>‹#›</a:t>
            </a:fld>
            <a:endParaRPr lang="en-US"/>
          </a:p>
        </p:txBody>
      </p:sp>
    </p:spTree>
    <p:extLst>
      <p:ext uri="{BB962C8B-B14F-4D97-AF65-F5344CB8AC3E}">
        <p14:creationId xmlns:p14="http://schemas.microsoft.com/office/powerpoint/2010/main" val="4136595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from Port Sunlight museum’s collection</a:t>
            </a:r>
          </a:p>
        </p:txBody>
      </p:sp>
      <p:sp>
        <p:nvSpPr>
          <p:cNvPr id="4" name="Slide Number Placeholder 3"/>
          <p:cNvSpPr>
            <a:spLocks noGrp="1"/>
          </p:cNvSpPr>
          <p:nvPr>
            <p:ph type="sldNum" sz="quarter" idx="5"/>
          </p:nvPr>
        </p:nvSpPr>
        <p:spPr/>
        <p:txBody>
          <a:bodyPr/>
          <a:lstStyle/>
          <a:p>
            <a:fld id="{911264BC-4933-4079-B97D-C40733207E48}" type="slidenum">
              <a:t>2</a:t>
            </a:fld>
            <a:endParaRPr lang="en-US"/>
          </a:p>
        </p:txBody>
      </p:sp>
    </p:spTree>
    <p:extLst>
      <p:ext uri="{BB962C8B-B14F-4D97-AF65-F5344CB8AC3E}">
        <p14:creationId xmlns:p14="http://schemas.microsoft.com/office/powerpoint/2010/main" val="675811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7A371F-9E54-4450-BA0F-8A4D938FE9BC}"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3E4E53-3DA0-42E7-893C-1ACAA365227A}" type="slidenum">
              <a:rPr lang="en-GB" smtClean="0"/>
              <a:t>‹#›</a:t>
            </a:fld>
            <a:endParaRPr lang="en-GB"/>
          </a:p>
        </p:txBody>
      </p:sp>
    </p:spTree>
    <p:extLst>
      <p:ext uri="{BB962C8B-B14F-4D97-AF65-F5344CB8AC3E}">
        <p14:creationId xmlns:p14="http://schemas.microsoft.com/office/powerpoint/2010/main" val="3532321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7A371F-9E54-4450-BA0F-8A4D938FE9BC}"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3E4E53-3DA0-42E7-893C-1ACAA365227A}" type="slidenum">
              <a:rPr lang="en-GB" smtClean="0"/>
              <a:t>‹#›</a:t>
            </a:fld>
            <a:endParaRPr lang="en-GB"/>
          </a:p>
        </p:txBody>
      </p:sp>
    </p:spTree>
    <p:extLst>
      <p:ext uri="{BB962C8B-B14F-4D97-AF65-F5344CB8AC3E}">
        <p14:creationId xmlns:p14="http://schemas.microsoft.com/office/powerpoint/2010/main" val="1071505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7A371F-9E54-4450-BA0F-8A4D938FE9BC}"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3E4E53-3DA0-42E7-893C-1ACAA365227A}" type="slidenum">
              <a:rPr lang="en-GB" smtClean="0"/>
              <a:t>‹#›</a:t>
            </a:fld>
            <a:endParaRPr lang="en-GB"/>
          </a:p>
        </p:txBody>
      </p:sp>
    </p:spTree>
    <p:extLst>
      <p:ext uri="{BB962C8B-B14F-4D97-AF65-F5344CB8AC3E}">
        <p14:creationId xmlns:p14="http://schemas.microsoft.com/office/powerpoint/2010/main" val="4166409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77A371F-9E54-4450-BA0F-8A4D938FE9BC}"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3E4E53-3DA0-42E7-893C-1ACAA365227A}" type="slidenum">
              <a:rPr lang="en-GB" smtClean="0"/>
              <a:t>‹#›</a:t>
            </a:fld>
            <a:endParaRPr lang="en-GB"/>
          </a:p>
        </p:txBody>
      </p:sp>
    </p:spTree>
    <p:extLst>
      <p:ext uri="{BB962C8B-B14F-4D97-AF65-F5344CB8AC3E}">
        <p14:creationId xmlns:p14="http://schemas.microsoft.com/office/powerpoint/2010/main" val="846773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7A371F-9E54-4450-BA0F-8A4D938FE9BC}" type="datetimeFigureOut">
              <a:rPr lang="en-GB" smtClean="0"/>
              <a:t>11/09/2026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A3E4E53-3DA0-42E7-893C-1ACAA365227A}" type="slidenum">
              <a:rPr lang="en-GB" smtClean="0"/>
              <a:t>‹#›</a:t>
            </a:fld>
            <a:endParaRPr lang="en-GB"/>
          </a:p>
        </p:txBody>
      </p:sp>
    </p:spTree>
    <p:extLst>
      <p:ext uri="{BB962C8B-B14F-4D97-AF65-F5344CB8AC3E}">
        <p14:creationId xmlns:p14="http://schemas.microsoft.com/office/powerpoint/2010/main" val="3611725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77A371F-9E54-4450-BA0F-8A4D938FE9BC}" type="datetimeFigureOut">
              <a:rPr lang="en-GB" smtClean="0"/>
              <a:t>11/09/2026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A3E4E53-3DA0-42E7-893C-1ACAA365227A}" type="slidenum">
              <a:rPr lang="en-GB" smtClean="0"/>
              <a:t>‹#›</a:t>
            </a:fld>
            <a:endParaRPr lang="en-GB"/>
          </a:p>
        </p:txBody>
      </p:sp>
    </p:spTree>
    <p:extLst>
      <p:ext uri="{BB962C8B-B14F-4D97-AF65-F5344CB8AC3E}">
        <p14:creationId xmlns:p14="http://schemas.microsoft.com/office/powerpoint/2010/main" val="557054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7A371F-9E54-4450-BA0F-8A4D938FE9BC}" type="datetimeFigureOut">
              <a:rPr lang="en-GB" smtClean="0"/>
              <a:t>11/09/2026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A3E4E53-3DA0-42E7-893C-1ACAA365227A}" type="slidenum">
              <a:rPr lang="en-GB" smtClean="0"/>
              <a:t>‹#›</a:t>
            </a:fld>
            <a:endParaRPr lang="en-GB"/>
          </a:p>
        </p:txBody>
      </p:sp>
    </p:spTree>
    <p:extLst>
      <p:ext uri="{BB962C8B-B14F-4D97-AF65-F5344CB8AC3E}">
        <p14:creationId xmlns:p14="http://schemas.microsoft.com/office/powerpoint/2010/main" val="3280545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77A371F-9E54-4450-BA0F-8A4D938FE9BC}"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3E4E53-3DA0-42E7-893C-1ACAA365227A}" type="slidenum">
              <a:rPr lang="en-GB" smtClean="0"/>
              <a:t>‹#›</a:t>
            </a:fld>
            <a:endParaRPr lang="en-GB"/>
          </a:p>
        </p:txBody>
      </p:sp>
    </p:spTree>
    <p:extLst>
      <p:ext uri="{BB962C8B-B14F-4D97-AF65-F5344CB8AC3E}">
        <p14:creationId xmlns:p14="http://schemas.microsoft.com/office/powerpoint/2010/main" val="635473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77A371F-9E54-4450-BA0F-8A4D938FE9BC}"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A3E4E53-3DA0-42E7-893C-1ACAA365227A}" type="slidenum">
              <a:rPr lang="en-GB" smtClean="0"/>
              <a:t>‹#›</a:t>
            </a:fld>
            <a:endParaRPr lang="en-GB"/>
          </a:p>
        </p:txBody>
      </p:sp>
    </p:spTree>
    <p:extLst>
      <p:ext uri="{BB962C8B-B14F-4D97-AF65-F5344CB8AC3E}">
        <p14:creationId xmlns:p14="http://schemas.microsoft.com/office/powerpoint/2010/main" val="1734766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7A371F-9E54-4450-BA0F-8A4D938FE9BC}"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3E4E53-3DA0-42E7-893C-1ACAA365227A}" type="slidenum">
              <a:rPr lang="en-GB" smtClean="0"/>
              <a:t>‹#›</a:t>
            </a:fld>
            <a:endParaRPr lang="en-GB"/>
          </a:p>
        </p:txBody>
      </p:sp>
    </p:spTree>
    <p:extLst>
      <p:ext uri="{BB962C8B-B14F-4D97-AF65-F5344CB8AC3E}">
        <p14:creationId xmlns:p14="http://schemas.microsoft.com/office/powerpoint/2010/main" val="3954713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7A371F-9E54-4450-BA0F-8A4D938FE9BC}"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A3E4E53-3DA0-42E7-893C-1ACAA365227A}" type="slidenum">
              <a:rPr lang="en-GB" smtClean="0"/>
              <a:t>‹#›</a:t>
            </a:fld>
            <a:endParaRPr lang="en-GB"/>
          </a:p>
        </p:txBody>
      </p:sp>
    </p:spTree>
    <p:extLst>
      <p:ext uri="{BB962C8B-B14F-4D97-AF65-F5344CB8AC3E}">
        <p14:creationId xmlns:p14="http://schemas.microsoft.com/office/powerpoint/2010/main" val="170303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F77A371F-9E54-4450-BA0F-8A4D938FE9BC}" type="datetimeFigureOut">
              <a:rPr lang="en-GB" smtClean="0"/>
              <a:t>11/09/2026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2A3E4E53-3DA0-42E7-893C-1ACAA365227A}" type="slidenum">
              <a:rPr lang="en-GB" smtClean="0"/>
              <a:t>‹#›</a:t>
            </a:fld>
            <a:endParaRPr lang="en-GB"/>
          </a:p>
        </p:txBody>
      </p:sp>
    </p:spTree>
    <p:extLst>
      <p:ext uri="{BB962C8B-B14F-4D97-AF65-F5344CB8AC3E}">
        <p14:creationId xmlns:p14="http://schemas.microsoft.com/office/powerpoint/2010/main" val="17959170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6AF1A6-2DB0-A2E9-139E-5B2057C58025}"/>
              </a:ext>
            </a:extLst>
          </p:cNvPr>
          <p:cNvSpPr txBox="1"/>
          <p:nvPr/>
        </p:nvSpPr>
        <p:spPr>
          <a:xfrm>
            <a:off x="232229" y="296091"/>
            <a:ext cx="6313714" cy="307777"/>
          </a:xfrm>
          <a:prstGeom prst="rect">
            <a:avLst/>
          </a:prstGeom>
          <a:noFill/>
        </p:spPr>
        <p:txBody>
          <a:bodyPr wrap="square" rtlCol="0">
            <a:spAutoFit/>
          </a:bodyPr>
          <a:lstStyle/>
          <a:p>
            <a:pPr algn="ctr"/>
            <a:r>
              <a:rPr lang="en-US" sz="1400" b="1" dirty="0">
                <a:latin typeface="Calibri" panose="020F0502020204030204" pitchFamily="34" charset="0"/>
                <a:cs typeface="Calibri" panose="020F0502020204030204" pitchFamily="34" charset="0"/>
              </a:rPr>
              <a:t>Extracts from the Lejeune Report, 1923</a:t>
            </a:r>
            <a:endParaRPr lang="en-GB" sz="1400" b="1"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B321514F-3DD2-9086-6CA8-C84BD9961B39}"/>
              </a:ext>
            </a:extLst>
          </p:cNvPr>
          <p:cNvSpPr txBox="1"/>
          <p:nvPr/>
        </p:nvSpPr>
        <p:spPr>
          <a:xfrm>
            <a:off x="701039" y="878840"/>
            <a:ext cx="5638801" cy="9140964"/>
          </a:xfrm>
          <a:prstGeom prst="rect">
            <a:avLst/>
          </a:prstGeom>
          <a:noFill/>
        </p:spPr>
        <p:txBody>
          <a:bodyPr wrap="square" lIns="91440" tIns="45720" rIns="91440" bIns="45720" rtlCol="0" anchor="t">
            <a:spAutoFit/>
          </a:bodyPr>
          <a:lstStyle/>
          <a:p>
            <a:r>
              <a:rPr lang="en-US" sz="1400" dirty="0">
                <a:latin typeface="Helvetica"/>
                <a:cs typeface="Helvetica"/>
              </a:rPr>
              <a:t>The HCB employ 3,000 workers in </a:t>
            </a:r>
            <a:r>
              <a:rPr lang="en-US" sz="1400" dirty="0" err="1">
                <a:latin typeface="Helvetica"/>
                <a:cs typeface="Helvetica"/>
              </a:rPr>
              <a:t>Leverville</a:t>
            </a:r>
            <a:r>
              <a:rPr lang="en-US" sz="1400" dirty="0">
                <a:latin typeface="Helvetica"/>
                <a:cs typeface="Helvetica"/>
              </a:rPr>
              <a:t> and its environs… The company itself differentiates between workers who are local, and workers who have been imported. </a:t>
            </a:r>
          </a:p>
          <a:p>
            <a:endParaRPr lang="en-US" sz="1400" dirty="0">
              <a:latin typeface="Helvetica" panose="020B0604020202020204" pitchFamily="34" charset="0"/>
              <a:cs typeface="Helvetica" panose="020B0604020202020204" pitchFamily="34" charset="0"/>
            </a:endParaRPr>
          </a:p>
          <a:p>
            <a:r>
              <a:rPr lang="en-GB" sz="1400" dirty="0">
                <a:latin typeface="Helvetica"/>
                <a:cs typeface="Helvetica"/>
              </a:rPr>
              <a:t>Local workers are not issued with rations and earn a little more; the imported workers are issued with rations and earn a little less. Camps are built for imported workers whereas local workers house themselves, often in the neighbourhood of work centres, where they set up unofficial villages. [See </a:t>
            </a:r>
            <a:r>
              <a:rPr lang="en-GB" sz="1400" i="1" dirty="0">
                <a:latin typeface="Helvetica"/>
                <a:cs typeface="Helvetica"/>
              </a:rPr>
              <a:t>villages doublures</a:t>
            </a:r>
            <a:r>
              <a:rPr lang="en-GB" sz="1400" dirty="0">
                <a:latin typeface="Helvetica"/>
                <a:cs typeface="Helvetica"/>
              </a:rPr>
              <a:t> in Lesson 5.] </a:t>
            </a:r>
          </a:p>
          <a:p>
            <a:endParaRPr lang="en-GB" sz="1400" dirty="0">
              <a:latin typeface="Helvetica" panose="020B0604020202020204" pitchFamily="34" charset="0"/>
              <a:cs typeface="Helvetica" panose="020B0604020202020204" pitchFamily="34" charset="0"/>
            </a:endParaRPr>
          </a:p>
          <a:p>
            <a:r>
              <a:rPr lang="en-GB" sz="1400" u="sng" dirty="0">
                <a:latin typeface="Helvetica" panose="020B0604020202020204" pitchFamily="34" charset="0"/>
                <a:cs typeface="Helvetica" panose="020B0604020202020204" pitchFamily="34" charset="0"/>
              </a:rPr>
              <a:t>Recruitment</a:t>
            </a:r>
          </a:p>
          <a:p>
            <a:endParaRPr lang="en-GB" sz="1400" dirty="0">
              <a:latin typeface="Helvetica" panose="020B0604020202020204" pitchFamily="34" charset="0"/>
              <a:cs typeface="Helvetica" panose="020B0604020202020204" pitchFamily="34" charset="0"/>
            </a:endParaRPr>
          </a:p>
          <a:p>
            <a:r>
              <a:rPr lang="en-GB" sz="1400" dirty="0">
                <a:latin typeface="Helvetica"/>
                <a:cs typeface="Helvetica"/>
              </a:rPr>
              <a:t>Recruits are hired for three months and are given neither blanket or </a:t>
            </a:r>
            <a:r>
              <a:rPr lang="en-GB" sz="1400" i="1" dirty="0" err="1">
                <a:latin typeface="Helvetica"/>
                <a:cs typeface="Helvetica"/>
              </a:rPr>
              <a:t>pagne</a:t>
            </a:r>
            <a:r>
              <a:rPr lang="en-GB" sz="1400" dirty="0">
                <a:latin typeface="Helvetica"/>
                <a:cs typeface="Helvetica"/>
              </a:rPr>
              <a:t> [loin cloth or grass skirt] – the equipment stipulated under Ordinance 47 [Belgian colonial rules]. Nights are cold in the </a:t>
            </a:r>
            <a:r>
              <a:rPr lang="en-GB" sz="1400" dirty="0" err="1">
                <a:latin typeface="Helvetica"/>
                <a:cs typeface="Helvetica"/>
              </a:rPr>
              <a:t>Kwilu</a:t>
            </a:r>
            <a:r>
              <a:rPr lang="en-GB" sz="1400" dirty="0">
                <a:latin typeface="Helvetica"/>
                <a:cs typeface="Helvetica"/>
              </a:rPr>
              <a:t>… sometimes a thick mist covers the riverbed until late in the morning and the Europeans… have to wrap up warm. Furthermore, the majority of deaths are due to respiratory ailments. I regard blankets as an absolute necessity. </a:t>
            </a:r>
          </a:p>
          <a:p>
            <a:endParaRPr lang="en-GB" sz="1400" dirty="0">
              <a:latin typeface="Helvetica" panose="020B0604020202020204" pitchFamily="34" charset="0"/>
              <a:cs typeface="Helvetica" panose="020B0604020202020204" pitchFamily="34" charset="0"/>
            </a:endParaRPr>
          </a:p>
          <a:p>
            <a:r>
              <a:rPr lang="en-GB" sz="1400" dirty="0">
                <a:latin typeface="Helvetica"/>
                <a:cs typeface="Helvetica"/>
              </a:rPr>
              <a:t>The workers are not always adults. A very large number of adolescents, and even children, are employed by the HCB. This work… is permitted in certain circumstances… but I have observed children or young adolescents, at </a:t>
            </a:r>
            <a:r>
              <a:rPr lang="en-GB" sz="1400" dirty="0" err="1">
                <a:latin typeface="Helvetica"/>
                <a:cs typeface="Helvetica"/>
              </a:rPr>
              <a:t>Leverville</a:t>
            </a:r>
            <a:r>
              <a:rPr lang="en-GB" sz="1400" dirty="0">
                <a:latin typeface="Helvetica"/>
                <a:cs typeface="Helvetica"/>
              </a:rPr>
              <a:t> itself, pushing wagons and on boats on the river </a:t>
            </a:r>
            <a:r>
              <a:rPr lang="en-GB" sz="1400" dirty="0" err="1">
                <a:latin typeface="Helvetica"/>
                <a:cs typeface="Helvetica"/>
              </a:rPr>
              <a:t>Kwilu</a:t>
            </a:r>
            <a:r>
              <a:rPr lang="en-GB" sz="1400" dirty="0">
                <a:latin typeface="Helvetica"/>
                <a:cs typeface="Helvetica"/>
              </a:rPr>
              <a:t> loading timber and fruit. They are not of an age to do such work.</a:t>
            </a:r>
          </a:p>
          <a:p>
            <a:endParaRPr lang="en-GB" sz="1400" dirty="0">
              <a:latin typeface="Helvetica" panose="020B0604020202020204" pitchFamily="34" charset="0"/>
              <a:cs typeface="Helvetica" panose="020B0604020202020204" pitchFamily="34" charset="0"/>
            </a:endParaRPr>
          </a:p>
          <a:p>
            <a:r>
              <a:rPr lang="en-GB" sz="1400" u="sng" dirty="0">
                <a:latin typeface="Helvetica" panose="020B0604020202020204" pitchFamily="34" charset="0"/>
                <a:cs typeface="Helvetica" panose="020B0604020202020204" pitchFamily="34" charset="0"/>
              </a:rPr>
              <a:t>Rations</a:t>
            </a:r>
          </a:p>
          <a:p>
            <a:endParaRPr lang="en-GB" sz="1400" dirty="0">
              <a:latin typeface="Helvetica" panose="020B0604020202020204" pitchFamily="34" charset="0"/>
              <a:cs typeface="Helvetica" panose="020B0604020202020204" pitchFamily="34" charset="0"/>
            </a:endParaRPr>
          </a:p>
          <a:p>
            <a:r>
              <a:rPr lang="en-GB" sz="1400" dirty="0">
                <a:latin typeface="Helvetica"/>
                <a:cs typeface="Helvetica"/>
              </a:rPr>
              <a:t>The four types of rations… consisting of rice, dried fish, meat and oil, all provide far too few proteins, carbohydrates, fats and calories. I have discovered that, generally speaking, oil is not issued. Furthermore, the ration is not issued on Sundays.</a:t>
            </a:r>
          </a:p>
          <a:p>
            <a:endParaRPr lang="en-GB" sz="1400" dirty="0">
              <a:latin typeface="Helvetica" panose="020B0604020202020204" pitchFamily="34" charset="0"/>
              <a:cs typeface="Helvetica" panose="020B0604020202020204" pitchFamily="34" charset="0"/>
            </a:endParaRPr>
          </a:p>
          <a:p>
            <a:r>
              <a:rPr lang="en-GB" sz="1400" dirty="0">
                <a:latin typeface="Helvetica" panose="020B0604020202020204" pitchFamily="34" charset="0"/>
                <a:cs typeface="Helvetica" panose="020B0604020202020204" pitchFamily="34" charset="0"/>
              </a:rPr>
              <a:t>At midday, the cooked rice is handed round on palm leaves and consumed straight away in the open air, with a little dried fish. The blacks have just this one meal a day. The Europeans generally claim that the ration is quite sufficient!</a:t>
            </a:r>
          </a:p>
          <a:p>
            <a:endParaRPr lang="en-GB" sz="1400" dirty="0">
              <a:latin typeface="Helvetica" panose="020B0604020202020204" pitchFamily="34" charset="0"/>
              <a:cs typeface="Helvetica" panose="020B0604020202020204" pitchFamily="34" charset="0"/>
            </a:endParaRPr>
          </a:p>
          <a:p>
            <a:endParaRPr lang="en-GB" sz="1400" dirty="0">
              <a:latin typeface="Helvetica" panose="020B0604020202020204" pitchFamily="34" charset="0"/>
              <a:cs typeface="Helvetica" panose="020B0604020202020204" pitchFamily="34" charset="0"/>
            </a:endParaRPr>
          </a:p>
          <a:p>
            <a:r>
              <a:rPr lang="en-GB" sz="1400" dirty="0">
                <a:latin typeface="Helvetica" panose="020B0604020202020204" pitchFamily="34" charset="0"/>
                <a:cs typeface="Helvetica" panose="020B0604020202020204" pitchFamily="34" charset="0"/>
              </a:rPr>
              <a:t>  </a:t>
            </a:r>
            <a:endParaRPr lang="en-US" sz="1400" dirty="0">
              <a:latin typeface="Helvetica" panose="020B0604020202020204" pitchFamily="34" charset="0"/>
              <a:cs typeface="Helvetica" panose="020B0604020202020204" pitchFamily="34" charset="0"/>
            </a:endParaRPr>
          </a:p>
        </p:txBody>
      </p:sp>
      <p:sp>
        <p:nvSpPr>
          <p:cNvPr id="4" name="TextBox 3">
            <a:extLst>
              <a:ext uri="{FF2B5EF4-FFF2-40B4-BE49-F238E27FC236}">
                <a16:creationId xmlns:a16="http://schemas.microsoft.com/office/drawing/2014/main" id="{4CB42A15-8073-657C-C350-4B816F53B72B}"/>
              </a:ext>
            </a:extLst>
          </p:cNvPr>
          <p:cNvSpPr txBox="1"/>
          <p:nvPr/>
        </p:nvSpPr>
        <p:spPr>
          <a:xfrm>
            <a:off x="335280" y="878840"/>
            <a:ext cx="401320" cy="8279190"/>
          </a:xfrm>
          <a:prstGeom prst="rect">
            <a:avLst/>
          </a:prstGeom>
          <a:noFill/>
        </p:spPr>
        <p:txBody>
          <a:bodyPr wrap="square" rtlCol="0">
            <a:spAutoFit/>
          </a:bodyPr>
          <a:lstStyle/>
          <a:p>
            <a:r>
              <a:rPr lang="en-US" sz="1400" dirty="0">
                <a:latin typeface="Helvetica" panose="020B0604020202020204" pitchFamily="34" charset="0"/>
                <a:cs typeface="Helvetica" panose="020B0604020202020204" pitchFamily="34" charset="0"/>
              </a:rPr>
              <a:t>1</a:t>
            </a:r>
          </a:p>
          <a:p>
            <a:r>
              <a:rPr lang="en-US" sz="1400" dirty="0">
                <a:latin typeface="Helvetica" panose="020B0604020202020204" pitchFamily="34" charset="0"/>
                <a:cs typeface="Helvetica" panose="020B0604020202020204" pitchFamily="34" charset="0"/>
              </a:rPr>
              <a:t>2 3 </a:t>
            </a:r>
          </a:p>
          <a:p>
            <a:endParaRPr lang="en-US" sz="14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4 5</a:t>
            </a:r>
          </a:p>
          <a:p>
            <a:r>
              <a:rPr lang="en-US" sz="1400" dirty="0">
                <a:latin typeface="Helvetica" panose="020B0604020202020204" pitchFamily="34" charset="0"/>
                <a:cs typeface="Helvetica" panose="020B0604020202020204" pitchFamily="34" charset="0"/>
              </a:rPr>
              <a:t>6 7 8 </a:t>
            </a:r>
          </a:p>
          <a:p>
            <a:endParaRPr lang="en-US" sz="14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9 </a:t>
            </a:r>
          </a:p>
          <a:p>
            <a:endParaRPr lang="en-US" sz="14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10</a:t>
            </a:r>
          </a:p>
          <a:p>
            <a:r>
              <a:rPr lang="en-US" sz="1400" dirty="0">
                <a:latin typeface="Helvetica" panose="020B0604020202020204" pitchFamily="34" charset="0"/>
                <a:cs typeface="Helvetica" panose="020B0604020202020204" pitchFamily="34" charset="0"/>
              </a:rPr>
              <a:t>11</a:t>
            </a:r>
          </a:p>
          <a:p>
            <a:r>
              <a:rPr lang="en-US" sz="1400" dirty="0">
                <a:latin typeface="Helvetica" panose="020B0604020202020204" pitchFamily="34" charset="0"/>
                <a:cs typeface="Helvetica" panose="020B0604020202020204" pitchFamily="34" charset="0"/>
              </a:rPr>
              <a:t>12 13 14 15 16 </a:t>
            </a:r>
          </a:p>
          <a:p>
            <a:endParaRPr lang="en-US" sz="14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17 </a:t>
            </a:r>
          </a:p>
          <a:p>
            <a:r>
              <a:rPr lang="en-US" sz="1400" dirty="0">
                <a:latin typeface="Helvetica" panose="020B0604020202020204" pitchFamily="34" charset="0"/>
                <a:cs typeface="Helvetica" panose="020B0604020202020204" pitchFamily="34" charset="0"/>
              </a:rPr>
              <a:t>18</a:t>
            </a:r>
          </a:p>
          <a:p>
            <a:r>
              <a:rPr lang="en-US" sz="1400" dirty="0">
                <a:latin typeface="Helvetica" panose="020B0604020202020204" pitchFamily="34" charset="0"/>
                <a:cs typeface="Helvetica" panose="020B0604020202020204" pitchFamily="34" charset="0"/>
              </a:rPr>
              <a:t>19 20 </a:t>
            </a:r>
          </a:p>
          <a:p>
            <a:r>
              <a:rPr lang="en-US" sz="1400" dirty="0">
                <a:latin typeface="Helvetica" panose="020B0604020202020204" pitchFamily="34" charset="0"/>
                <a:cs typeface="Helvetica" panose="020B0604020202020204" pitchFamily="34" charset="0"/>
              </a:rPr>
              <a:t>21 22 </a:t>
            </a:r>
          </a:p>
          <a:p>
            <a:endParaRPr lang="en-US" sz="14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23 </a:t>
            </a:r>
          </a:p>
          <a:p>
            <a:endParaRPr lang="en-US" sz="14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24</a:t>
            </a:r>
          </a:p>
          <a:p>
            <a:r>
              <a:rPr lang="en-US" sz="1400" dirty="0">
                <a:latin typeface="Helvetica" panose="020B0604020202020204" pitchFamily="34" charset="0"/>
                <a:cs typeface="Helvetica" panose="020B0604020202020204" pitchFamily="34" charset="0"/>
              </a:rPr>
              <a:t>25</a:t>
            </a:r>
          </a:p>
          <a:p>
            <a:r>
              <a:rPr lang="en-US" sz="1400" dirty="0">
                <a:latin typeface="Helvetica" panose="020B0604020202020204" pitchFamily="34" charset="0"/>
                <a:cs typeface="Helvetica" panose="020B0604020202020204" pitchFamily="34" charset="0"/>
              </a:rPr>
              <a:t>26 </a:t>
            </a:r>
          </a:p>
          <a:p>
            <a:r>
              <a:rPr lang="en-US" sz="1400" dirty="0">
                <a:latin typeface="Helvetica" panose="020B0604020202020204" pitchFamily="34" charset="0"/>
                <a:cs typeface="Helvetica" panose="020B0604020202020204" pitchFamily="34" charset="0"/>
              </a:rPr>
              <a:t>27 </a:t>
            </a:r>
          </a:p>
          <a:p>
            <a:endParaRPr lang="en-US" sz="14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28 29</a:t>
            </a:r>
          </a:p>
          <a:p>
            <a:r>
              <a:rPr lang="en-US" sz="1400" dirty="0">
                <a:latin typeface="Helvetica" panose="020B0604020202020204" pitchFamily="34" charset="0"/>
                <a:cs typeface="Helvetica" panose="020B0604020202020204" pitchFamily="34" charset="0"/>
              </a:rPr>
              <a:t>30 31 </a:t>
            </a:r>
          </a:p>
        </p:txBody>
      </p:sp>
    </p:spTree>
    <p:extLst>
      <p:ext uri="{BB962C8B-B14F-4D97-AF65-F5344CB8AC3E}">
        <p14:creationId xmlns:p14="http://schemas.microsoft.com/office/powerpoint/2010/main" val="1711259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06008-66F8-E18D-BA0A-8C4DAFCDDB0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1D5A629-29A0-EB8B-CD50-DC83F9131E1D}"/>
              </a:ext>
            </a:extLst>
          </p:cNvPr>
          <p:cNvSpPr txBox="1"/>
          <p:nvPr/>
        </p:nvSpPr>
        <p:spPr>
          <a:xfrm>
            <a:off x="649357" y="105794"/>
            <a:ext cx="6068864" cy="9787295"/>
          </a:xfrm>
          <a:prstGeom prst="rect">
            <a:avLst/>
          </a:prstGeom>
          <a:noFill/>
        </p:spPr>
        <p:txBody>
          <a:bodyPr wrap="square" lIns="91440" tIns="45720" rIns="91440" bIns="45720" rtlCol="0" anchor="t">
            <a:spAutoFit/>
          </a:bodyPr>
          <a:lstStyle/>
          <a:p>
            <a:r>
              <a:rPr lang="en-US" sz="1400" u="sng" dirty="0">
                <a:latin typeface="Helvetica" panose="020B0604020202020204" pitchFamily="34" charset="0"/>
                <a:cs typeface="Helvetica" panose="020B0604020202020204" pitchFamily="34" charset="0"/>
              </a:rPr>
              <a:t>Accommodation</a:t>
            </a:r>
          </a:p>
          <a:p>
            <a:endParaRPr lang="en-US" sz="14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In </a:t>
            </a:r>
            <a:r>
              <a:rPr lang="en-US" sz="1400" dirty="0" err="1">
                <a:latin typeface="Helvetica" panose="020B0604020202020204" pitchFamily="34" charset="0"/>
                <a:cs typeface="Helvetica" panose="020B0604020202020204" pitchFamily="34" charset="0"/>
              </a:rPr>
              <a:t>Leverville</a:t>
            </a:r>
            <a:r>
              <a:rPr lang="en-US" sz="1400" dirty="0">
                <a:latin typeface="Helvetica" panose="020B0604020202020204" pitchFamily="34" charset="0"/>
                <a:cs typeface="Helvetica" panose="020B0604020202020204" pitchFamily="34" charset="0"/>
              </a:rPr>
              <a:t> there is a brick-built </a:t>
            </a:r>
          </a:p>
          <a:p>
            <a:r>
              <a:rPr lang="en-US" sz="1400" dirty="0">
                <a:latin typeface="Helvetica" panose="020B0604020202020204" pitchFamily="34" charset="0"/>
                <a:cs typeface="Helvetica" panose="020B0604020202020204" pitchFamily="34" charset="0"/>
              </a:rPr>
              <a:t>camp, which would be good if there </a:t>
            </a:r>
          </a:p>
          <a:p>
            <a:r>
              <a:rPr lang="en-US" sz="1400" dirty="0">
                <a:latin typeface="Helvetica" panose="020B0604020202020204" pitchFamily="34" charset="0"/>
                <a:cs typeface="Helvetica" panose="020B0604020202020204" pitchFamily="34" charset="0"/>
              </a:rPr>
              <a:t>were latrines (toilets), kitchens and </a:t>
            </a:r>
          </a:p>
          <a:p>
            <a:r>
              <a:rPr lang="en-US" sz="1400" dirty="0">
                <a:latin typeface="Helvetica" panose="020B0604020202020204" pitchFamily="34" charset="0"/>
                <a:cs typeface="Helvetica" panose="020B0604020202020204" pitchFamily="34" charset="0"/>
              </a:rPr>
              <a:t>a rubbish pit, and if it were fenced </a:t>
            </a:r>
          </a:p>
          <a:p>
            <a:r>
              <a:rPr lang="en-US" sz="1400" dirty="0">
                <a:latin typeface="Helvetica" panose="020B0604020202020204" pitchFamily="34" charset="0"/>
                <a:cs typeface="Helvetica" panose="020B0604020202020204" pitchFamily="34" charset="0"/>
              </a:rPr>
              <a:t>in, cleared of brushwood and </a:t>
            </a:r>
          </a:p>
          <a:p>
            <a:r>
              <a:rPr lang="en-US" sz="1400" dirty="0">
                <a:latin typeface="Helvetica" panose="020B0604020202020204" pitchFamily="34" charset="0"/>
                <a:cs typeface="Helvetica" panose="020B0604020202020204" pitchFamily="34" charset="0"/>
              </a:rPr>
              <a:t>regularly whitewashed. Besides, this </a:t>
            </a:r>
          </a:p>
          <a:p>
            <a:r>
              <a:rPr lang="en-US" sz="1400" dirty="0">
                <a:latin typeface="Helvetica" panose="020B0604020202020204" pitchFamily="34" charset="0"/>
                <a:cs typeface="Helvetica" panose="020B0604020202020204" pitchFamily="34" charset="0"/>
              </a:rPr>
              <a:t>camp is only large enough for a </a:t>
            </a:r>
          </a:p>
          <a:p>
            <a:r>
              <a:rPr lang="en-US" sz="1400" dirty="0">
                <a:latin typeface="Helvetica" panose="020B0604020202020204" pitchFamily="34" charset="0"/>
                <a:cs typeface="Helvetica" panose="020B0604020202020204" pitchFamily="34" charset="0"/>
              </a:rPr>
              <a:t>fraction of the workers.</a:t>
            </a:r>
          </a:p>
          <a:p>
            <a:endParaRPr lang="en-US" sz="14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I have seen the camp of the </a:t>
            </a:r>
          </a:p>
          <a:p>
            <a:r>
              <a:rPr lang="en-US" sz="1400" dirty="0">
                <a:latin typeface="Helvetica" panose="020B0604020202020204" pitchFamily="34" charset="0"/>
                <a:cs typeface="Helvetica" panose="020B0604020202020204" pitchFamily="34" charset="0"/>
              </a:rPr>
              <a:t>imported workers. The camp </a:t>
            </a:r>
          </a:p>
          <a:p>
            <a:r>
              <a:rPr lang="en-US" sz="1400" dirty="0">
                <a:latin typeface="Helvetica" panose="020B0604020202020204" pitchFamily="34" charset="0"/>
                <a:cs typeface="Helvetica" panose="020B0604020202020204" pitchFamily="34" charset="0"/>
              </a:rPr>
              <a:t>consists of straw houses in which </a:t>
            </a:r>
          </a:p>
          <a:p>
            <a:r>
              <a:rPr lang="en-US" sz="1400" dirty="0">
                <a:latin typeface="Helvetica" panose="020B0604020202020204" pitchFamily="34" charset="0"/>
                <a:cs typeface="Helvetica" panose="020B0604020202020204" pitchFamily="34" charset="0"/>
              </a:rPr>
              <a:t>from 10 to 20 men sleep in cramped </a:t>
            </a:r>
          </a:p>
          <a:p>
            <a:r>
              <a:rPr lang="en-US" sz="1400" dirty="0">
                <a:latin typeface="Helvetica" panose="020B0604020202020204" pitchFamily="34" charset="0"/>
                <a:cs typeface="Helvetica" panose="020B0604020202020204" pitchFamily="34" charset="0"/>
              </a:rPr>
              <a:t>conditions, on pallets upon which 7 </a:t>
            </a:r>
          </a:p>
          <a:p>
            <a:r>
              <a:rPr lang="en-US" sz="1400" dirty="0">
                <a:latin typeface="Helvetica" panose="020B0604020202020204" pitchFamily="34" charset="0"/>
                <a:cs typeface="Helvetica" panose="020B0604020202020204" pitchFamily="34" charset="0"/>
              </a:rPr>
              <a:t>or 8 at the most should be accommodated. The camp is, in reality, little better than a simple night shelter of poor quality.</a:t>
            </a:r>
          </a:p>
          <a:p>
            <a:endParaRPr lang="en-US" sz="1400" dirty="0">
              <a:latin typeface="Helvetica" panose="020B0604020202020204" pitchFamily="34" charset="0"/>
              <a:cs typeface="Helvetica" panose="020B0604020202020204" pitchFamily="34" charset="0"/>
            </a:endParaRPr>
          </a:p>
          <a:p>
            <a:r>
              <a:rPr lang="en-US" sz="1400" dirty="0">
                <a:latin typeface="Helvetica"/>
                <a:cs typeface="Helvetica"/>
              </a:rPr>
              <a:t>Local workers settle in the vicinity of the central posts or the fruit posts. These small villages are very dirty, unplanned and unhygienic. An analogous situation is to be found at the fruit posts: houses that are neither clean nor cared for, too small for the number of men who live there, and camps without latrines, fences, incinerators, </a:t>
            </a:r>
            <a:r>
              <a:rPr lang="en-US" sz="1400">
                <a:latin typeface="Helvetica"/>
                <a:cs typeface="Helvetica"/>
              </a:rPr>
              <a:t>etc.</a:t>
            </a:r>
            <a:endParaRPr lang="en-US" sz="1400" dirty="0">
              <a:latin typeface="Helvetica" panose="020B0604020202020204" pitchFamily="34" charset="0"/>
              <a:cs typeface="Helvetica" panose="020B0604020202020204" pitchFamily="34" charset="0"/>
            </a:endParaRPr>
          </a:p>
          <a:p>
            <a:endParaRPr lang="en-US" sz="1400" dirty="0">
              <a:latin typeface="Helvetica" panose="020B0604020202020204" pitchFamily="34" charset="0"/>
              <a:cs typeface="Helvetica" panose="020B0604020202020204" pitchFamily="34" charset="0"/>
            </a:endParaRPr>
          </a:p>
          <a:p>
            <a:r>
              <a:rPr lang="en-US" sz="1400" u="sng" dirty="0">
                <a:latin typeface="Helvetica" panose="020B0604020202020204" pitchFamily="34" charset="0"/>
                <a:cs typeface="Helvetica" panose="020B0604020202020204" pitchFamily="34" charset="0"/>
              </a:rPr>
              <a:t>Healthcare</a:t>
            </a:r>
          </a:p>
          <a:p>
            <a:endParaRPr lang="en-US" sz="1400" dirty="0">
              <a:latin typeface="Helvetica" panose="020B0604020202020204" pitchFamily="34" charset="0"/>
              <a:cs typeface="Helvetica" panose="020B0604020202020204" pitchFamily="34" charset="0"/>
            </a:endParaRPr>
          </a:p>
          <a:p>
            <a:r>
              <a:rPr lang="en-US" sz="1400" dirty="0">
                <a:latin typeface="Helvetica"/>
                <a:cs typeface="Helvetica"/>
              </a:rPr>
              <a:t>The hospital in </a:t>
            </a:r>
            <a:r>
              <a:rPr lang="en-US" sz="1400" dirty="0" err="1">
                <a:latin typeface="Helvetica"/>
                <a:cs typeface="Helvetica"/>
              </a:rPr>
              <a:t>Leverville</a:t>
            </a:r>
            <a:r>
              <a:rPr lang="en-US" sz="1400">
                <a:latin typeface="Helvetica"/>
                <a:cs typeface="Helvetica"/>
              </a:rPr>
              <a:t> is brick-built, with wooden beds for 30 patients… </a:t>
            </a:r>
            <a:r>
              <a:rPr lang="en-US" sz="1400" dirty="0">
                <a:latin typeface="Helvetica"/>
                <a:cs typeface="Helvetica"/>
              </a:rPr>
              <a:t>The wards, very good when all is said and done, were very badly looked after and inadequately cleaned. The dispensary is too small and was dirty and badly organised. It seemed to be impossible to do serious work there.</a:t>
            </a:r>
          </a:p>
          <a:p>
            <a:endParaRPr lang="en-US" sz="1400" dirty="0">
              <a:latin typeface="Helvetica" panose="020B0604020202020204" pitchFamily="34" charset="0"/>
              <a:cs typeface="Helvetica" panose="020B0604020202020204" pitchFamily="34" charset="0"/>
            </a:endParaRPr>
          </a:p>
          <a:p>
            <a:r>
              <a:rPr lang="en-US" sz="1400" dirty="0">
                <a:latin typeface="Helvetica"/>
                <a:cs typeface="Helvetica"/>
              </a:rPr>
              <a:t>I have seen the nurse at [Fruit] Post 6 in the </a:t>
            </a:r>
            <a:r>
              <a:rPr lang="en-US" sz="1400" dirty="0" err="1">
                <a:latin typeface="Helvetica"/>
                <a:cs typeface="Helvetica"/>
              </a:rPr>
              <a:t>Kwilu</a:t>
            </a:r>
            <a:r>
              <a:rPr lang="en-US" sz="1400" dirty="0">
                <a:latin typeface="Helvetica"/>
                <a:cs typeface="Helvetica"/>
              </a:rPr>
              <a:t>. He has no shelter-infirmary and has the most rudimentary equipment and dressings. In such </a:t>
            </a:r>
            <a:r>
              <a:rPr lang="en-US" sz="1400">
                <a:latin typeface="Helvetica"/>
                <a:cs typeface="Helvetica"/>
              </a:rPr>
              <a:t>circumstances the medicine he practises is obviously laughable. At Post 8, </a:t>
            </a:r>
            <a:r>
              <a:rPr lang="en-US" sz="1400" dirty="0">
                <a:latin typeface="Helvetica"/>
                <a:cs typeface="Helvetica"/>
              </a:rPr>
              <a:t>which is maintained by a European, there was not even the means to dress a wound.</a:t>
            </a:r>
          </a:p>
          <a:p>
            <a:endParaRPr lang="en-US" sz="1400" u="sng" dirty="0">
              <a:latin typeface="Helvetica" panose="020B0604020202020204" pitchFamily="34" charset="0"/>
              <a:cs typeface="Helvetica" panose="020B0604020202020204" pitchFamily="34" charset="0"/>
            </a:endParaRPr>
          </a:p>
          <a:p>
            <a:r>
              <a:rPr lang="en-US" sz="1400" u="sng" dirty="0">
                <a:latin typeface="Helvetica" panose="020B0604020202020204" pitchFamily="34" charset="0"/>
                <a:cs typeface="Helvetica" panose="020B0604020202020204" pitchFamily="34" charset="0"/>
              </a:rPr>
              <a:t>Conclusions</a:t>
            </a:r>
          </a:p>
          <a:p>
            <a:endParaRPr lang="en-US" sz="1400" dirty="0">
              <a:latin typeface="Helvetica" panose="020B0604020202020204" pitchFamily="34" charset="0"/>
              <a:cs typeface="Helvetica" panose="020B0604020202020204" pitchFamily="34" charset="0"/>
            </a:endParaRPr>
          </a:p>
          <a:p>
            <a:r>
              <a:rPr lang="en-US" sz="1400" dirty="0">
                <a:latin typeface="Helvetica"/>
                <a:cs typeface="Helvetica"/>
              </a:rPr>
              <a:t>To sum up, I have found things to be in a deplorable state… It is to be </a:t>
            </a:r>
            <a:r>
              <a:rPr lang="en-US" sz="1400">
                <a:latin typeface="Helvetica"/>
                <a:cs typeface="Helvetica"/>
              </a:rPr>
              <a:t>deeply regretted that… the real situation in </a:t>
            </a:r>
            <a:r>
              <a:rPr lang="en-US" sz="1400" dirty="0" err="1">
                <a:latin typeface="Helvetica"/>
                <a:cs typeface="Helvetica"/>
              </a:rPr>
              <a:t>Lusanga</a:t>
            </a:r>
            <a:r>
              <a:rPr lang="en-US" sz="1400" dirty="0">
                <a:latin typeface="Helvetica"/>
                <a:cs typeface="Helvetica"/>
              </a:rPr>
              <a:t> is not more satisfactory. Rations, accommodation and clothing are inadequate, and on each count the company [H.C.B.] is to blame. </a:t>
            </a:r>
          </a:p>
        </p:txBody>
      </p:sp>
      <p:pic>
        <p:nvPicPr>
          <p:cNvPr id="4" name="Picture 3">
            <a:extLst>
              <a:ext uri="{FF2B5EF4-FFF2-40B4-BE49-F238E27FC236}">
                <a16:creationId xmlns:a16="http://schemas.microsoft.com/office/drawing/2014/main" id="{98B8C0B7-546D-5E31-C103-B3C7F3A70EDF}"/>
              </a:ext>
            </a:extLst>
          </p:cNvPr>
          <p:cNvPicPr>
            <a:picLocks noChangeAspect="1"/>
          </p:cNvPicPr>
          <p:nvPr/>
        </p:nvPicPr>
        <p:blipFill>
          <a:blip r:embed="rId3"/>
          <a:srcRect l="45649" t="8705" r="10077" b="49507"/>
          <a:stretch/>
        </p:blipFill>
        <p:spPr>
          <a:xfrm rot="21540000">
            <a:off x="3825109" y="457533"/>
            <a:ext cx="2752200" cy="2184135"/>
          </a:xfrm>
          <a:prstGeom prst="rect">
            <a:avLst/>
          </a:prstGeom>
        </p:spPr>
      </p:pic>
      <p:sp>
        <p:nvSpPr>
          <p:cNvPr id="5" name="TextBox 4">
            <a:extLst>
              <a:ext uri="{FF2B5EF4-FFF2-40B4-BE49-F238E27FC236}">
                <a16:creationId xmlns:a16="http://schemas.microsoft.com/office/drawing/2014/main" id="{B6578FBF-69D1-9F47-717A-BD3C9E31F2DE}"/>
              </a:ext>
            </a:extLst>
          </p:cNvPr>
          <p:cNvSpPr txBox="1"/>
          <p:nvPr/>
        </p:nvSpPr>
        <p:spPr>
          <a:xfrm>
            <a:off x="3828297" y="2624075"/>
            <a:ext cx="2767862" cy="954107"/>
          </a:xfrm>
          <a:prstGeom prst="rect">
            <a:avLst/>
          </a:prstGeom>
          <a:noFill/>
        </p:spPr>
        <p:txBody>
          <a:bodyPr wrap="square" lIns="91440" tIns="45720" rIns="91440" bIns="45720" rtlCol="0" anchor="t">
            <a:spAutoFit/>
          </a:bodyPr>
          <a:lstStyle/>
          <a:p>
            <a:pPr algn="ctr"/>
            <a:r>
              <a:rPr lang="en-US" sz="1400" b="1" dirty="0">
                <a:latin typeface="Calibri"/>
                <a:ea typeface="Calibri"/>
                <a:cs typeface="Calibri"/>
              </a:rPr>
              <a:t>Above:</a:t>
            </a:r>
            <a:r>
              <a:rPr lang="en-US" sz="1400" dirty="0">
                <a:latin typeface="Calibri"/>
                <a:ea typeface="Calibri"/>
                <a:cs typeface="Calibri"/>
              </a:rPr>
              <a:t> Brick-built houses for African workers in </a:t>
            </a:r>
            <a:r>
              <a:rPr lang="en-US" sz="1400" err="1">
                <a:latin typeface="Calibri"/>
                <a:ea typeface="Calibri"/>
                <a:cs typeface="Calibri"/>
              </a:rPr>
              <a:t>Flandria</a:t>
            </a:r>
            <a:r>
              <a:rPr lang="en-US" sz="1400" dirty="0">
                <a:latin typeface="Calibri"/>
                <a:ea typeface="Calibri"/>
                <a:cs typeface="Calibri"/>
              </a:rPr>
              <a:t>, another of H.C.B.’s Congo </a:t>
            </a:r>
            <a:r>
              <a:rPr lang="en-US" sz="1400">
                <a:latin typeface="Calibri"/>
                <a:ea typeface="Calibri"/>
                <a:cs typeface="Calibri"/>
              </a:rPr>
              <a:t>concessions</a:t>
            </a:r>
            <a:endParaRPr lang="en-GB" sz="1400">
              <a:latin typeface="Calibri"/>
              <a:ea typeface="Calibri"/>
              <a:cs typeface="Calibri"/>
            </a:endParaRPr>
          </a:p>
        </p:txBody>
      </p:sp>
      <p:sp>
        <p:nvSpPr>
          <p:cNvPr id="6" name="TextBox 5">
            <a:extLst>
              <a:ext uri="{FF2B5EF4-FFF2-40B4-BE49-F238E27FC236}">
                <a16:creationId xmlns:a16="http://schemas.microsoft.com/office/drawing/2014/main" id="{5DC8C905-152B-4253-999B-396ACC4ED91E}"/>
              </a:ext>
            </a:extLst>
          </p:cNvPr>
          <p:cNvSpPr txBox="1"/>
          <p:nvPr/>
        </p:nvSpPr>
        <p:spPr>
          <a:xfrm>
            <a:off x="239831" y="536680"/>
            <a:ext cx="401320" cy="9140964"/>
          </a:xfrm>
          <a:prstGeom prst="rect">
            <a:avLst/>
          </a:prstGeom>
          <a:noFill/>
        </p:spPr>
        <p:txBody>
          <a:bodyPr wrap="square" rtlCol="0">
            <a:spAutoFit/>
          </a:bodyPr>
          <a:lstStyle/>
          <a:p>
            <a:r>
              <a:rPr lang="en-US" sz="1400" dirty="0">
                <a:latin typeface="Helvetica" panose="020B0604020202020204" pitchFamily="34" charset="0"/>
                <a:cs typeface="Helvetica" panose="020B0604020202020204" pitchFamily="34" charset="0"/>
              </a:rPr>
              <a:t>32 3334 35 36 37 38 39 </a:t>
            </a:r>
          </a:p>
          <a:p>
            <a:endParaRPr lang="en-US" sz="14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40 41</a:t>
            </a:r>
          </a:p>
          <a:p>
            <a:r>
              <a:rPr lang="en-US" sz="1400" dirty="0">
                <a:latin typeface="Helvetica" panose="020B0604020202020204" pitchFamily="34" charset="0"/>
                <a:cs typeface="Helvetica" panose="020B0604020202020204" pitchFamily="34" charset="0"/>
              </a:rPr>
              <a:t>42 43 44 45 46 </a:t>
            </a:r>
          </a:p>
          <a:p>
            <a:endParaRPr lang="en-US" sz="14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47 48</a:t>
            </a:r>
          </a:p>
          <a:p>
            <a:r>
              <a:rPr lang="en-US" sz="1400" dirty="0">
                <a:latin typeface="Helvetica" panose="020B0604020202020204" pitchFamily="34" charset="0"/>
                <a:cs typeface="Helvetica" panose="020B0604020202020204" pitchFamily="34" charset="0"/>
              </a:rPr>
              <a:t>49 50 51 </a:t>
            </a:r>
          </a:p>
          <a:p>
            <a:endParaRPr lang="en-US" sz="14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52 </a:t>
            </a:r>
          </a:p>
          <a:p>
            <a:endParaRPr lang="en-US" sz="14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53</a:t>
            </a:r>
          </a:p>
          <a:p>
            <a:r>
              <a:rPr lang="en-US" sz="1400" dirty="0">
                <a:latin typeface="Helvetica" panose="020B0604020202020204" pitchFamily="34" charset="0"/>
                <a:cs typeface="Helvetica" panose="020B0604020202020204" pitchFamily="34" charset="0"/>
              </a:rPr>
              <a:t>54</a:t>
            </a:r>
          </a:p>
          <a:p>
            <a:r>
              <a:rPr lang="en-US" sz="1400" dirty="0">
                <a:latin typeface="Helvetica" panose="020B0604020202020204" pitchFamily="34" charset="0"/>
                <a:cs typeface="Helvetica" panose="020B0604020202020204" pitchFamily="34" charset="0"/>
              </a:rPr>
              <a:t>55 56 </a:t>
            </a:r>
          </a:p>
          <a:p>
            <a:endParaRPr lang="en-US" sz="14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57 58 59</a:t>
            </a:r>
          </a:p>
          <a:p>
            <a:r>
              <a:rPr lang="en-US" sz="1400" dirty="0">
                <a:latin typeface="Helvetica" panose="020B0604020202020204" pitchFamily="34" charset="0"/>
                <a:cs typeface="Helvetica" panose="020B0604020202020204" pitchFamily="34" charset="0"/>
              </a:rPr>
              <a:t>60 61 </a:t>
            </a:r>
          </a:p>
          <a:p>
            <a:endParaRPr lang="en-US" sz="14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62 </a:t>
            </a:r>
          </a:p>
          <a:p>
            <a:endParaRPr lang="en-US" sz="14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62 63</a:t>
            </a:r>
          </a:p>
          <a:p>
            <a:r>
              <a:rPr lang="en-US" sz="1400" dirty="0">
                <a:latin typeface="Helvetica" panose="020B0604020202020204" pitchFamily="34" charset="0"/>
                <a:cs typeface="Helvetica" panose="020B0604020202020204" pitchFamily="34" charset="0"/>
              </a:rPr>
              <a:t>64</a:t>
            </a:r>
          </a:p>
          <a:p>
            <a:r>
              <a:rPr lang="en-US" sz="1400" dirty="0">
                <a:latin typeface="Helvetica" panose="020B0604020202020204" pitchFamily="34" charset="0"/>
                <a:cs typeface="Helvetica" panose="020B0604020202020204" pitchFamily="34" charset="0"/>
              </a:rPr>
              <a:t>65</a:t>
            </a:r>
          </a:p>
        </p:txBody>
      </p:sp>
    </p:spTree>
    <p:extLst>
      <p:ext uri="{BB962C8B-B14F-4D97-AF65-F5344CB8AC3E}">
        <p14:creationId xmlns:p14="http://schemas.microsoft.com/office/powerpoint/2010/main" val="110275116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03d0aa5-ea85-45e9-bcf7-3b6f70fea4b8">
      <Terms xmlns="http://schemas.microsoft.com/office/infopath/2007/PartnerControls"/>
    </lcf76f155ced4ddcb4097134ff3c332f>
    <TaxCatchAll xmlns="481877b5-a2ae-4d9d-9ba3-424403392f6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266CCC57798441A9C2FA434AD5E3F5" ma:contentTypeVersion="14" ma:contentTypeDescription="Create a new document." ma:contentTypeScope="" ma:versionID="cee0799a0907b7c235d0fb9b74e91e90">
  <xsd:schema xmlns:xsd="http://www.w3.org/2001/XMLSchema" xmlns:xs="http://www.w3.org/2001/XMLSchema" xmlns:p="http://schemas.microsoft.com/office/2006/metadata/properties" xmlns:ns2="703d0aa5-ea85-45e9-bcf7-3b6f70fea4b8" xmlns:ns3="481877b5-a2ae-4d9d-9ba3-424403392f66" targetNamespace="http://schemas.microsoft.com/office/2006/metadata/properties" ma:root="true" ma:fieldsID="ba548392180775157952bd1193f4f98f" ns2:_="" ns3:_="">
    <xsd:import namespace="703d0aa5-ea85-45e9-bcf7-3b6f70fea4b8"/>
    <xsd:import namespace="481877b5-a2ae-4d9d-9ba3-424403392f6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3d0aa5-ea85-45e9-bcf7-3b6f70fea4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e54ded8-d1f2-4abc-bb7c-a39a2d7e3c6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877b5-a2ae-4d9d-9ba3-424403392f6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fd0e629-3810-4cdf-b3ca-5373e668d737}" ma:internalName="TaxCatchAll" ma:showField="CatchAllData" ma:web="481877b5-a2ae-4d9d-9ba3-424403392f6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9AB5FC-43DE-42AF-88C3-54EF73909671}">
  <ds:schemaRefs>
    <ds:schemaRef ds:uri="http://schemas.microsoft.com/office/2006/metadata/properties"/>
    <ds:schemaRef ds:uri="http://schemas.microsoft.com/office/infopath/2007/PartnerControls"/>
    <ds:schemaRef ds:uri="703d0aa5-ea85-45e9-bcf7-3b6f70fea4b8"/>
    <ds:schemaRef ds:uri="481877b5-a2ae-4d9d-9ba3-424403392f66"/>
  </ds:schemaRefs>
</ds:datastoreItem>
</file>

<file path=customXml/itemProps2.xml><?xml version="1.0" encoding="utf-8"?>
<ds:datastoreItem xmlns:ds="http://schemas.openxmlformats.org/officeDocument/2006/customXml" ds:itemID="{C45B00CC-F284-4810-8CF0-7E29A2749257}">
  <ds:schemaRefs>
    <ds:schemaRef ds:uri="http://schemas.microsoft.com/sharepoint/v3/contenttype/forms"/>
  </ds:schemaRefs>
</ds:datastoreItem>
</file>

<file path=customXml/itemProps3.xml><?xml version="1.0" encoding="utf-8"?>
<ds:datastoreItem xmlns:ds="http://schemas.openxmlformats.org/officeDocument/2006/customXml" ds:itemID="{2BE88F8D-ED1F-4D5A-AB72-F64423D67A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3d0aa5-ea85-45e9-bcf7-3b6f70fea4b8"/>
    <ds:schemaRef ds:uri="481877b5-a2ae-4d9d-9ba3-424403392f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798</Words>
  <Application>Microsoft Office PowerPoint</Application>
  <PresentationFormat>A4 Paper (210x297 mm)</PresentationFormat>
  <Paragraphs>97</Paragraphs>
  <Slides>2</Slides>
  <Notes>1</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 Cauldwell</dc:creator>
  <cp:lastModifiedBy>J Cauldwell</cp:lastModifiedBy>
  <cp:revision>31</cp:revision>
  <cp:lastPrinted>2025-05-08T11:40:15Z</cp:lastPrinted>
  <dcterms:created xsi:type="dcterms:W3CDTF">2025-04-18T14:33:10Z</dcterms:created>
  <dcterms:modified xsi:type="dcterms:W3CDTF">2026-09-11T09:17:02Z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0x010100DE266CCC57798441A9C2FA434AD5E3F5</vt:lpwstr>
  </property>
  <property fmtid="{D5CDD505-2E9C-101B-9397-08002B2CF9AE}" pid="3" name="MediaServiceImageTags">
    <vt:lpwstr/>
  </property>
</Properties>
</file>