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6828A5-B66E-C4F7-F4A3-4C6B47E63E93}" v="105" dt="2025-11-19T17:09:49.8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702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i@fool-proofs.co.uk" userId="S::urn:spo:guest#vicki@fool-proofs.co.uk::" providerId="AD" clId="Web-{196828A5-B66E-C4F7-F4A3-4C6B47E63E93}"/>
    <pc:docChg chg="modSld">
      <pc:chgData name="vicki@fool-proofs.co.uk" userId="S::urn:spo:guest#vicki@fool-proofs.co.uk::" providerId="AD" clId="Web-{196828A5-B66E-C4F7-F4A3-4C6B47E63E93}" dt="2025-11-19T17:09:48.199" v="87"/>
      <pc:docMkLst>
        <pc:docMk/>
      </pc:docMkLst>
      <pc:sldChg chg="modSp">
        <pc:chgData name="vicki@fool-proofs.co.uk" userId="S::urn:spo:guest#vicki@fool-proofs.co.uk::" providerId="AD" clId="Web-{196828A5-B66E-C4F7-F4A3-4C6B47E63E93}" dt="2025-11-19T17:09:48.199" v="87"/>
        <pc:sldMkLst>
          <pc:docMk/>
          <pc:sldMk cId="4053564882" sldId="256"/>
        </pc:sldMkLst>
        <pc:spChg chg="mod">
          <ac:chgData name="vicki@fool-proofs.co.uk" userId="S::urn:spo:guest#vicki@fool-proofs.co.uk::" providerId="AD" clId="Web-{196828A5-B66E-C4F7-F4A3-4C6B47E63E93}" dt="2025-11-19T17:07:56.761" v="1" actId="20577"/>
          <ac:spMkLst>
            <pc:docMk/>
            <pc:sldMk cId="4053564882" sldId="256"/>
            <ac:spMk id="11" creationId="{4567C84F-684F-0F51-10FE-BA13D104D323}"/>
          </ac:spMkLst>
        </pc:spChg>
        <pc:graphicFrameChg chg="mod modGraphic">
          <ac:chgData name="vicki@fool-proofs.co.uk" userId="S::urn:spo:guest#vicki@fool-proofs.co.uk::" providerId="AD" clId="Web-{196828A5-B66E-C4F7-F4A3-4C6B47E63E93}" dt="2025-11-19T17:09:48.199" v="87"/>
          <ac:graphicFrameMkLst>
            <pc:docMk/>
            <pc:sldMk cId="4053564882" sldId="256"/>
            <ac:graphicFrameMk id="4" creationId="{0DF9EE3A-73B8-0D0C-6B00-251507C0D3C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279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77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527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795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121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540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488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844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48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589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56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BE5082-C2B9-47E9-845E-CCA94FFDD274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93F568-7167-44D1-980C-5B522ECF41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27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DF9EE3A-73B8-0D0C-6B00-251507C0D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216433"/>
              </p:ext>
            </p:extLst>
          </p:nvPr>
        </p:nvGraphicFramePr>
        <p:xfrm>
          <a:off x="169605" y="931115"/>
          <a:ext cx="6496665" cy="667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5420">
                  <a:extLst>
                    <a:ext uri="{9D8B030D-6E8A-4147-A177-3AD203B41FA5}">
                      <a16:colId xmlns:a16="http://schemas.microsoft.com/office/drawing/2014/main" val="711297760"/>
                    </a:ext>
                  </a:extLst>
                </a:gridCol>
                <a:gridCol w="2638425">
                  <a:extLst>
                    <a:ext uri="{9D8B030D-6E8A-4147-A177-3AD203B41FA5}">
                      <a16:colId xmlns:a16="http://schemas.microsoft.com/office/drawing/2014/main" val="2061372542"/>
                    </a:ext>
                  </a:extLst>
                </a:gridCol>
                <a:gridCol w="1922820">
                  <a:extLst>
                    <a:ext uri="{9D8B030D-6E8A-4147-A177-3AD203B41FA5}">
                      <a16:colId xmlns:a16="http://schemas.microsoft.com/office/drawing/2014/main" val="993641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"/>
                          <a:cs typeface="Helvetica"/>
                        </a:rPr>
                        <a:t>A.</a:t>
                      </a:r>
                      <a:r>
                        <a:rPr lang="en-US" sz="1400" dirty="0">
                          <a:latin typeface="Helvetica"/>
                          <a:cs typeface="Helvetica"/>
                        </a:rPr>
                        <a:t> H.C.B. persuaded the Belgian authorities to introduce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taxes</a:t>
                      </a:r>
                      <a:r>
                        <a:rPr lang="en-US" sz="1400" dirty="0">
                          <a:latin typeface="Helvetica"/>
                          <a:cs typeface="Helvetica"/>
                        </a:rPr>
                        <a:t> that could only be paid in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cash</a:t>
                      </a:r>
                      <a:r>
                        <a:rPr lang="en-US" sz="1400" dirty="0">
                          <a:latin typeface="Helvetica"/>
                          <a:cs typeface="Helvetica"/>
                        </a:rPr>
                        <a:t>. The only source of cash was working for H.C.B.</a:t>
                      </a:r>
                      <a:endParaRPr lang="en-GB" sz="1400" dirty="0">
                        <a:latin typeface="Helvetica"/>
                        <a:cs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dirty="0">
                          <a:latin typeface="Helvetica"/>
                          <a:cs typeface="Helvetica"/>
                        </a:rPr>
                        <a:t>C.</a:t>
                      </a:r>
                      <a:r>
                        <a:rPr lang="en-US" sz="1400" dirty="0">
                          <a:latin typeface="Helvetica"/>
                          <a:cs typeface="Helvetica"/>
                        </a:rPr>
                        <a:t> The Belgian government appointed </a:t>
                      </a:r>
                      <a:r>
                        <a:rPr lang="en-US" sz="1400" i="1" dirty="0">
                          <a:latin typeface="Helvetica"/>
                          <a:cs typeface="Helvetica"/>
                        </a:rPr>
                        <a:t>chefs </a:t>
                      </a:r>
                      <a:r>
                        <a:rPr lang="en-US" sz="1400" i="1" dirty="0" err="1">
                          <a:latin typeface="Helvetica"/>
                          <a:cs typeface="Helvetica"/>
                        </a:rPr>
                        <a:t>medaiiles</a:t>
                      </a:r>
                      <a:r>
                        <a:rPr lang="en-US" sz="1400" i="0" dirty="0">
                          <a:latin typeface="Helvetica"/>
                          <a:cs typeface="Helvetica"/>
                        </a:rPr>
                        <a:t> – </a:t>
                      </a:r>
                      <a:r>
                        <a:rPr lang="en-US" sz="1400" b="1" i="0" dirty="0">
                          <a:latin typeface="Helvetica"/>
                          <a:cs typeface="Helvetica"/>
                        </a:rPr>
                        <a:t>local</a:t>
                      </a:r>
                      <a:r>
                        <a:rPr lang="en-US" sz="1400" i="0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400" b="1" i="0" dirty="0">
                          <a:latin typeface="Helvetica"/>
                          <a:cs typeface="Helvetica"/>
                        </a:rPr>
                        <a:t>chiefs</a:t>
                      </a:r>
                      <a:r>
                        <a:rPr lang="en-US" sz="1400" i="0" dirty="0">
                          <a:latin typeface="Helvetica"/>
                          <a:cs typeface="Helvetica"/>
                        </a:rPr>
                        <a:t> – who were rewarded for providing H.C.B. with a quota of workers. The chiefs often sent </a:t>
                      </a:r>
                      <a:r>
                        <a:rPr lang="en-US" sz="1400" b="1" i="0" dirty="0">
                          <a:latin typeface="Helvetica"/>
                          <a:cs typeface="Helvetica"/>
                        </a:rPr>
                        <a:t>slaves</a:t>
                      </a:r>
                      <a:r>
                        <a:rPr lang="en-US" sz="1400" i="0" dirty="0">
                          <a:latin typeface="Helvetica"/>
                          <a:cs typeface="Helvetica"/>
                        </a:rPr>
                        <a:t> and </a:t>
                      </a:r>
                      <a:r>
                        <a:rPr lang="en-US" sz="1400" b="1" i="0" dirty="0">
                          <a:latin typeface="Helvetica"/>
                          <a:cs typeface="Helvetica"/>
                        </a:rPr>
                        <a:t>child</a:t>
                      </a:r>
                      <a:r>
                        <a:rPr lang="en-US" sz="1400" i="0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400" b="1" i="0" dirty="0" err="1">
                          <a:latin typeface="Helvetica"/>
                          <a:cs typeface="Helvetica"/>
                        </a:rPr>
                        <a:t>labourers</a:t>
                      </a:r>
                      <a:r>
                        <a:rPr lang="en-US" sz="1400" i="0" dirty="0">
                          <a:latin typeface="Helvetica"/>
                          <a:cs typeface="Helvetica"/>
                        </a:rPr>
                        <a:t> to work for H.C.B., who argued that it was </a:t>
                      </a: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Helvetica"/>
                        </a:rPr>
                        <a:t>‘</a:t>
                      </a:r>
                      <a:r>
                        <a:rPr lang="en-US" sz="1400" i="0" dirty="0">
                          <a:latin typeface="Helvetica"/>
                          <a:cs typeface="Helvetica"/>
                        </a:rPr>
                        <a:t>tradition</a:t>
                      </a: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Helvetica"/>
                        </a:rPr>
                        <a:t>’</a:t>
                      </a:r>
                      <a:r>
                        <a:rPr lang="en-US" sz="1400" i="0" dirty="0">
                          <a:latin typeface="Helvetica"/>
                          <a:cs typeface="Helvetica"/>
                        </a:rPr>
                        <a:t> and </a:t>
                      </a: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Helvetica"/>
                        </a:rPr>
                        <a:t>‘</a:t>
                      </a:r>
                      <a:r>
                        <a:rPr lang="en-US" sz="1400" i="0" dirty="0">
                          <a:latin typeface="Helvetica"/>
                          <a:cs typeface="Helvetica"/>
                        </a:rPr>
                        <a:t>impossible to prevent</a:t>
                      </a: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latin typeface="Helvetica"/>
                        </a:rPr>
                        <a:t>’</a:t>
                      </a:r>
                      <a:r>
                        <a:rPr lang="en-US" sz="1400" i="0" dirty="0">
                          <a:latin typeface="Helvetica"/>
                          <a:cs typeface="Helvetica"/>
                        </a:rPr>
                        <a:t>.</a:t>
                      </a:r>
                      <a:endParaRPr lang="en-GB" sz="1400" dirty="0">
                        <a:latin typeface="Helvetica"/>
                        <a:cs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Helvetica"/>
                          <a:cs typeface="Helvetica"/>
                        </a:rPr>
                        <a:t>B.</a:t>
                      </a:r>
                      <a:r>
                        <a:rPr lang="en-US" sz="1400" dirty="0">
                          <a:latin typeface="Helvetica"/>
                          <a:cs typeface="Helvetica"/>
                        </a:rPr>
                        <a:t> Congolese workers were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banned</a:t>
                      </a:r>
                      <a:r>
                        <a:rPr lang="en-US" sz="1400" dirty="0">
                          <a:latin typeface="Helvetica"/>
                          <a:cs typeface="Helvetica"/>
                        </a:rPr>
                        <a:t> by law from selling their oil palm fruit to anybody other than H.C.B. and were branded thieves if they did so.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505395"/>
                  </a:ext>
                </a:extLst>
              </a:tr>
              <a:tr h="247445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"/>
                          <a:cs typeface="Helvetica"/>
                        </a:rPr>
                        <a:t>D. 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Some Belgian government agents used the </a:t>
                      </a:r>
                      <a:r>
                        <a:rPr lang="en-US" sz="1400" b="1" i="1" dirty="0">
                          <a:latin typeface="Helvetica"/>
                          <a:cs typeface="Helvetica"/>
                        </a:rPr>
                        <a:t>chicotte</a:t>
                      </a:r>
                      <a:r>
                        <a:rPr lang="en-US" sz="1400" b="0" i="0" dirty="0">
                          <a:latin typeface="Helvetica"/>
                          <a:cs typeface="Helvetica"/>
                        </a:rPr>
                        <a:t> – a leather whip – to brutally punish workers for ‘absenteeism’ – refusing to work for H.C.B.</a:t>
                      </a:r>
                      <a:endParaRPr lang="en-GB" sz="1400" b="1" dirty="0">
                        <a:latin typeface="Helvetica"/>
                        <a:cs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endParaRPr lang="en-GB" sz="1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endParaRPr lang="en-GB" sz="1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endParaRPr lang="en-GB" sz="1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endParaRPr lang="en-GB" sz="1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endParaRPr lang="en-GB" sz="1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endParaRPr lang="en-GB" sz="1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endParaRPr lang="en-GB" sz="1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endParaRPr lang="en-GB" sz="1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endParaRPr lang="en-GB" sz="14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"/>
                          <a:cs typeface="Helvetica"/>
                        </a:rPr>
                        <a:t>E.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The </a:t>
                      </a:r>
                      <a:r>
                        <a:rPr lang="en-US" sz="1400" b="1" i="1" dirty="0">
                          <a:latin typeface="Helvetica"/>
                          <a:cs typeface="Helvetica"/>
                        </a:rPr>
                        <a:t>Force</a:t>
                      </a:r>
                      <a:r>
                        <a:rPr lang="en-US" sz="1400" b="0" i="1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400" b="1" i="1" dirty="0">
                          <a:latin typeface="Helvetica"/>
                          <a:cs typeface="Helvetica"/>
                        </a:rPr>
                        <a:t>Publique</a:t>
                      </a:r>
                      <a:r>
                        <a:rPr lang="en-US" sz="1400" b="0" i="0" dirty="0">
                          <a:latin typeface="Helvetica"/>
                          <a:cs typeface="Helvetica"/>
                        </a:rPr>
                        <a:t> – a Congolese police force run by the Belgian government – used brutal violence to prevent labourers from running away or refusing to work.</a:t>
                      </a:r>
                      <a:r>
                        <a:rPr lang="en-US" sz="1400" dirty="0">
                          <a:latin typeface="Helvetica"/>
                          <a:cs typeface="Helvetica"/>
                        </a:rPr>
                        <a:t> </a:t>
                      </a:r>
                      <a:endParaRPr lang="en-GB" sz="1400" dirty="0">
                        <a:latin typeface="Helvetica"/>
                        <a:cs typeface="Helvetic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06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"/>
                          <a:cs typeface="Helvetica"/>
                        </a:rPr>
                        <a:t>F.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Although it was strictly illegal,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Belgian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government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agents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often accompanied H.C.B. recruiters on their tours of the concession to ensure that enough workers were recruited. </a:t>
                      </a:r>
                      <a:r>
                        <a:rPr lang="en-US" sz="1400" dirty="0">
                          <a:latin typeface="Helvetica"/>
                          <a:cs typeface="Helvetica"/>
                        </a:rPr>
                        <a:t> </a:t>
                      </a:r>
                      <a:endParaRPr lang="en-GB" sz="1400" dirty="0">
                        <a:latin typeface="Helvetica"/>
                        <a:cs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"/>
                          <a:cs typeface="Helvetica"/>
                        </a:rPr>
                        <a:t>G. 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Many Congolese villages were forced to sign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contracts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giving up their palm oil groves, despite not being able to read. This meant that they had to become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wage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400" b="1" dirty="0" err="1">
                          <a:latin typeface="Helvetica"/>
                          <a:cs typeface="Helvetica"/>
                        </a:rPr>
                        <a:t>labourers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for H.C.B., rather than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subsistence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farmers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.</a:t>
                      </a:r>
                      <a:endParaRPr lang="en-GB" sz="1400" dirty="0">
                        <a:latin typeface="Helvetica"/>
                        <a:cs typeface="Helvetic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"/>
                          <a:cs typeface="Helvetica"/>
                        </a:rPr>
                        <a:t>H. 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H.C.B. established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shops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selling food, clothes and manufactured goods. These could only be purchased by workers bearing a medal that they received when they signed their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H.C.B.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400" b="1" dirty="0">
                          <a:latin typeface="Helvetica"/>
                          <a:cs typeface="Helvetica"/>
                        </a:rPr>
                        <a:t>contract</a:t>
                      </a:r>
                      <a:r>
                        <a:rPr lang="en-US" sz="1400" b="0" dirty="0">
                          <a:latin typeface="Helvetica"/>
                          <a:cs typeface="Helvetica"/>
                        </a:rPr>
                        <a:t>.</a:t>
                      </a:r>
                      <a:endParaRPr lang="en-GB" sz="1400" dirty="0">
                        <a:latin typeface="Helvetica"/>
                        <a:cs typeface="Helvetic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721765"/>
                  </a:ext>
                </a:extLst>
              </a:tr>
            </a:tbl>
          </a:graphicData>
        </a:graphic>
      </p:graphicFrame>
      <p:pic>
        <p:nvPicPr>
          <p:cNvPr id="1026" name="Picture 2" descr="Example of a three-circle Venn diagram. The figure of interest for this...  | Download Scientific Diagram">
            <a:extLst>
              <a:ext uri="{FF2B5EF4-FFF2-40B4-BE49-F238E27FC236}">
                <a16:creationId xmlns:a16="http://schemas.microsoft.com/office/drawing/2014/main" id="{BC8DE017-CAC9-391D-6BE3-656AFE32E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4" y="3229610"/>
            <a:ext cx="2538134" cy="20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4F6FC7-F465-DEAD-AF49-AC7D73BD1FE6}"/>
              </a:ext>
            </a:extLst>
          </p:cNvPr>
          <p:cNvSpPr txBox="1"/>
          <p:nvPr/>
        </p:nvSpPr>
        <p:spPr>
          <a:xfrm>
            <a:off x="2351137" y="322961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Money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288122-E4E7-89F3-94ED-691DEAAFF770}"/>
              </a:ext>
            </a:extLst>
          </p:cNvPr>
          <p:cNvSpPr txBox="1"/>
          <p:nvPr/>
        </p:nvSpPr>
        <p:spPr>
          <a:xfrm>
            <a:off x="3440065" y="324485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Legislation (the law)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3BE198-18C8-48C9-82DE-56D0242857C2}"/>
              </a:ext>
            </a:extLst>
          </p:cNvPr>
          <p:cNvSpPr txBox="1"/>
          <p:nvPr/>
        </p:nvSpPr>
        <p:spPr>
          <a:xfrm>
            <a:off x="2876917" y="5018603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Violence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67C84F-684F-0F51-10FE-BA13D104D323}"/>
              </a:ext>
            </a:extLst>
          </p:cNvPr>
          <p:cNvSpPr txBox="1"/>
          <p:nvPr/>
        </p:nvSpPr>
        <p:spPr>
          <a:xfrm>
            <a:off x="213360" y="106680"/>
            <a:ext cx="6461760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 dirty="0">
                <a:latin typeface="Calibri"/>
                <a:ea typeface="Calibri"/>
                <a:cs typeface="Calibri"/>
              </a:rPr>
              <a:t>Thinking task:</a:t>
            </a:r>
            <a:r>
              <a:rPr lang="en-US" sz="1400" dirty="0">
                <a:latin typeface="Calibri"/>
                <a:ea typeface="Calibri"/>
                <a:cs typeface="Calibri"/>
              </a:rPr>
              <a:t> Read the information about how coercion was used to make Congolese </a:t>
            </a:r>
            <a:r>
              <a:rPr lang="en-US" sz="1400" dirty="0" err="1">
                <a:latin typeface="Calibri"/>
                <a:ea typeface="Calibri"/>
                <a:cs typeface="Calibri"/>
              </a:rPr>
              <a:t>labourers</a:t>
            </a:r>
            <a:r>
              <a:rPr lang="en-US" sz="1400" dirty="0">
                <a:latin typeface="Calibri"/>
                <a:ea typeface="Calibri"/>
                <a:cs typeface="Calibri"/>
              </a:rPr>
              <a:t> work for </a:t>
            </a:r>
            <a:r>
              <a:rPr lang="en-US" sz="1400" dirty="0" err="1">
                <a:latin typeface="Calibri"/>
                <a:ea typeface="Calibri"/>
                <a:cs typeface="Calibri"/>
              </a:rPr>
              <a:t>Huileries</a:t>
            </a:r>
            <a:r>
              <a:rPr lang="en-US" sz="1400" dirty="0">
                <a:latin typeface="Calibri"/>
                <a:ea typeface="Calibri"/>
                <a:cs typeface="Calibri"/>
              </a:rPr>
              <a:t> du Congo Belge. Write each letter (A, B, etc.) in the appropriate section of the Venn diagram. </a:t>
            </a:r>
            <a:endParaRPr lang="en-GB" sz="140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3564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3d0aa5-ea85-45e9-bcf7-3b6f70fea4b8">
      <Terms xmlns="http://schemas.microsoft.com/office/infopath/2007/PartnerControls"/>
    </lcf76f155ced4ddcb4097134ff3c332f>
    <TaxCatchAll xmlns="481877b5-a2ae-4d9d-9ba3-424403392f6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266CCC57798441A9C2FA434AD5E3F5" ma:contentTypeVersion="14" ma:contentTypeDescription="Create a new document." ma:contentTypeScope="" ma:versionID="4c49f73d39de11ce9d97edc80d0df43f">
  <xsd:schema xmlns:xsd="http://www.w3.org/2001/XMLSchema" xmlns:xs="http://www.w3.org/2001/XMLSchema" xmlns:p="http://schemas.microsoft.com/office/2006/metadata/properties" xmlns:ns2="703d0aa5-ea85-45e9-bcf7-3b6f70fea4b8" xmlns:ns3="481877b5-a2ae-4d9d-9ba3-424403392f66" targetNamespace="http://schemas.microsoft.com/office/2006/metadata/properties" ma:root="true" ma:fieldsID="57dcef62f2d019122c44958abdcd0be2" ns2:_="" ns3:_="">
    <xsd:import namespace="703d0aa5-ea85-45e9-bcf7-3b6f70fea4b8"/>
    <xsd:import namespace="481877b5-a2ae-4d9d-9ba3-424403392f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d0aa5-ea85-45e9-bcf7-3b6f70fe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e54ded8-d1f2-4abc-bb7c-a39a2d7e3c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877b5-a2ae-4d9d-9ba3-424403392f6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fd0e629-3810-4cdf-b3ca-5373e668d737}" ma:internalName="TaxCatchAll" ma:showField="CatchAllData" ma:web="481877b5-a2ae-4d9d-9ba3-424403392f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71E074-E25C-4A3E-9890-0AF019AD8521}">
  <ds:schemaRefs>
    <ds:schemaRef ds:uri="http://schemas.microsoft.com/office/2006/metadata/properties"/>
    <ds:schemaRef ds:uri="http://schemas.microsoft.com/office/infopath/2007/PartnerControls"/>
    <ds:schemaRef ds:uri="703d0aa5-ea85-45e9-bcf7-3b6f70fea4b8"/>
    <ds:schemaRef ds:uri="481877b5-a2ae-4d9d-9ba3-424403392f66"/>
  </ds:schemaRefs>
</ds:datastoreItem>
</file>

<file path=customXml/itemProps2.xml><?xml version="1.0" encoding="utf-8"?>
<ds:datastoreItem xmlns:ds="http://schemas.openxmlformats.org/officeDocument/2006/customXml" ds:itemID="{46F8345D-0085-4AD0-9FF5-E371B6919D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C5DC85-EB80-4647-9297-2179EE751B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3d0aa5-ea85-45e9-bcf7-3b6f70fea4b8"/>
    <ds:schemaRef ds:uri="481877b5-a2ae-4d9d-9ba3-424403392f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317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 Cauldwell</dc:creator>
  <cp:lastModifiedBy>J Cauldwell</cp:lastModifiedBy>
  <cp:revision>15</cp:revision>
  <dcterms:created xsi:type="dcterms:W3CDTF">2025-10-29T19:19:01Z</dcterms:created>
  <dcterms:modified xsi:type="dcterms:W3CDTF">2025-11-19T17:09:56Z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0x010100DE266CCC57798441A9C2FA434AD5E3F5</vt:lpwstr>
  </property>
  <property fmtid="{D5CDD505-2E9C-101B-9397-08002B2CF9AE}" pid="3" name="MediaServiceImageTags">
    <vt:lpwstr/>
  </property>
</Properties>
</file>