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8"/>
  </p:notesMasterIdLst>
  <p:sldIdLst>
    <p:sldId id="256" r:id="rId5"/>
    <p:sldId id="259" r:id="rId6"/>
    <p:sldId id="257"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6BDAD-6292-1120-9E04-4C5523E59597}" name="vicki@fool-proofs.co.uk" initials="vi" userId="S::urn:spo:guest#vicki@fool-proofs.co.uk::"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DCF24-5205-D16E-B67E-04BE8121D351}" v="5" dt="2026-09-11T09:44:52.7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129" autoAdjust="0"/>
  </p:normalViewPr>
  <p:slideViewPr>
    <p:cSldViewPr snapToGrid="0">
      <p:cViewPr varScale="1">
        <p:scale>
          <a:sx n="66" d="100"/>
          <a:sy n="66" d="100"/>
        </p:scale>
        <p:origin x="1728"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eema Chanrai" userId="S::maheema@history.org.uk::a2cf1078-9c61-4f32-bf42-689b03e14545" providerId="AD" clId="Web-{450DCF24-5205-D16E-B67E-04BE8121D351}"/>
    <pc:docChg chg="modSld">
      <pc:chgData name="Maheema Chanrai" userId="S::maheema@history.org.uk::a2cf1078-9c61-4f32-bf42-689b03e14545" providerId="AD" clId="Web-{450DCF24-5205-D16E-B67E-04BE8121D351}" dt="2026-09-11T09:44:52.500" v="7"/>
      <pc:docMkLst>
        <pc:docMk/>
      </pc:docMkLst>
      <pc:sldChg chg="modNotes">
        <pc:chgData name="Maheema Chanrai" userId="S::maheema@history.org.uk::a2cf1078-9c61-4f32-bf42-689b03e14545" providerId="AD" clId="Web-{450DCF24-5205-D16E-B67E-04BE8121D351}" dt="2026-09-11T09:44:52.500" v="7"/>
        <pc:sldMkLst>
          <pc:docMk/>
          <pc:sldMk cId="2446841067" sldId="256"/>
        </pc:sldMkLst>
      </pc:sldChg>
      <pc:sldChg chg="modNotes">
        <pc:chgData name="Maheema Chanrai" userId="S::maheema@history.org.uk::a2cf1078-9c61-4f32-bf42-689b03e14545" providerId="AD" clId="Web-{450DCF24-5205-D16E-B67E-04BE8121D351}" dt="2026-09-11T09:42:50.935" v="5"/>
        <pc:sldMkLst>
          <pc:docMk/>
          <pc:sldMk cId="3655562576" sldId="257"/>
        </pc:sldMkLst>
      </pc:sldChg>
    </pc:docChg>
  </pc:docChgLst>
  <pc:docChgLst>
    <pc:chgData name="josephcauldwell@mosslands.wirral.sch.uk" userId="S::urn:spo:guest#josephcauldwell@mosslands.wirral.sch.uk::" providerId="AD" clId="Web-{00000000-0000-0000-0000-000000000000}"/>
    <pc:docChg chg="modSld">
      <pc:chgData name="josephcauldwell@mosslands.wirral.sch.uk" userId="S::urn:spo:guest#josephcauldwell@mosslands.wirral.sch.uk::" providerId="AD" clId="Web-{00000000-0000-0000-0000-000000000000}" dt="2026-08-24T09:48:09.207" v="12" actId="20577"/>
      <pc:docMkLst>
        <pc:docMk/>
      </pc:docMkLst>
      <pc:sldChg chg="modSp">
        <pc:chgData name="josephcauldwell@mosslands.wirral.sch.uk" userId="S::urn:spo:guest#josephcauldwell@mosslands.wirral.sch.uk::" providerId="AD" clId="Web-{00000000-0000-0000-0000-000000000000}" dt="2026-08-24T09:48:09.207" v="12" actId="20577"/>
        <pc:sldMkLst>
          <pc:docMk/>
          <pc:sldMk cId="2446841067" sldId="256"/>
        </pc:sldMkLst>
        <pc:spChg chg="mod">
          <ac:chgData name="josephcauldwell@mosslands.wirral.sch.uk" userId="S::urn:spo:guest#josephcauldwell@mosslands.wirral.sch.uk::" providerId="AD" clId="Web-{00000000-0000-0000-0000-000000000000}" dt="2026-08-24T09:48:09.207" v="12" actId="20577"/>
          <ac:spMkLst>
            <pc:docMk/>
            <pc:sldMk cId="2446841067" sldId="256"/>
            <ac:spMk id="5" creationId="{64C9E625-1340-69BE-2845-2122AF2B4E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7C3548-4602-44EC-9F3C-D930B56E7EC7}" type="datetimeFigureOut">
              <a:rPr lang="en-GB" smtClean="0"/>
              <a:t>11/09/2026</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42CC3-0FA8-4CA9-9CD1-1F4F5387BD62}" type="slidenum">
              <a:rPr lang="en-GB" smtClean="0"/>
              <a:t>‹#›</a:t>
            </a:fld>
            <a:endParaRPr lang="en-GB"/>
          </a:p>
        </p:txBody>
      </p:sp>
    </p:spTree>
    <p:extLst>
      <p:ext uri="{BB962C8B-B14F-4D97-AF65-F5344CB8AC3E}">
        <p14:creationId xmlns:p14="http://schemas.microsoft.com/office/powerpoint/2010/main" val="1374302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lphaUcPeriod"/>
            </a:pPr>
            <a:r>
              <a:rPr lang="en-US" dirty="0"/>
              <a:t>From: Brian Lewis's </a:t>
            </a:r>
            <a:r>
              <a:rPr lang="en-US" i="1" dirty="0"/>
              <a:t>So Clean</a:t>
            </a:r>
            <a:r>
              <a:rPr lang="en-US" i="0" dirty="0"/>
              <a:t>, p. 122</a:t>
            </a:r>
            <a:r>
              <a:rPr lang="en-US" dirty="0"/>
              <a:t>,</a:t>
            </a:r>
            <a:r>
              <a:rPr lang="en-US" i="0" dirty="0"/>
              <a:t> </a:t>
            </a:r>
            <a:r>
              <a:rPr lang="en-US" dirty="0"/>
              <a:t>quoting:</a:t>
            </a:r>
            <a:r>
              <a:rPr lang="en-US" i="0" dirty="0"/>
              <a:t> Knox, </a:t>
            </a:r>
            <a:r>
              <a:rPr lang="en-US" dirty="0"/>
              <a:t>A.M. (1976) </a:t>
            </a:r>
            <a:r>
              <a:rPr lang="en-US" i="1" dirty="0"/>
              <a:t>Coming Clean: a </a:t>
            </a:r>
            <a:r>
              <a:rPr lang="en-US" i="1" dirty="0" err="1"/>
              <a:t>postcript</a:t>
            </a:r>
            <a:r>
              <a:rPr lang="en-US" i="1" dirty="0"/>
              <a:t> after retirement from Unilever</a:t>
            </a:r>
            <a:r>
              <a:rPr lang="en-US" dirty="0"/>
              <a:t>,</a:t>
            </a:r>
            <a:r>
              <a:rPr lang="en-US" i="0" dirty="0"/>
              <a:t> London: Heineman, pp.</a:t>
            </a:r>
            <a:r>
              <a:rPr lang="en-US" dirty="0"/>
              <a:t> 7–9.</a:t>
            </a:r>
          </a:p>
          <a:p>
            <a:r>
              <a:rPr lang="en-US" dirty="0"/>
              <a:t>B. </a:t>
            </a:r>
            <a:r>
              <a:rPr lang="en-US" i="0" dirty="0"/>
              <a:t>From</a:t>
            </a:r>
            <a:r>
              <a:rPr lang="en-US" dirty="0"/>
              <a:t>:</a:t>
            </a:r>
            <a:r>
              <a:rPr lang="en-US" i="0" dirty="0"/>
              <a:t> </a:t>
            </a:r>
            <a:r>
              <a:rPr lang="en-US" dirty="0"/>
              <a:t>Macqueen</a:t>
            </a:r>
            <a:r>
              <a:rPr lang="en-US" i="0" dirty="0"/>
              <a:t>, </a:t>
            </a:r>
            <a:r>
              <a:rPr lang="en-US" dirty="0"/>
              <a:t>A. (2011) </a:t>
            </a:r>
            <a:r>
              <a:rPr lang="en-US" i="1" dirty="0"/>
              <a:t>The King Of Sunlight: how William Lever cleaned up the world</a:t>
            </a:r>
            <a:r>
              <a:rPr lang="en-US" dirty="0"/>
              <a:t>, London: Corgi</a:t>
            </a:r>
          </a:p>
          <a:p>
            <a:r>
              <a:rPr lang="en-US" i="0" dirty="0"/>
              <a:t>C</a:t>
            </a:r>
            <a:r>
              <a:rPr lang="en-US" i="1" dirty="0"/>
              <a:t>. </a:t>
            </a:r>
            <a:r>
              <a:rPr lang="en-US" i="0" dirty="0"/>
              <a:t>From</a:t>
            </a:r>
            <a:r>
              <a:rPr lang="en-US" dirty="0"/>
              <a:t>:</a:t>
            </a:r>
            <a:r>
              <a:rPr lang="en-US" i="1" dirty="0"/>
              <a:t> </a:t>
            </a:r>
            <a:r>
              <a:rPr lang="en-GB" dirty="0"/>
              <a:t>Rowan, J.D. (2003) 'Imagining corporate culture: the industrial paternalism of William Hesketh Lever at Port Sunlight, 1888–1925', Louisiana State University and Agricultural and Mechanical College.</a:t>
            </a:r>
          </a:p>
        </p:txBody>
      </p:sp>
      <p:sp>
        <p:nvSpPr>
          <p:cNvPr id="4" name="Slide Number Placeholder 3"/>
          <p:cNvSpPr>
            <a:spLocks noGrp="1"/>
          </p:cNvSpPr>
          <p:nvPr>
            <p:ph type="sldNum" sz="quarter" idx="5"/>
          </p:nvPr>
        </p:nvSpPr>
        <p:spPr/>
        <p:txBody>
          <a:bodyPr/>
          <a:lstStyle/>
          <a:p>
            <a:fld id="{7E342CC3-0FA8-4CA9-9CD1-1F4F5387BD62}" type="slidenum">
              <a:rPr lang="en-GB" smtClean="0"/>
              <a:t>1</a:t>
            </a:fld>
            <a:endParaRPr lang="en-GB"/>
          </a:p>
        </p:txBody>
      </p:sp>
    </p:spTree>
    <p:extLst>
      <p:ext uri="{BB962C8B-B14F-4D97-AF65-F5344CB8AC3E}">
        <p14:creationId xmlns:p14="http://schemas.microsoft.com/office/powerpoint/2010/main" val="1928084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3665F-17BF-2F87-5749-FB30609EC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8D31F-DC16-F76B-6FCE-13B6E7884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60625-1D99-BBB6-77C3-3743D79578D0}"/>
              </a:ext>
            </a:extLst>
          </p:cNvPr>
          <p:cNvSpPr>
            <a:spLocks noGrp="1"/>
          </p:cNvSpPr>
          <p:nvPr>
            <p:ph type="body" idx="1"/>
          </p:nvPr>
        </p:nvSpPr>
        <p:spPr/>
        <p:txBody>
          <a:bodyPr/>
          <a:lstStyle/>
          <a:p>
            <a:r>
              <a:rPr lang="en-US"/>
              <a:t>D. and E. From: Henriet, B. (2023) </a:t>
            </a:r>
            <a:r>
              <a:rPr lang="en-US" i="1" dirty="0"/>
              <a:t>Colonial Impotence: </a:t>
            </a:r>
            <a:r>
              <a:rPr lang="en-GB" i="1" dirty="0"/>
              <a:t>virtue and violence in a Congolese concession (1911–1940)</a:t>
            </a:r>
            <a:r>
              <a:rPr lang="en-GB" dirty="0"/>
              <a:t>, Berlin/Boston: de Gruyter,</a:t>
            </a:r>
            <a:r>
              <a:rPr lang="en-US" dirty="0"/>
              <a:t> </a:t>
            </a:r>
            <a:r>
              <a:rPr lang="en-US" i="0" dirty="0"/>
              <a:t>Ch. 3</a:t>
            </a:r>
            <a:r>
              <a:rPr lang="en-US" dirty="0"/>
              <a:t>.</a:t>
            </a:r>
            <a:endParaRPr lang="en-GB" dirty="0"/>
          </a:p>
        </p:txBody>
      </p:sp>
      <p:sp>
        <p:nvSpPr>
          <p:cNvPr id="4" name="Slide Number Placeholder 3">
            <a:extLst>
              <a:ext uri="{FF2B5EF4-FFF2-40B4-BE49-F238E27FC236}">
                <a16:creationId xmlns:a16="http://schemas.microsoft.com/office/drawing/2014/main" id="{EB5863DB-625C-95D1-BE35-A7219A3DA09B}"/>
              </a:ext>
            </a:extLst>
          </p:cNvPr>
          <p:cNvSpPr>
            <a:spLocks noGrp="1"/>
          </p:cNvSpPr>
          <p:nvPr>
            <p:ph type="sldNum" sz="quarter" idx="5"/>
          </p:nvPr>
        </p:nvSpPr>
        <p:spPr/>
        <p:txBody>
          <a:bodyPr/>
          <a:lstStyle/>
          <a:p>
            <a:fld id="{7E342CC3-0FA8-4CA9-9CD1-1F4F5387BD62}" type="slidenum">
              <a:rPr lang="en-GB" smtClean="0"/>
              <a:t>2</a:t>
            </a:fld>
            <a:endParaRPr lang="en-GB"/>
          </a:p>
        </p:txBody>
      </p:sp>
    </p:spTree>
    <p:extLst>
      <p:ext uri="{BB962C8B-B14F-4D97-AF65-F5344CB8AC3E}">
        <p14:creationId xmlns:p14="http://schemas.microsoft.com/office/powerpoint/2010/main" val="1832310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AF580-52F4-2626-528C-B129D8692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8D561-CB75-8914-EF79-8178A30D17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7A4C42-75F7-C07B-79DB-BFB030BDA21C}"/>
              </a:ext>
            </a:extLst>
          </p:cNvPr>
          <p:cNvSpPr>
            <a:spLocks noGrp="1"/>
          </p:cNvSpPr>
          <p:nvPr>
            <p:ph type="body" idx="1"/>
          </p:nvPr>
        </p:nvSpPr>
        <p:spPr/>
        <p:txBody>
          <a:bodyPr/>
          <a:lstStyle/>
          <a:p>
            <a:r>
              <a:rPr lang="en-US" dirty="0"/>
              <a:t>F. and G. From: Henriet, B. (2023) </a:t>
            </a:r>
            <a:r>
              <a:rPr lang="en-US" i="1" dirty="0"/>
              <a:t>Colonial Impotence: virtue and violence in a Congolese concession (1911–1940)</a:t>
            </a:r>
            <a:r>
              <a:rPr lang="en-US" dirty="0"/>
              <a:t>, Berlin/Boston: de Gruyter, Ch. 3.</a:t>
            </a:r>
          </a:p>
          <a:p>
            <a:endParaRPr lang="en-US" dirty="0"/>
          </a:p>
        </p:txBody>
      </p:sp>
      <p:sp>
        <p:nvSpPr>
          <p:cNvPr id="4" name="Slide Number Placeholder 3">
            <a:extLst>
              <a:ext uri="{FF2B5EF4-FFF2-40B4-BE49-F238E27FC236}">
                <a16:creationId xmlns:a16="http://schemas.microsoft.com/office/drawing/2014/main" id="{29939A95-9E93-C728-7C6C-CE7B30C3298E}"/>
              </a:ext>
            </a:extLst>
          </p:cNvPr>
          <p:cNvSpPr>
            <a:spLocks noGrp="1"/>
          </p:cNvSpPr>
          <p:nvPr>
            <p:ph type="sldNum" sz="quarter" idx="5"/>
          </p:nvPr>
        </p:nvSpPr>
        <p:spPr/>
        <p:txBody>
          <a:bodyPr/>
          <a:lstStyle/>
          <a:p>
            <a:fld id="{7E342CC3-0FA8-4CA9-9CD1-1F4F5387BD62}" type="slidenum">
              <a:rPr lang="en-GB" smtClean="0"/>
              <a:t>3</a:t>
            </a:fld>
            <a:endParaRPr lang="en-GB"/>
          </a:p>
        </p:txBody>
      </p:sp>
    </p:spTree>
    <p:extLst>
      <p:ext uri="{BB962C8B-B14F-4D97-AF65-F5344CB8AC3E}">
        <p14:creationId xmlns:p14="http://schemas.microsoft.com/office/powerpoint/2010/main" val="408458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AC52C2-382D-4299-AC7C-66241679E99F}"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262990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52C2-382D-4299-AC7C-66241679E99F}"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2940625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AC52C2-382D-4299-AC7C-66241679E99F}"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199180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AC52C2-382D-4299-AC7C-66241679E99F}"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1468845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AC52C2-382D-4299-AC7C-66241679E99F}" type="datetimeFigureOut">
              <a:rPr lang="en-GB" smtClean="0"/>
              <a:t>11/09/2026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428764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AC52C2-382D-4299-AC7C-66241679E99F}" type="datetimeFigureOut">
              <a:rPr lang="en-GB" smtClean="0"/>
              <a:t>11/09/2026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287708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AC52C2-382D-4299-AC7C-66241679E99F}" type="datetimeFigureOut">
              <a:rPr lang="en-GB" smtClean="0"/>
              <a:t>11/09/2026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3295253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AC52C2-382D-4299-AC7C-66241679E99F}"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2289926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AC52C2-382D-4299-AC7C-66241679E99F}" type="datetimeFigureOut">
              <a:rPr lang="en-GB" smtClean="0"/>
              <a:t>11/09/2026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272321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52C2-382D-4299-AC7C-66241679E99F}"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3452334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AC52C2-382D-4299-AC7C-66241679E99F}" type="datetimeFigureOut">
              <a:rPr lang="en-GB" smtClean="0"/>
              <a:t>11/09/2026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9973AC-4001-4965-BF80-F1BCAA01DAB7}" type="slidenum">
              <a:rPr lang="en-GB" smtClean="0"/>
              <a:t>‹#›</a:t>
            </a:fld>
            <a:endParaRPr lang="en-GB"/>
          </a:p>
        </p:txBody>
      </p:sp>
    </p:spTree>
    <p:extLst>
      <p:ext uri="{BB962C8B-B14F-4D97-AF65-F5344CB8AC3E}">
        <p14:creationId xmlns:p14="http://schemas.microsoft.com/office/powerpoint/2010/main" val="1126150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AC52C2-382D-4299-AC7C-66241679E99F}" type="datetimeFigureOut">
              <a:rPr lang="en-GB" smtClean="0"/>
              <a:t>11/09/2026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9973AC-4001-4965-BF80-F1BCAA01DAB7}" type="slidenum">
              <a:rPr lang="en-GB" smtClean="0"/>
              <a:t>‹#›</a:t>
            </a:fld>
            <a:endParaRPr lang="en-GB"/>
          </a:p>
        </p:txBody>
      </p:sp>
    </p:spTree>
    <p:extLst>
      <p:ext uri="{BB962C8B-B14F-4D97-AF65-F5344CB8AC3E}">
        <p14:creationId xmlns:p14="http://schemas.microsoft.com/office/powerpoint/2010/main" val="20380532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3736F8-9B62-6F42-049D-E954AF17738F}"/>
              </a:ext>
            </a:extLst>
          </p:cNvPr>
          <p:cNvSpPr txBox="1"/>
          <p:nvPr/>
        </p:nvSpPr>
        <p:spPr>
          <a:xfrm>
            <a:off x="190919" y="550627"/>
            <a:ext cx="4566276" cy="2462213"/>
          </a:xfrm>
          <a:prstGeom prst="rect">
            <a:avLst/>
          </a:prstGeom>
          <a:noFill/>
        </p:spPr>
        <p:txBody>
          <a:bodyPr wrap="square" lIns="91440" tIns="45720" rIns="91440" bIns="45720" rtlCol="0" anchor="t">
            <a:spAutoFit/>
          </a:bodyPr>
          <a:lstStyle/>
          <a:p>
            <a:r>
              <a:rPr lang="en-US" sz="1400" b="1" dirty="0"/>
              <a:t>A.</a:t>
            </a:r>
            <a:r>
              <a:rPr lang="en-US" sz="1400" dirty="0"/>
              <a:t> </a:t>
            </a:r>
            <a:r>
              <a:rPr lang="en-US" sz="1400" dirty="0">
                <a:latin typeface="Helvetica"/>
                <a:cs typeface="Helvetica"/>
              </a:rPr>
              <a:t>‘You lived in Port Sunlight and so you must be the son of a workman – a second-class workman, moreover, because you lived under patronage in a tied and </a:t>
            </a:r>
            <a:r>
              <a:rPr lang="en-US" sz="1400" dirty="0" err="1">
                <a:latin typeface="Helvetica"/>
                <a:cs typeface="Helvetica"/>
              </a:rPr>
              <a:t>subsidised</a:t>
            </a:r>
            <a:r>
              <a:rPr lang="en-US" sz="1400" dirty="0">
                <a:latin typeface="Helvetica"/>
                <a:cs typeface="Helvetica"/>
              </a:rPr>
              <a:t> house. Some people in Port </a:t>
            </a:r>
            <a:r>
              <a:rPr lang="en-US" sz="1400" dirty="0" err="1">
                <a:latin typeface="Helvetica"/>
                <a:cs typeface="Helvetica"/>
              </a:rPr>
              <a:t>Sunight</a:t>
            </a:r>
            <a:r>
              <a:rPr lang="en-US" sz="1400" dirty="0">
                <a:latin typeface="Helvetica"/>
                <a:cs typeface="Helvetica"/>
              </a:rPr>
              <a:t> felt this second-class status so strongly that they gave their postal address as Bebington [the town over the road from Port Sunlight]. It delayed their letters but no doubt it gave them a feeling of respectability.’</a:t>
            </a:r>
          </a:p>
          <a:p>
            <a:endParaRPr lang="en-US" sz="1400" dirty="0"/>
          </a:p>
          <a:p>
            <a:pPr algn="r"/>
            <a:r>
              <a:rPr lang="en-US" sz="1400" b="1" dirty="0">
                <a:latin typeface="Calibri"/>
                <a:ea typeface="Calibri"/>
                <a:cs typeface="Calibri"/>
              </a:rPr>
              <a:t>From the memoirs of Andrew Knox, a Lever Brothers (now Unilever) executive who retired in the 1970s</a:t>
            </a:r>
            <a:endParaRPr lang="en-GB" sz="1400" b="1" dirty="0">
              <a:latin typeface="Calibri"/>
              <a:ea typeface="Calibri"/>
              <a:cs typeface="Calibri"/>
            </a:endParaRPr>
          </a:p>
        </p:txBody>
      </p:sp>
      <p:sp>
        <p:nvSpPr>
          <p:cNvPr id="5" name="TextBox 4">
            <a:extLst>
              <a:ext uri="{FF2B5EF4-FFF2-40B4-BE49-F238E27FC236}">
                <a16:creationId xmlns:a16="http://schemas.microsoft.com/office/drawing/2014/main" id="{64C9E625-1340-69BE-2845-2122AF2B4EEE}"/>
              </a:ext>
            </a:extLst>
          </p:cNvPr>
          <p:cNvSpPr txBox="1"/>
          <p:nvPr/>
        </p:nvSpPr>
        <p:spPr>
          <a:xfrm>
            <a:off x="5148805" y="550627"/>
            <a:ext cx="4566276" cy="3539430"/>
          </a:xfrm>
          <a:prstGeom prst="rect">
            <a:avLst/>
          </a:prstGeom>
          <a:noFill/>
        </p:spPr>
        <p:txBody>
          <a:bodyPr wrap="square" lIns="91440" tIns="45720" rIns="91440" bIns="45720" rtlCol="0" anchor="t">
            <a:spAutoFit/>
          </a:bodyPr>
          <a:lstStyle/>
          <a:p>
            <a:r>
              <a:rPr lang="en-US" sz="1400" b="1" dirty="0">
                <a:latin typeface="Calibri"/>
                <a:ea typeface="Calibri"/>
                <a:cs typeface="Calibri"/>
              </a:rPr>
              <a:t>B. </a:t>
            </a:r>
            <a:r>
              <a:rPr lang="en-US" sz="1400" dirty="0">
                <a:latin typeface="Helvetica"/>
                <a:cs typeface="Helvetica"/>
              </a:rPr>
              <a:t>‘Originally [the Bridge Inn] was run on strictly temperance lines, but an official request was made to the </a:t>
            </a:r>
            <a:r>
              <a:rPr lang="en-US" sz="1400" dirty="0" err="1">
                <a:latin typeface="Helvetica"/>
                <a:cs typeface="Helvetica"/>
              </a:rPr>
              <a:t>Viilage</a:t>
            </a:r>
            <a:r>
              <a:rPr lang="en-US" sz="1400" dirty="0">
                <a:latin typeface="Helvetica"/>
                <a:cs typeface="Helvetica"/>
              </a:rPr>
              <a:t> Society (run from within Lever Brothers) that it should be allowed to sell beer. [William] Lever seldom drank himself – “I am fond of champagne, but it is not fond of me”, he declared after an early hangover – and he shared the popular view among the better-off that alcohol was a luxury when they chose to imbibe it, but a vice when it went down the throats of the working class. He did, however, agree to bow to democracy and put the issue to a vote of all villagers. Eighty per cent of the villagers voted to end the booze ban, and in 1903 the Bridge Inn received its </a:t>
            </a:r>
            <a:r>
              <a:rPr lang="en-US" sz="1400" dirty="0" err="1">
                <a:latin typeface="Helvetica"/>
                <a:cs typeface="Helvetica"/>
              </a:rPr>
              <a:t>licence</a:t>
            </a:r>
            <a:r>
              <a:rPr lang="en-US" sz="1400" dirty="0">
                <a:latin typeface="Helvetica"/>
                <a:cs typeface="Helvetica"/>
              </a:rPr>
              <a:t>, though it was to remain dry on Sundays for a further seventy years.’</a:t>
            </a:r>
            <a:endParaRPr lang="en-US" dirty="0"/>
          </a:p>
          <a:p>
            <a:endParaRPr lang="en-US" sz="1400" b="1" dirty="0">
              <a:latin typeface="Comic Sans MS" panose="030F0702030302020204" pitchFamily="66" charset="0"/>
              <a:cs typeface="Calibri" panose="020F0502020204030204" pitchFamily="34" charset="0"/>
            </a:endParaRPr>
          </a:p>
          <a:p>
            <a:pPr algn="r"/>
            <a:r>
              <a:rPr lang="en-US" sz="1400" b="1">
                <a:latin typeface="Calibri"/>
                <a:ea typeface="Calibri"/>
                <a:cs typeface="Calibri"/>
              </a:rPr>
              <a:t>From </a:t>
            </a:r>
            <a:r>
              <a:rPr lang="en-US" sz="1400" b="1" i="1">
                <a:latin typeface="Calibri"/>
                <a:ea typeface="Calibri"/>
                <a:cs typeface="Calibri"/>
              </a:rPr>
              <a:t>The King of Sunlight</a:t>
            </a:r>
            <a:r>
              <a:rPr lang="en-US" sz="1400" b="1" i="1" dirty="0">
                <a:latin typeface="Calibri"/>
                <a:ea typeface="Calibri"/>
                <a:cs typeface="Calibri"/>
              </a:rPr>
              <a:t> </a:t>
            </a:r>
            <a:r>
              <a:rPr lang="en-US" sz="1400" b="1">
                <a:latin typeface="Calibri"/>
                <a:ea typeface="Calibri"/>
                <a:cs typeface="Calibri"/>
              </a:rPr>
              <a:t>by Adam MacQueen</a:t>
            </a:r>
            <a:endParaRPr lang="en-GB" sz="14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31A2519-B062-ABB2-A6E6-E2C9CD9CA6FA}"/>
              </a:ext>
            </a:extLst>
          </p:cNvPr>
          <p:cNvSpPr txBox="1"/>
          <p:nvPr/>
        </p:nvSpPr>
        <p:spPr>
          <a:xfrm>
            <a:off x="190919" y="3608272"/>
            <a:ext cx="4566276" cy="2893100"/>
          </a:xfrm>
          <a:prstGeom prst="rect">
            <a:avLst/>
          </a:prstGeom>
          <a:noFill/>
        </p:spPr>
        <p:txBody>
          <a:bodyPr wrap="square" lIns="91440" tIns="45720" rIns="91440" bIns="45720" rtlCol="0" anchor="t">
            <a:spAutoFit/>
          </a:bodyPr>
          <a:lstStyle/>
          <a:p>
            <a:r>
              <a:rPr lang="en-US" sz="1400" b="1" dirty="0">
                <a:latin typeface="Calibri"/>
                <a:ea typeface="Calibri"/>
                <a:cs typeface="Calibri"/>
              </a:rPr>
              <a:t>C. </a:t>
            </a:r>
            <a:r>
              <a:rPr lang="en-US" sz="1400" dirty="0">
                <a:latin typeface="Helvetica"/>
                <a:cs typeface="Helvetica"/>
              </a:rPr>
              <a:t>‘The first (and only) serious strike at Lever Brothers took place in 1920. Warehouse workers were ordered out on strike because of a dispute between two rival unions. The strike collapsed after just 21 days and the men returned to work on the same jobs and wages as before but lost their rights to co-partnership. Local newspapers pointed out that employees at Port Sunlight “have had so little to complain of wages or working conditions… it is no question of betterment that has produced this stoppage at Port Sunlight.’</a:t>
            </a:r>
            <a:endParaRPr lang="en-US" dirty="0"/>
          </a:p>
          <a:p>
            <a:endParaRPr lang="en-US" sz="1400" b="1" dirty="0">
              <a:latin typeface="Comic Sans MS" panose="030F0702030302020204" pitchFamily="66" charset="0"/>
              <a:cs typeface="Calibri" panose="020F0502020204030204" pitchFamily="34" charset="0"/>
            </a:endParaRPr>
          </a:p>
          <a:p>
            <a:pPr algn="r"/>
            <a:r>
              <a:rPr lang="en-US" sz="1400" b="1" dirty="0">
                <a:latin typeface="Calibri" panose="020F0502020204030204" pitchFamily="34" charset="0"/>
                <a:cs typeface="Calibri" panose="020F0502020204030204" pitchFamily="34" charset="0"/>
              </a:rPr>
              <a:t>From an academic paper written in 2003 at Louisiana State University, USA</a:t>
            </a:r>
            <a:endParaRPr lang="en-GB" sz="1400" b="1"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E993C46-C3E1-5B9A-C32E-A9EBB66E0407}"/>
              </a:ext>
            </a:extLst>
          </p:cNvPr>
          <p:cNvSpPr txBox="1"/>
          <p:nvPr/>
        </p:nvSpPr>
        <p:spPr>
          <a:xfrm>
            <a:off x="190919" y="92597"/>
            <a:ext cx="9524162" cy="369332"/>
          </a:xfrm>
          <a:prstGeom prst="rect">
            <a:avLst/>
          </a:prstGeom>
          <a:noFill/>
        </p:spPr>
        <p:txBody>
          <a:bodyPr wrap="square" lIns="91440" tIns="45720" rIns="91440" bIns="45720" rtlCol="0" anchor="t">
            <a:spAutoFit/>
          </a:bodyPr>
          <a:lstStyle/>
          <a:p>
            <a:pPr algn="ctr"/>
            <a:r>
              <a:rPr lang="en-US" b="1" dirty="0">
                <a:latin typeface="Calibri"/>
                <a:ea typeface="Calibri"/>
                <a:cs typeface="Calibri"/>
              </a:rPr>
              <a:t>Agency and resistance: Port Sunlight case studies</a:t>
            </a:r>
            <a:endParaRPr lang="en-GB" b="1" dirty="0">
              <a:latin typeface="Calibri"/>
              <a:ea typeface="Calibri"/>
              <a:cs typeface="Calibri"/>
            </a:endParaRPr>
          </a:p>
        </p:txBody>
      </p:sp>
    </p:spTree>
    <p:extLst>
      <p:ext uri="{BB962C8B-B14F-4D97-AF65-F5344CB8AC3E}">
        <p14:creationId xmlns:p14="http://schemas.microsoft.com/office/powerpoint/2010/main" val="2446841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37261-4505-F12A-AEBD-8D0DF14D92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B42A41C-A8EE-F636-0020-C07FDD3E2074}"/>
              </a:ext>
            </a:extLst>
          </p:cNvPr>
          <p:cNvSpPr txBox="1"/>
          <p:nvPr/>
        </p:nvSpPr>
        <p:spPr>
          <a:xfrm>
            <a:off x="190919" y="550627"/>
            <a:ext cx="4566276" cy="6555641"/>
          </a:xfrm>
          <a:prstGeom prst="rect">
            <a:avLst/>
          </a:prstGeom>
          <a:noFill/>
        </p:spPr>
        <p:txBody>
          <a:bodyPr wrap="square" lIns="91440" tIns="45720" rIns="91440" bIns="45720" rtlCol="0" anchor="t">
            <a:spAutoFit/>
          </a:bodyPr>
          <a:lstStyle/>
          <a:p>
            <a:r>
              <a:rPr lang="en-US" sz="1400" b="1" dirty="0">
                <a:latin typeface="Helvetica" panose="020B0604020202020204" pitchFamily="34" charset="0"/>
                <a:cs typeface="Helvetica" panose="020B0604020202020204" pitchFamily="34" charset="0"/>
              </a:rPr>
              <a:t>D. </a:t>
            </a:r>
            <a:r>
              <a:rPr lang="en-US" sz="1400" b="1" i="1" dirty="0">
                <a:latin typeface="Helvetica" panose="020B0604020202020204" pitchFamily="34" charset="0"/>
                <a:cs typeface="Helvetica" panose="020B0604020202020204" pitchFamily="34" charset="0"/>
              </a:rPr>
              <a:t>Villages Doublures</a:t>
            </a:r>
            <a:r>
              <a:rPr lang="en-US" sz="1400" dirty="0">
                <a:latin typeface="Helvetica" panose="020B0604020202020204" pitchFamily="34" charset="0"/>
                <a:cs typeface="Helvetica" panose="020B0604020202020204" pitchFamily="34" charset="0"/>
              </a:rPr>
              <a:t> </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‘The workface available to HCB in the </a:t>
            </a:r>
            <a:r>
              <a:rPr lang="en-US" sz="1400" dirty="0" err="1">
                <a:latin typeface="Helvetica"/>
                <a:cs typeface="Helvetica"/>
              </a:rPr>
              <a:t>Lusanga</a:t>
            </a:r>
            <a:r>
              <a:rPr lang="en-US" sz="1400" dirty="0">
                <a:latin typeface="Helvetica"/>
                <a:cs typeface="Helvetica"/>
              </a:rPr>
              <a:t> circle was not enough to meet their need for fruit cutters. HCB therefore depended on workers recruited predominantly from 50–150 km south of </a:t>
            </a:r>
            <a:r>
              <a:rPr lang="en-US" sz="1400" dirty="0" err="1">
                <a:latin typeface="Helvetica"/>
                <a:cs typeface="Helvetica"/>
              </a:rPr>
              <a:t>Leverville</a:t>
            </a:r>
            <a:r>
              <a:rPr lang="en-US" sz="1400" dirty="0">
                <a:latin typeface="Helvetica"/>
                <a:cs typeface="Helvetica"/>
              </a:rPr>
              <a:t>. </a:t>
            </a:r>
            <a:endParaRPr lang="en-US"/>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Officially, these workers had to obtain a “passport” from </a:t>
            </a:r>
            <a:r>
              <a:rPr lang="en-US" sz="1400" dirty="0">
                <a:latin typeface="Helvetica"/>
                <a:cs typeface="Helvetica"/>
              </a:rPr>
              <a:t>the Belgian authorities to leave their villages for work. In practice, however, they simply migrated without permission with their families and lived in temporary, unofficial villages – </a:t>
            </a:r>
            <a:r>
              <a:rPr lang="en-US" sz="1400" i="1" dirty="0">
                <a:latin typeface="Helvetica"/>
                <a:cs typeface="Helvetica"/>
              </a:rPr>
              <a:t>villages doublures -</a:t>
            </a:r>
            <a:r>
              <a:rPr lang="en-US" sz="1400" dirty="0">
                <a:latin typeface="Helvetica"/>
                <a:cs typeface="Helvetica"/>
              </a:rPr>
              <a:t> in the oil palm groves of </a:t>
            </a:r>
            <a:r>
              <a:rPr lang="en-US" sz="1400" err="1">
                <a:latin typeface="Helvetica"/>
                <a:cs typeface="Helvetica"/>
              </a:rPr>
              <a:t>Lusanga</a:t>
            </a:r>
            <a:r>
              <a:rPr lang="en-US" sz="1400" dirty="0">
                <a:latin typeface="Helvetica"/>
                <a:cs typeface="Helvetica"/>
              </a:rPr>
              <a:t>. </a:t>
            </a:r>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These “double villages” </a:t>
            </a:r>
          </a:p>
          <a:p>
            <a:r>
              <a:rPr lang="en-US" sz="1400" dirty="0">
                <a:latin typeface="Helvetica" panose="020B0604020202020204" pitchFamily="34" charset="0"/>
                <a:cs typeface="Helvetica" panose="020B0604020202020204" pitchFamily="34" charset="0"/>
              </a:rPr>
              <a:t>(so-called because the </a:t>
            </a:r>
          </a:p>
          <a:p>
            <a:r>
              <a:rPr lang="en-US" sz="1400" dirty="0">
                <a:latin typeface="Helvetica" panose="020B0604020202020204" pitchFamily="34" charset="0"/>
                <a:cs typeface="Helvetica" panose="020B0604020202020204" pitchFamily="34" charset="0"/>
              </a:rPr>
              <a:t>workers were still </a:t>
            </a:r>
          </a:p>
          <a:p>
            <a:r>
              <a:rPr lang="en-US" sz="1400" dirty="0">
                <a:latin typeface="Helvetica"/>
                <a:cs typeface="Helvetica"/>
              </a:rPr>
              <a:t>officially living in their </a:t>
            </a:r>
          </a:p>
          <a:p>
            <a:r>
              <a:rPr lang="en-US" sz="1400" dirty="0">
                <a:latin typeface="Helvetica" panose="020B0604020202020204" pitchFamily="34" charset="0"/>
                <a:cs typeface="Helvetica" panose="020B0604020202020204" pitchFamily="34" charset="0"/>
              </a:rPr>
              <a:t>home village) were very </a:t>
            </a:r>
          </a:p>
          <a:p>
            <a:r>
              <a:rPr lang="en-US" sz="1400" dirty="0">
                <a:latin typeface="Helvetica"/>
                <a:cs typeface="Helvetica"/>
              </a:rPr>
              <a:t>concerning to the </a:t>
            </a:r>
          </a:p>
          <a:p>
            <a:r>
              <a:rPr lang="en-US" sz="1400">
                <a:latin typeface="Helvetica"/>
                <a:cs typeface="Helvetica"/>
              </a:rPr>
              <a:t>Belgian authorities </a:t>
            </a:r>
          </a:p>
          <a:p>
            <a:r>
              <a:rPr lang="en-US" sz="1400" dirty="0">
                <a:latin typeface="Helvetica"/>
                <a:cs typeface="Helvetica"/>
              </a:rPr>
              <a:t>because their </a:t>
            </a:r>
          </a:p>
          <a:p>
            <a:r>
              <a:rPr lang="en-US" sz="1400" dirty="0">
                <a:latin typeface="Helvetica" panose="020B0604020202020204" pitchFamily="34" charset="0"/>
                <a:cs typeface="Helvetica" panose="020B0604020202020204" pitchFamily="34" charset="0"/>
              </a:rPr>
              <a:t>residents were not supervised by their government-appointed chiefs and thus avoided paying tax and the vaccination </a:t>
            </a:r>
            <a:r>
              <a:rPr lang="en-US" sz="1400" dirty="0" err="1">
                <a:latin typeface="Helvetica" panose="020B0604020202020204" pitchFamily="34" charset="0"/>
                <a:cs typeface="Helvetica" panose="020B0604020202020204" pitchFamily="34" charset="0"/>
              </a:rPr>
              <a:t>programme</a:t>
            </a:r>
            <a:r>
              <a:rPr lang="en-US" sz="1400" dirty="0">
                <a:latin typeface="Helvetica" panose="020B0604020202020204" pitchFamily="34" charset="0"/>
                <a:cs typeface="Helvetica" panose="020B0604020202020204" pitchFamily="34" charset="0"/>
              </a:rPr>
              <a:t> against sleeping sickness.</a:t>
            </a:r>
          </a:p>
          <a:p>
            <a:endParaRPr lang="en-US" sz="1400" b="1" dirty="0">
              <a:latin typeface="Helvetica" panose="020B0604020202020204" pitchFamily="34" charset="0"/>
              <a:cs typeface="Helvetica" panose="020B0604020202020204" pitchFamily="34" charset="0"/>
            </a:endParaRPr>
          </a:p>
          <a:p>
            <a:r>
              <a:rPr lang="en-US" sz="1400" dirty="0">
                <a:latin typeface="Helvetica"/>
                <a:cs typeface="Helvetica"/>
              </a:rPr>
              <a:t>HCB approved of the </a:t>
            </a:r>
            <a:r>
              <a:rPr lang="en-US" sz="1400" i="1" dirty="0">
                <a:latin typeface="Helvetica"/>
                <a:cs typeface="Helvetica"/>
              </a:rPr>
              <a:t>villages doublures</a:t>
            </a:r>
            <a:r>
              <a:rPr lang="en-US" sz="1400" dirty="0">
                <a:latin typeface="Helvetica"/>
                <a:cs typeface="Helvetica"/>
              </a:rPr>
              <a:t>; the company did not have to provide expensive medical and social care to their inhabitants.’</a:t>
            </a:r>
            <a:endParaRPr lang="en-GB" sz="1400" dirty="0">
              <a:latin typeface="Helvetica"/>
              <a:cs typeface="Helvetica"/>
            </a:endParaRPr>
          </a:p>
        </p:txBody>
      </p:sp>
      <p:sp>
        <p:nvSpPr>
          <p:cNvPr id="5" name="TextBox 4">
            <a:extLst>
              <a:ext uri="{FF2B5EF4-FFF2-40B4-BE49-F238E27FC236}">
                <a16:creationId xmlns:a16="http://schemas.microsoft.com/office/drawing/2014/main" id="{79AB91CE-3909-7101-0762-68328A90F737}"/>
              </a:ext>
            </a:extLst>
          </p:cNvPr>
          <p:cNvSpPr txBox="1"/>
          <p:nvPr/>
        </p:nvSpPr>
        <p:spPr>
          <a:xfrm>
            <a:off x="5148805" y="550627"/>
            <a:ext cx="4566276" cy="5262979"/>
          </a:xfrm>
          <a:prstGeom prst="rect">
            <a:avLst/>
          </a:prstGeom>
          <a:noFill/>
        </p:spPr>
        <p:txBody>
          <a:bodyPr wrap="square" lIns="91440" tIns="45720" rIns="91440" bIns="45720" rtlCol="0" anchor="t">
            <a:spAutoFit/>
          </a:bodyPr>
          <a:lstStyle/>
          <a:p>
            <a:r>
              <a:rPr lang="en-US" sz="1400" b="1" dirty="0">
                <a:latin typeface="Helvetica" panose="020B0604020202020204" pitchFamily="34" charset="0"/>
                <a:cs typeface="Helvetica" panose="020B0604020202020204" pitchFamily="34" charset="0"/>
              </a:rPr>
              <a:t>E. Falsifying tribal histories </a:t>
            </a:r>
          </a:p>
          <a:p>
            <a:endParaRPr lang="en-US" sz="1400" b="1" dirty="0">
              <a:latin typeface="Helvetica" panose="020B0604020202020204" pitchFamily="34" charset="0"/>
              <a:cs typeface="Helvetica" panose="020B0604020202020204" pitchFamily="34" charset="0"/>
            </a:endParaRPr>
          </a:p>
          <a:p>
            <a:r>
              <a:rPr lang="en-US" sz="1400" dirty="0">
                <a:latin typeface="Helvetica"/>
                <a:cs typeface="Helvetica"/>
              </a:rPr>
              <a:t>‘The Belgian authorities and HCB agents envisioned displacing entire communities and moving them closer to the palm groves to alleviate the ever-present shortage of </a:t>
            </a:r>
            <a:r>
              <a:rPr lang="en-US" sz="1400" dirty="0" err="1">
                <a:latin typeface="Helvetica"/>
                <a:cs typeface="Helvetica"/>
              </a:rPr>
              <a:t>labour</a:t>
            </a:r>
            <a:r>
              <a:rPr lang="en-US" sz="1400" dirty="0">
                <a:latin typeface="Helvetica"/>
                <a:cs typeface="Helvetica"/>
              </a:rPr>
              <a:t> in the concessions. </a:t>
            </a:r>
            <a:endParaRPr lang="en-US"/>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Although this was technically illegal, Belgian government officials aimed to cluster communities together based on a supposed analysis of their “shared ethnicity”. One administrator reported, for example, that </a:t>
            </a:r>
            <a:r>
              <a:rPr lang="en-US" sz="1400" dirty="0">
                <a:latin typeface="Helvetica"/>
                <a:cs typeface="Helvetica"/>
              </a:rPr>
              <a:t>“the </a:t>
            </a:r>
            <a:r>
              <a:rPr lang="en-US" sz="1400" err="1">
                <a:latin typeface="Helvetica"/>
                <a:cs typeface="Helvetica"/>
              </a:rPr>
              <a:t>Bahnungana</a:t>
            </a:r>
            <a:r>
              <a:rPr lang="en-US" sz="1400" dirty="0">
                <a:latin typeface="Helvetica"/>
                <a:cs typeface="Helvetica"/>
              </a:rPr>
              <a:t> are blacksmiths while the </a:t>
            </a:r>
            <a:r>
              <a:rPr lang="en-US" sz="1400" err="1">
                <a:latin typeface="Helvetica"/>
                <a:cs typeface="Helvetica"/>
              </a:rPr>
              <a:t>Batsamba</a:t>
            </a:r>
            <a:r>
              <a:rPr lang="en-US" sz="1400" dirty="0">
                <a:latin typeface="Helvetica"/>
                <a:cs typeface="Helvetica"/>
              </a:rPr>
              <a:t> are specialized in the extraction of iron ore”. </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As the authorities knew nothing about the history of Congolese communities, they relied on village elders to </a:t>
            </a:r>
            <a:r>
              <a:rPr lang="en-US" sz="1400">
                <a:latin typeface="Helvetica"/>
                <a:cs typeface="Helvetica"/>
              </a:rPr>
              <a:t>tell them about their tribal or clan history. Afraid of </a:t>
            </a:r>
            <a:r>
              <a:rPr lang="en-US" sz="1400" dirty="0">
                <a:latin typeface="Helvetica"/>
                <a:cs typeface="Helvetica"/>
              </a:rPr>
              <a:t>being displaced, the chiefs ensured that the stories they told of their history were completely different to those of </a:t>
            </a:r>
            <a:r>
              <a:rPr lang="en-US" sz="1400" err="1">
                <a:latin typeface="Helvetica"/>
                <a:cs typeface="Helvetica"/>
              </a:rPr>
              <a:t>neighbouring</a:t>
            </a:r>
            <a:r>
              <a:rPr lang="en-US" sz="1400" dirty="0">
                <a:latin typeface="Helvetica"/>
                <a:cs typeface="Helvetica"/>
              </a:rPr>
              <a:t> tribes, thus thwarting Belgian attempts to conduct large scale migrations of Congolese workers. </a:t>
            </a: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Omitting or concealing information was thus a powerful </a:t>
            </a:r>
            <a:r>
              <a:rPr lang="en-US" sz="1400">
                <a:latin typeface="Helvetica"/>
                <a:cs typeface="Helvetica"/>
              </a:rPr>
              <a:t>tool to use against the colonial authorities.’</a:t>
            </a:r>
            <a:endParaRPr lang="en-US" sz="140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52CB9E19-12EB-445C-18F1-3482116E87F8}"/>
              </a:ext>
            </a:extLst>
          </p:cNvPr>
          <p:cNvSpPr txBox="1"/>
          <p:nvPr/>
        </p:nvSpPr>
        <p:spPr>
          <a:xfrm>
            <a:off x="190919" y="92597"/>
            <a:ext cx="9524162" cy="369332"/>
          </a:xfrm>
          <a:prstGeom prst="rect">
            <a:avLst/>
          </a:prstGeom>
          <a:noFill/>
        </p:spPr>
        <p:txBody>
          <a:bodyPr wrap="square" lIns="91440" tIns="45720" rIns="91440" bIns="45720" rtlCol="0" anchor="t">
            <a:spAutoFit/>
          </a:bodyPr>
          <a:lstStyle/>
          <a:p>
            <a:pPr algn="ctr"/>
            <a:r>
              <a:rPr lang="en-US" b="1" dirty="0">
                <a:latin typeface="Calibri"/>
                <a:ea typeface="Calibri"/>
                <a:cs typeface="Calibri"/>
              </a:rPr>
              <a:t>Agency and resistance: </a:t>
            </a:r>
            <a:r>
              <a:rPr lang="en-US" b="1" dirty="0" err="1">
                <a:latin typeface="Calibri"/>
                <a:ea typeface="Calibri"/>
                <a:cs typeface="Calibri"/>
              </a:rPr>
              <a:t>Leverville</a:t>
            </a:r>
            <a:r>
              <a:rPr lang="en-US" b="1" dirty="0">
                <a:latin typeface="Calibri"/>
                <a:ea typeface="Calibri"/>
                <a:cs typeface="Calibri"/>
              </a:rPr>
              <a:t> case studies (1)</a:t>
            </a:r>
            <a:endParaRPr lang="en-GB" b="1" dirty="0">
              <a:latin typeface="Calibri"/>
              <a:ea typeface="Calibri"/>
              <a:cs typeface="Calibri"/>
            </a:endParaRPr>
          </a:p>
        </p:txBody>
      </p:sp>
      <p:pic>
        <p:nvPicPr>
          <p:cNvPr id="3" name="Picture 2" descr="A close-up of a book&#10;&#10;AI-generated content may be incorrect.">
            <a:extLst>
              <a:ext uri="{FF2B5EF4-FFF2-40B4-BE49-F238E27FC236}">
                <a16:creationId xmlns:a16="http://schemas.microsoft.com/office/drawing/2014/main" id="{01B5118B-A4AE-71F3-EE99-4DB262E59213}"/>
              </a:ext>
            </a:extLst>
          </p:cNvPr>
          <p:cNvPicPr>
            <a:picLocks noChangeAspect="1"/>
          </p:cNvPicPr>
          <p:nvPr/>
        </p:nvPicPr>
        <p:blipFill>
          <a:blip r:embed="rId3">
            <a:extLst>
              <a:ext uri="{28A0092B-C50C-407E-A947-70E740481C1C}">
                <a14:useLocalDpi xmlns:a14="http://schemas.microsoft.com/office/drawing/2010/main" val="0"/>
              </a:ext>
            </a:extLst>
          </a:blip>
          <a:srcRect l="2458" t="11499" r="9792" b="13500"/>
          <a:stretch/>
        </p:blipFill>
        <p:spPr>
          <a:xfrm>
            <a:off x="2232660" y="3577597"/>
            <a:ext cx="2547395" cy="1632945"/>
          </a:xfrm>
          <a:prstGeom prst="rect">
            <a:avLst/>
          </a:prstGeom>
        </p:spPr>
      </p:pic>
    </p:spTree>
    <p:extLst>
      <p:ext uri="{BB962C8B-B14F-4D97-AF65-F5344CB8AC3E}">
        <p14:creationId xmlns:p14="http://schemas.microsoft.com/office/powerpoint/2010/main" val="3134437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2EC54-3751-38BE-CF57-54F1E43F40B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7AC47EE-6238-27A8-0C51-E4F4A7D0F71C}"/>
              </a:ext>
            </a:extLst>
          </p:cNvPr>
          <p:cNvSpPr txBox="1"/>
          <p:nvPr/>
        </p:nvSpPr>
        <p:spPr>
          <a:xfrm>
            <a:off x="190919" y="550627"/>
            <a:ext cx="4566276" cy="6555641"/>
          </a:xfrm>
          <a:prstGeom prst="rect">
            <a:avLst/>
          </a:prstGeom>
          <a:noFill/>
        </p:spPr>
        <p:txBody>
          <a:bodyPr wrap="square" lIns="91440" tIns="45720" rIns="91440" bIns="45720" rtlCol="0" anchor="t">
            <a:spAutoFit/>
          </a:bodyPr>
          <a:lstStyle/>
          <a:p>
            <a:r>
              <a:rPr lang="en-US" sz="1400" b="1" dirty="0">
                <a:latin typeface="Helvetica" panose="020B0604020202020204" pitchFamily="34" charset="0"/>
                <a:cs typeface="Helvetica" panose="020B0604020202020204" pitchFamily="34" charset="0"/>
              </a:rPr>
              <a:t>F. </a:t>
            </a:r>
            <a:r>
              <a:rPr lang="en-US" sz="1400" b="1" i="1" dirty="0">
                <a:latin typeface="Helvetica" panose="020B0604020202020204" pitchFamily="34" charset="0"/>
                <a:cs typeface="Helvetica" panose="020B0604020202020204" pitchFamily="34" charset="0"/>
              </a:rPr>
              <a:t>Lukusu</a:t>
            </a:r>
            <a:r>
              <a:rPr lang="en-US" sz="1400" b="1" dirty="0">
                <a:latin typeface="Helvetica" panose="020B0604020202020204" pitchFamily="34" charset="0"/>
                <a:cs typeface="Helvetica" panose="020B0604020202020204" pitchFamily="34" charset="0"/>
              </a:rPr>
              <a:t> </a:t>
            </a:r>
            <a:endParaRPr lang="en-US" sz="1400" dirty="0">
              <a:latin typeface="Helvetica" panose="020B0604020202020204" pitchFamily="34" charset="0"/>
              <a:cs typeface="Helvetica" panose="020B0604020202020204" pitchFamily="34" charset="0"/>
            </a:endParaRPr>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‘Communities in the Congo river basin believed in “spiritual medications” known as</a:t>
            </a:r>
            <a:r>
              <a:rPr lang="en-US" sz="1400" i="1" dirty="0">
                <a:latin typeface="Helvetica"/>
                <a:cs typeface="Helvetica"/>
              </a:rPr>
              <a:t> </a:t>
            </a:r>
            <a:r>
              <a:rPr lang="en-US" sz="1400" i="1" err="1">
                <a:latin typeface="Helvetica"/>
                <a:cs typeface="Helvetica"/>
              </a:rPr>
              <a:t>bwanga</a:t>
            </a:r>
            <a:r>
              <a:rPr lang="en-US" sz="1400" dirty="0">
                <a:latin typeface="Helvetica"/>
                <a:cs typeface="Helvetica"/>
              </a:rPr>
              <a:t>. One of these was called </a:t>
            </a:r>
            <a:r>
              <a:rPr lang="en-US" sz="1400" i="1" dirty="0">
                <a:latin typeface="Helvetica"/>
                <a:cs typeface="Helvetica"/>
              </a:rPr>
              <a:t>Lukusu</a:t>
            </a:r>
            <a:r>
              <a:rPr lang="en-US" sz="1400" dirty="0">
                <a:latin typeface="Helvetica"/>
                <a:cs typeface="Helvetica"/>
              </a:rPr>
              <a:t>. </a:t>
            </a:r>
            <a:r>
              <a:rPr lang="en-US" sz="1400" i="1" dirty="0">
                <a:latin typeface="Helvetica"/>
                <a:cs typeface="Helvetica"/>
              </a:rPr>
              <a:t>Lukusu</a:t>
            </a:r>
            <a:r>
              <a:rPr lang="en-US" sz="1400" dirty="0">
                <a:latin typeface="Helvetica"/>
                <a:cs typeface="Helvetica"/>
              </a:rPr>
              <a:t> spread rapidly through the </a:t>
            </a:r>
            <a:r>
              <a:rPr lang="en-US" sz="1400" err="1">
                <a:latin typeface="Helvetica"/>
                <a:cs typeface="Helvetica"/>
              </a:rPr>
              <a:t>Leverville</a:t>
            </a:r>
            <a:r>
              <a:rPr lang="en-US" sz="1400" dirty="0">
                <a:latin typeface="Helvetica"/>
                <a:cs typeface="Helvetica"/>
              </a:rPr>
              <a:t> concession in 1933. According to historian Benoit Henriet, </a:t>
            </a:r>
            <a:r>
              <a:rPr lang="en-US" sz="1400" i="1" dirty="0">
                <a:latin typeface="Helvetica"/>
                <a:cs typeface="Helvetica"/>
              </a:rPr>
              <a:t>Lukusu</a:t>
            </a:r>
            <a:r>
              <a:rPr lang="en-US" sz="1400" dirty="0">
                <a:latin typeface="Helvetica"/>
                <a:cs typeface="Helvetica"/>
              </a:rPr>
              <a:t> was an “attempt to respond to the havoc from colonialism in Central Africa”. </a:t>
            </a:r>
            <a:endParaRPr lang="en-US">
              <a:latin typeface="Helvetica"/>
              <a:cs typeface="Helvetica"/>
            </a:endParaRPr>
          </a:p>
          <a:p>
            <a:endParaRPr lang="en-US" sz="1400" i="1"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Communities who adopted </a:t>
            </a:r>
            <a:r>
              <a:rPr lang="en-US" sz="1400" i="1" dirty="0">
                <a:latin typeface="Helvetica" panose="020B0604020202020204" pitchFamily="34" charset="0"/>
                <a:cs typeface="Helvetica" panose="020B0604020202020204" pitchFamily="34" charset="0"/>
              </a:rPr>
              <a:t>Lukusu</a:t>
            </a:r>
            <a:r>
              <a:rPr lang="en-US" sz="1400" dirty="0">
                <a:latin typeface="Helvetica" panose="020B0604020202020204" pitchFamily="34" charset="0"/>
                <a:cs typeface="Helvetica" panose="020B0604020202020204" pitchFamily="34" charset="0"/>
              </a:rPr>
              <a:t> were forbidden to eat bananas or any other fruit and were instructed to eat only white goats and hens. They were not allowed to wear white clothes and women were not allowed to cook within the village (men were forbidden from watching women cooking). </a:t>
            </a:r>
          </a:p>
          <a:p>
            <a:endParaRPr lang="en-US" sz="1400" dirty="0">
              <a:latin typeface="Helvetica" panose="020B0604020202020204" pitchFamily="34" charset="0"/>
              <a:cs typeface="Helvetica" panose="020B0604020202020204" pitchFamily="34" charset="0"/>
            </a:endParaRPr>
          </a:p>
          <a:p>
            <a:r>
              <a:rPr lang="en-US" sz="1400" dirty="0">
                <a:latin typeface="Helvetica" panose="020B0604020202020204" pitchFamily="34" charset="0"/>
                <a:cs typeface="Helvetica" panose="020B0604020202020204" pitchFamily="34" charset="0"/>
              </a:rPr>
              <a:t>The main purpose of </a:t>
            </a:r>
            <a:r>
              <a:rPr lang="en-US" sz="1400" i="1" dirty="0">
                <a:latin typeface="Helvetica" panose="020B0604020202020204" pitchFamily="34" charset="0"/>
                <a:cs typeface="Helvetica" panose="020B0604020202020204" pitchFamily="34" charset="0"/>
              </a:rPr>
              <a:t>Lukusu</a:t>
            </a:r>
            <a:r>
              <a:rPr lang="en-US" sz="1400" dirty="0">
                <a:latin typeface="Helvetica" panose="020B0604020202020204" pitchFamily="34" charset="0"/>
                <a:cs typeface="Helvetica" panose="020B0604020202020204" pitchFamily="34" charset="0"/>
              </a:rPr>
              <a:t> was to expel evil spirits and witchcraft from the community. The Belgian authorities were very worried by </a:t>
            </a:r>
            <a:r>
              <a:rPr lang="en-US" sz="1400" i="1" dirty="0">
                <a:latin typeface="Helvetica" panose="020B0604020202020204" pitchFamily="34" charset="0"/>
                <a:cs typeface="Helvetica" panose="020B0604020202020204" pitchFamily="34" charset="0"/>
              </a:rPr>
              <a:t>Lukusu</a:t>
            </a:r>
            <a:r>
              <a:rPr lang="en-US" sz="1400" dirty="0">
                <a:latin typeface="Helvetica" panose="020B0604020202020204" pitchFamily="34" charset="0"/>
                <a:cs typeface="Helvetica" panose="020B0604020202020204" pitchFamily="34" charset="0"/>
              </a:rPr>
              <a:t> because of its potential to spill over into violence. Official investigations by agents of H.C.B. and the Belgian authorities were met by silence from communities, as this exchange from the archives shows:</a:t>
            </a:r>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Belgian gov’t official: “You claim not to know the </a:t>
            </a:r>
            <a:r>
              <a:rPr lang="en-US" sz="1400" dirty="0">
                <a:latin typeface="Helvetica"/>
                <a:cs typeface="Helvetica"/>
              </a:rPr>
              <a:t>reason for the introduction of </a:t>
            </a:r>
            <a:r>
              <a:rPr lang="en-US" sz="1400" i="1" dirty="0">
                <a:latin typeface="Helvetica"/>
                <a:cs typeface="Helvetica"/>
              </a:rPr>
              <a:t>Lukusu</a:t>
            </a:r>
            <a:r>
              <a:rPr lang="en-US" sz="1400" dirty="0">
                <a:latin typeface="Helvetica"/>
                <a:cs typeface="Helvetica"/>
              </a:rPr>
              <a:t>?”</a:t>
            </a:r>
          </a:p>
          <a:p>
            <a:r>
              <a:rPr lang="en-US" sz="1400">
                <a:latin typeface="Helvetica"/>
                <a:cs typeface="Helvetica"/>
              </a:rPr>
              <a:t>Group leader Okubongo: “I assure you that I do not know.”’</a:t>
            </a:r>
            <a:endParaRPr lang="en-US" sz="1400">
              <a:latin typeface="Helvetica" panose="020B0604020202020204" pitchFamily="34" charset="0"/>
              <a:cs typeface="Helvetica" panose="020B0604020202020204" pitchFamily="34" charset="0"/>
            </a:endParaRPr>
          </a:p>
          <a:p>
            <a:endParaRPr lang="en-GB" sz="1400" dirty="0">
              <a:latin typeface="Helvetica" panose="020B0604020202020204" pitchFamily="34" charset="0"/>
              <a:cs typeface="Helvetica" panose="020B0604020202020204" pitchFamily="34" charset="0"/>
            </a:endParaRPr>
          </a:p>
        </p:txBody>
      </p:sp>
      <p:sp>
        <p:nvSpPr>
          <p:cNvPr id="5" name="TextBox 4">
            <a:extLst>
              <a:ext uri="{FF2B5EF4-FFF2-40B4-BE49-F238E27FC236}">
                <a16:creationId xmlns:a16="http://schemas.microsoft.com/office/drawing/2014/main" id="{6ACF7215-685C-79C1-CB5B-F9F210A1D1EC}"/>
              </a:ext>
            </a:extLst>
          </p:cNvPr>
          <p:cNvSpPr txBox="1"/>
          <p:nvPr/>
        </p:nvSpPr>
        <p:spPr>
          <a:xfrm>
            <a:off x="5148805" y="550627"/>
            <a:ext cx="4566276" cy="5262979"/>
          </a:xfrm>
          <a:prstGeom prst="rect">
            <a:avLst/>
          </a:prstGeom>
          <a:noFill/>
        </p:spPr>
        <p:txBody>
          <a:bodyPr wrap="square" lIns="91440" tIns="45720" rIns="91440" bIns="45720" rtlCol="0" anchor="t">
            <a:spAutoFit/>
          </a:bodyPr>
          <a:lstStyle/>
          <a:p>
            <a:r>
              <a:rPr lang="en-US" sz="1400" b="1">
                <a:latin typeface="Helvetica"/>
                <a:cs typeface="Helvetica"/>
              </a:rPr>
              <a:t>G. Insurrection (the Pende Revolt)</a:t>
            </a:r>
          </a:p>
          <a:p>
            <a:endParaRPr lang="en-US" sz="1400" b="1" dirty="0">
              <a:latin typeface="Helvetica" panose="020B0604020202020204" pitchFamily="34" charset="0"/>
              <a:cs typeface="Helvetica" panose="020B0604020202020204" pitchFamily="34" charset="0"/>
            </a:endParaRPr>
          </a:p>
          <a:p>
            <a:r>
              <a:rPr lang="en-US" sz="1400" dirty="0">
                <a:latin typeface="Helvetica"/>
                <a:cs typeface="Helvetica"/>
              </a:rPr>
              <a:t>‘The most serious outbreak of violence in the </a:t>
            </a:r>
            <a:r>
              <a:rPr lang="en-US" sz="1400" dirty="0" err="1">
                <a:latin typeface="Helvetica"/>
                <a:cs typeface="Helvetica"/>
              </a:rPr>
              <a:t>Leverville</a:t>
            </a:r>
            <a:r>
              <a:rPr lang="en-US" sz="1400" dirty="0">
                <a:latin typeface="Helvetica"/>
                <a:cs typeface="Helvetica"/>
              </a:rPr>
              <a:t> concession during the colonial period was carried out by the Pende people in 1931. The causes of the revolt are hard to pin down, but probably involve H.C.B. increasing taxes while reducing wages and various thefts and abuses by H.C.B. and Belgian government authorities. </a:t>
            </a:r>
            <a:endParaRPr lang="en-US">
              <a:latin typeface="Helvetica"/>
              <a:cs typeface="Helvetica"/>
            </a:endParaRPr>
          </a:p>
          <a:p>
            <a:endParaRPr lang="en-US" sz="1400" dirty="0">
              <a:latin typeface="Helvetica" panose="020B0604020202020204" pitchFamily="34" charset="0"/>
              <a:cs typeface="Helvetica" panose="020B0604020202020204" pitchFamily="34" charset="0"/>
            </a:endParaRPr>
          </a:p>
          <a:p>
            <a:r>
              <a:rPr lang="en-US" sz="1400" dirty="0">
                <a:latin typeface="Helvetica"/>
                <a:cs typeface="Helvetica"/>
              </a:rPr>
              <a:t>The spark that lit the fuse of the revolt was the killing of a Belgian government agent by a Pende man called </a:t>
            </a:r>
            <a:r>
              <a:rPr lang="en-US" sz="1400" dirty="0" err="1">
                <a:latin typeface="Helvetica"/>
                <a:cs typeface="Helvetica"/>
              </a:rPr>
              <a:t>Matemo</a:t>
            </a:r>
            <a:r>
              <a:rPr lang="en-US" sz="1400" dirty="0">
                <a:latin typeface="Helvetica"/>
                <a:cs typeface="Helvetica"/>
              </a:rPr>
              <a:t> after a confrontation over the forced recruitment of </a:t>
            </a:r>
            <a:r>
              <a:rPr lang="en-US" sz="1400" dirty="0" err="1">
                <a:latin typeface="Helvetica"/>
                <a:cs typeface="Helvetica"/>
              </a:rPr>
              <a:t>labourers</a:t>
            </a:r>
            <a:r>
              <a:rPr lang="en-US" sz="1400" dirty="0">
                <a:latin typeface="Helvetica"/>
                <a:cs typeface="Helvetica"/>
              </a:rPr>
              <a:t>. Following this, Pende fruit cutters and porters refused to work and </a:t>
            </a:r>
            <a:r>
              <a:rPr lang="en-US" sz="1400" dirty="0" err="1">
                <a:latin typeface="Helvetica"/>
                <a:cs typeface="Helvetica"/>
              </a:rPr>
              <a:t>labour</a:t>
            </a:r>
            <a:r>
              <a:rPr lang="en-US" sz="1400" dirty="0">
                <a:latin typeface="Helvetica"/>
                <a:cs typeface="Helvetica"/>
              </a:rPr>
              <a:t> came to a complete standstill in the region.</a:t>
            </a:r>
          </a:p>
          <a:p>
            <a:endParaRPr lang="en-US" sz="1400" dirty="0">
              <a:latin typeface="Helvetica" panose="020B0604020202020204" pitchFamily="34" charset="0"/>
              <a:cs typeface="Helvetica" panose="020B0604020202020204" pitchFamily="34" charset="0"/>
            </a:endParaRPr>
          </a:p>
          <a:p>
            <a:r>
              <a:rPr lang="en-US" sz="1400">
                <a:latin typeface="Helvetica"/>
                <a:cs typeface="Helvetica"/>
              </a:rPr>
              <a:t>After a series of aggressive confrontations, Belgian soldiers and Congolese recruits were ordered by the Belgian colonial government to open fire with machine guns on an army of several thousand Pende people armed mostly with knives and bows. Historians estimate that between 500 and 1,000 Pende were killed, with perhaps 2 or 3 government soldiers killed.’</a:t>
            </a:r>
            <a:endParaRPr lang="en-US" sz="1400">
              <a:latin typeface="Helvetica" panose="020B0604020202020204" pitchFamily="34" charset="0"/>
              <a:cs typeface="Helvetica" panose="020B0604020202020204" pitchFamily="34" charset="0"/>
            </a:endParaRPr>
          </a:p>
        </p:txBody>
      </p:sp>
      <p:sp>
        <p:nvSpPr>
          <p:cNvPr id="7" name="TextBox 6">
            <a:extLst>
              <a:ext uri="{FF2B5EF4-FFF2-40B4-BE49-F238E27FC236}">
                <a16:creationId xmlns:a16="http://schemas.microsoft.com/office/drawing/2014/main" id="{6C611093-FA8A-0B6F-5D66-E35448F5E97F}"/>
              </a:ext>
            </a:extLst>
          </p:cNvPr>
          <p:cNvSpPr txBox="1"/>
          <p:nvPr/>
        </p:nvSpPr>
        <p:spPr>
          <a:xfrm>
            <a:off x="190919" y="92597"/>
            <a:ext cx="9524162" cy="369332"/>
          </a:xfrm>
          <a:prstGeom prst="rect">
            <a:avLst/>
          </a:prstGeom>
          <a:noFill/>
        </p:spPr>
        <p:txBody>
          <a:bodyPr wrap="square" lIns="91440" tIns="45720" rIns="91440" bIns="45720" rtlCol="0" anchor="t">
            <a:spAutoFit/>
          </a:bodyPr>
          <a:lstStyle/>
          <a:p>
            <a:pPr algn="ctr"/>
            <a:r>
              <a:rPr lang="en-US" b="1">
                <a:latin typeface="Calibri"/>
                <a:ea typeface="Calibri"/>
                <a:cs typeface="Calibri"/>
              </a:rPr>
              <a:t>Agency and resistance: </a:t>
            </a:r>
            <a:r>
              <a:rPr lang="en-US" b="1" err="1">
                <a:latin typeface="Calibri"/>
                <a:ea typeface="Calibri"/>
                <a:cs typeface="Calibri"/>
              </a:rPr>
              <a:t>Leverville</a:t>
            </a:r>
            <a:r>
              <a:rPr lang="en-US" b="1">
                <a:latin typeface="Calibri"/>
                <a:ea typeface="Calibri"/>
                <a:cs typeface="Calibri"/>
              </a:rPr>
              <a:t> case studies (2)</a:t>
            </a:r>
            <a:endParaRPr lang="en-GB" b="1">
              <a:latin typeface="Calibri"/>
              <a:ea typeface="Calibri"/>
              <a:cs typeface="Calibri"/>
            </a:endParaRPr>
          </a:p>
        </p:txBody>
      </p:sp>
    </p:spTree>
    <p:extLst>
      <p:ext uri="{BB962C8B-B14F-4D97-AF65-F5344CB8AC3E}">
        <p14:creationId xmlns:p14="http://schemas.microsoft.com/office/powerpoint/2010/main" val="3655562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3d0aa5-ea85-45e9-bcf7-3b6f70fea4b8">
      <Terms xmlns="http://schemas.microsoft.com/office/infopath/2007/PartnerControls"/>
    </lcf76f155ced4ddcb4097134ff3c332f>
    <TaxCatchAll xmlns="481877b5-a2ae-4d9d-9ba3-424403392f6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E266CCC57798441A9C2FA434AD5E3F5" ma:contentTypeVersion="14" ma:contentTypeDescription="Create a new document." ma:contentTypeScope="" ma:versionID="cee0799a0907b7c235d0fb9b74e91e90">
  <xsd:schema xmlns:xsd="http://www.w3.org/2001/XMLSchema" xmlns:xs="http://www.w3.org/2001/XMLSchema" xmlns:p="http://schemas.microsoft.com/office/2006/metadata/properties" xmlns:ns2="703d0aa5-ea85-45e9-bcf7-3b6f70fea4b8" xmlns:ns3="481877b5-a2ae-4d9d-9ba3-424403392f66" targetNamespace="http://schemas.microsoft.com/office/2006/metadata/properties" ma:root="true" ma:fieldsID="ba548392180775157952bd1193f4f98f" ns2:_="" ns3:_="">
    <xsd:import namespace="703d0aa5-ea85-45e9-bcf7-3b6f70fea4b8"/>
    <xsd:import namespace="481877b5-a2ae-4d9d-9ba3-424403392f6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3d0aa5-ea85-45e9-bcf7-3b6f70fea4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e54ded8-d1f2-4abc-bb7c-a39a2d7e3c6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877b5-a2ae-4d9d-9ba3-424403392f6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fd0e629-3810-4cdf-b3ca-5373e668d737}" ma:internalName="TaxCatchAll" ma:showField="CatchAllData" ma:web="481877b5-a2ae-4d9d-9ba3-424403392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360AC1-C447-4C0B-BC9A-DC07B25A2919}">
  <ds:schemaRefs>
    <ds:schemaRef ds:uri="http://schemas.microsoft.com/office/2006/metadata/properties"/>
    <ds:schemaRef ds:uri="http://schemas.microsoft.com/office/infopath/2007/PartnerControls"/>
    <ds:schemaRef ds:uri="703d0aa5-ea85-45e9-bcf7-3b6f70fea4b8"/>
    <ds:schemaRef ds:uri="481877b5-a2ae-4d9d-9ba3-424403392f66"/>
  </ds:schemaRefs>
</ds:datastoreItem>
</file>

<file path=customXml/itemProps2.xml><?xml version="1.0" encoding="utf-8"?>
<ds:datastoreItem xmlns:ds="http://schemas.openxmlformats.org/officeDocument/2006/customXml" ds:itemID="{AC216571-EA03-4712-953B-248E41711FCC}">
  <ds:schemaRefs>
    <ds:schemaRef ds:uri="http://schemas.microsoft.com/sharepoint/v3/contenttype/forms"/>
  </ds:schemaRefs>
</ds:datastoreItem>
</file>

<file path=customXml/itemProps3.xml><?xml version="1.0" encoding="utf-8"?>
<ds:datastoreItem xmlns:ds="http://schemas.openxmlformats.org/officeDocument/2006/customXml" ds:itemID="{1A8CB67C-F56C-42AF-8C18-FB8EC7D306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3d0aa5-ea85-45e9-bcf7-3b6f70fea4b8"/>
    <ds:schemaRef ds:uri="481877b5-a2ae-4d9d-9ba3-424403392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1237</Words>
  <Application>Microsoft Office PowerPoint</Application>
  <PresentationFormat>A4 Paper (210x297 mm)</PresentationFormat>
  <Paragraphs>63</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Cauldwell</dc:creator>
  <cp:lastModifiedBy>J Cauldwell</cp:lastModifiedBy>
  <cp:revision>95</cp:revision>
  <dcterms:created xsi:type="dcterms:W3CDTF">2025-04-08T10:51:07Z</dcterms:created>
  <dcterms:modified xsi:type="dcterms:W3CDTF">2026-09-11T09:44:57Z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0x010100DE266CCC57798441A9C2FA434AD5E3F5</vt:lpwstr>
  </property>
  <property fmtid="{D5CDD505-2E9C-101B-9397-08002B2CF9AE}" pid="3" name="MediaServiceImageTags">
    <vt:lpwstr/>
  </property>
</Properties>
</file>