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8" r:id="rId5"/>
    <p:sldId id="257" r:id="rId6"/>
    <p:sldId id="256"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p-fill worksheet" id="{07AD3889-84E5-4F9D-9C5F-DE12F1D4C914}">
          <p14:sldIdLst>
            <p14:sldId id="258"/>
            <p14:sldId id="257"/>
          </p14:sldIdLst>
        </p14:section>
        <p14:section name="Completed" id="{1E8B2BBC-AE3E-4496-B23B-8BE91E2B15F7}">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A5C62-7031-9F30-C79F-88D9C715B688}" v="20" dt="2026-09-11T08:44:13.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6" d="100"/>
          <a:sy n="76" d="100"/>
        </p:scale>
        <p:origin x="14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ema Chanrai" userId="S::maheema@history.org.uk::a2cf1078-9c61-4f32-bf42-689b03e14545" providerId="AD" clId="Web-{830A5C62-7031-9F30-C79F-88D9C715B688}"/>
    <pc:docChg chg="modSld sldOrd addSection modSection">
      <pc:chgData name="Maheema Chanrai" userId="S::maheema@history.org.uk::a2cf1078-9c61-4f32-bf42-689b03e14545" providerId="AD" clId="Web-{830A5C62-7031-9F30-C79F-88D9C715B688}" dt="2026-09-11T08:44:12.365" v="17" actId="20577"/>
      <pc:docMkLst>
        <pc:docMk/>
      </pc:docMkLst>
      <pc:sldChg chg="modSp">
        <pc:chgData name="Maheema Chanrai" userId="S::maheema@history.org.uk::a2cf1078-9c61-4f32-bf42-689b03e14545" providerId="AD" clId="Web-{830A5C62-7031-9F30-C79F-88D9C715B688}" dt="2026-09-11T08:44:12.365" v="17" actId="20577"/>
        <pc:sldMkLst>
          <pc:docMk/>
          <pc:sldMk cId="509375471" sldId="256"/>
        </pc:sldMkLst>
        <pc:spChg chg="mod">
          <ac:chgData name="Maheema Chanrai" userId="S::maheema@history.org.uk::a2cf1078-9c61-4f32-bf42-689b03e14545" providerId="AD" clId="Web-{830A5C62-7031-9F30-C79F-88D9C715B688}" dt="2026-09-11T08:44:12.365" v="17" actId="20577"/>
          <ac:spMkLst>
            <pc:docMk/>
            <pc:sldMk cId="509375471" sldId="256"/>
            <ac:spMk id="7" creationId="{85CD2C16-9149-8717-5273-07B3870B86BB}"/>
          </ac:spMkLst>
        </pc:spChg>
        <pc:spChg chg="mod">
          <ac:chgData name="Maheema Chanrai" userId="S::maheema@history.org.uk::a2cf1078-9c61-4f32-bf42-689b03e14545" providerId="AD" clId="Web-{830A5C62-7031-9F30-C79F-88D9C715B688}" dt="2026-09-11T08:44:02.021" v="12"/>
          <ac:spMkLst>
            <pc:docMk/>
            <pc:sldMk cId="509375471" sldId="256"/>
            <ac:spMk id="8" creationId="{FCD62F36-A0BE-7B82-F13E-01CADFD22FB1}"/>
          </ac:spMkLst>
        </pc:spChg>
        <pc:spChg chg="mod">
          <ac:chgData name="Maheema Chanrai" userId="S::maheema@history.org.uk::a2cf1078-9c61-4f32-bf42-689b03e14545" providerId="AD" clId="Web-{830A5C62-7031-9F30-C79F-88D9C715B688}" dt="2026-09-11T08:44:02.021" v="13"/>
          <ac:spMkLst>
            <pc:docMk/>
            <pc:sldMk cId="509375471" sldId="256"/>
            <ac:spMk id="9" creationId="{A649E1AE-978D-7C44-0425-D415C3A61AA7}"/>
          </ac:spMkLst>
        </pc:spChg>
        <pc:spChg chg="mod">
          <ac:chgData name="Maheema Chanrai" userId="S::maheema@history.org.uk::a2cf1078-9c61-4f32-bf42-689b03e14545" providerId="AD" clId="Web-{830A5C62-7031-9F30-C79F-88D9C715B688}" dt="2026-09-11T08:44:02.021" v="14"/>
          <ac:spMkLst>
            <pc:docMk/>
            <pc:sldMk cId="509375471" sldId="256"/>
            <ac:spMk id="10" creationId="{35053E8D-A99F-FDAE-22DD-B8F8179D8D82}"/>
          </ac:spMkLst>
        </pc:spChg>
        <pc:spChg chg="mod">
          <ac:chgData name="Maheema Chanrai" userId="S::maheema@history.org.uk::a2cf1078-9c61-4f32-bf42-689b03e14545" providerId="AD" clId="Web-{830A5C62-7031-9F30-C79F-88D9C715B688}" dt="2026-09-11T08:44:02.021" v="15"/>
          <ac:spMkLst>
            <pc:docMk/>
            <pc:sldMk cId="509375471" sldId="256"/>
            <ac:spMk id="11" creationId="{0AFA5A78-8680-DB81-4B74-2D0DA46784DD}"/>
          </ac:spMkLst>
        </pc:spChg>
        <pc:spChg chg="mod">
          <ac:chgData name="Maheema Chanrai" userId="S::maheema@history.org.uk::a2cf1078-9c61-4f32-bf42-689b03e14545" providerId="AD" clId="Web-{830A5C62-7031-9F30-C79F-88D9C715B688}" dt="2026-09-11T08:44:02.114" v="16"/>
          <ac:spMkLst>
            <pc:docMk/>
            <pc:sldMk cId="509375471" sldId="256"/>
            <ac:spMk id="12" creationId="{26FC816E-AFF4-9625-AF07-A507E59CD075}"/>
          </ac:spMkLst>
        </pc:spChg>
      </pc:sldChg>
      <pc:sldChg chg="modSp ord">
        <pc:chgData name="Maheema Chanrai" userId="S::maheema@history.org.uk::a2cf1078-9c61-4f32-bf42-689b03e14545" providerId="AD" clId="Web-{830A5C62-7031-9F30-C79F-88D9C715B688}" dt="2026-09-11T08:43:54.349" v="11"/>
        <pc:sldMkLst>
          <pc:docMk/>
          <pc:sldMk cId="3804713092" sldId="257"/>
        </pc:sldMkLst>
        <pc:spChg chg="mod">
          <ac:chgData name="Maheema Chanrai" userId="S::maheema@history.org.uk::a2cf1078-9c61-4f32-bf42-689b03e14545" providerId="AD" clId="Web-{830A5C62-7031-9F30-C79F-88D9C715B688}" dt="2026-09-11T08:43:54.239" v="6"/>
          <ac:spMkLst>
            <pc:docMk/>
            <pc:sldMk cId="3804713092" sldId="257"/>
            <ac:spMk id="7" creationId="{E02338E8-CE05-E8F4-1B84-00AEC522063F}"/>
          </ac:spMkLst>
        </pc:spChg>
        <pc:spChg chg="mod">
          <ac:chgData name="Maheema Chanrai" userId="S::maheema@history.org.uk::a2cf1078-9c61-4f32-bf42-689b03e14545" providerId="AD" clId="Web-{830A5C62-7031-9F30-C79F-88D9C715B688}" dt="2026-09-11T08:43:54.239" v="7"/>
          <ac:spMkLst>
            <pc:docMk/>
            <pc:sldMk cId="3804713092" sldId="257"/>
            <ac:spMk id="8" creationId="{05262CE5-8423-7AB3-14BA-14EE1E6DA723}"/>
          </ac:spMkLst>
        </pc:spChg>
        <pc:spChg chg="mod">
          <ac:chgData name="Maheema Chanrai" userId="S::maheema@history.org.uk::a2cf1078-9c61-4f32-bf42-689b03e14545" providerId="AD" clId="Web-{830A5C62-7031-9F30-C79F-88D9C715B688}" dt="2026-09-11T08:43:54.239" v="8"/>
          <ac:spMkLst>
            <pc:docMk/>
            <pc:sldMk cId="3804713092" sldId="257"/>
            <ac:spMk id="9" creationId="{61CF86BB-B8E3-CD54-9C56-7C72793968FA}"/>
          </ac:spMkLst>
        </pc:spChg>
        <pc:spChg chg="mod">
          <ac:chgData name="Maheema Chanrai" userId="S::maheema@history.org.uk::a2cf1078-9c61-4f32-bf42-689b03e14545" providerId="AD" clId="Web-{830A5C62-7031-9F30-C79F-88D9C715B688}" dt="2026-09-11T08:43:54.255" v="9"/>
          <ac:spMkLst>
            <pc:docMk/>
            <pc:sldMk cId="3804713092" sldId="257"/>
            <ac:spMk id="10" creationId="{3C25611F-16B7-1518-4C24-50FB0A4F6A02}"/>
          </ac:spMkLst>
        </pc:spChg>
        <pc:spChg chg="mod">
          <ac:chgData name="Maheema Chanrai" userId="S::maheema@history.org.uk::a2cf1078-9c61-4f32-bf42-689b03e14545" providerId="AD" clId="Web-{830A5C62-7031-9F30-C79F-88D9C715B688}" dt="2026-09-11T08:43:54.255" v="10"/>
          <ac:spMkLst>
            <pc:docMk/>
            <pc:sldMk cId="3804713092" sldId="257"/>
            <ac:spMk id="11" creationId="{295A9FFF-A1E6-ACB3-CE4E-13BD7DE22EE8}"/>
          </ac:spMkLst>
        </pc:spChg>
        <pc:spChg chg="mod">
          <ac:chgData name="Maheema Chanrai" userId="S::maheema@history.org.uk::a2cf1078-9c61-4f32-bf42-689b03e14545" providerId="AD" clId="Web-{830A5C62-7031-9F30-C79F-88D9C715B688}" dt="2026-09-11T08:43:54.349" v="11"/>
          <ac:spMkLst>
            <pc:docMk/>
            <pc:sldMk cId="3804713092" sldId="257"/>
            <ac:spMk id="12" creationId="{57660DCB-A836-57AA-97D8-78368ED75642}"/>
          </ac:spMkLst>
        </pc:spChg>
      </pc:sldChg>
      <pc:sldChg chg="ord">
        <pc:chgData name="Maheema Chanrai" userId="S::maheema@history.org.uk::a2cf1078-9c61-4f32-bf42-689b03e14545" providerId="AD" clId="Web-{830A5C62-7031-9F30-C79F-88D9C715B688}" dt="2026-09-11T08:43:12.066" v="1"/>
        <pc:sldMkLst>
          <pc:docMk/>
          <pc:sldMk cId="2292961458"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953000-9C8F-454E-99F6-26FAF5D63FC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54389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53000-9C8F-454E-99F6-26FAF5D63FC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408801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953000-9C8F-454E-99F6-26FAF5D63FC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3598244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953000-9C8F-454E-99F6-26FAF5D63FC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4065090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953000-9C8F-454E-99F6-26FAF5D63FC2}"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426235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953000-9C8F-454E-99F6-26FAF5D63FC2}"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77059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953000-9C8F-454E-99F6-26FAF5D63FC2}"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748384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953000-9C8F-454E-99F6-26FAF5D63FC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67858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953000-9C8F-454E-99F6-26FAF5D63FC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1671570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53000-9C8F-454E-99F6-26FAF5D63FC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1262253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53000-9C8F-454E-99F6-26FAF5D63FC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159A66-F10A-4DBD-B5D5-1A594F2C344C}" type="slidenum">
              <a:rPr lang="en-GB" smtClean="0"/>
              <a:t>‹#›</a:t>
            </a:fld>
            <a:endParaRPr lang="en-GB"/>
          </a:p>
        </p:txBody>
      </p:sp>
    </p:spTree>
    <p:extLst>
      <p:ext uri="{BB962C8B-B14F-4D97-AF65-F5344CB8AC3E}">
        <p14:creationId xmlns:p14="http://schemas.microsoft.com/office/powerpoint/2010/main" val="136525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953000-9C8F-454E-99F6-26FAF5D63FC2}" type="datetimeFigureOut">
              <a:rPr lang="en-GB" smtClean="0"/>
              <a:t>11/09/2026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159A66-F10A-4DBD-B5D5-1A594F2C344C}" type="slidenum">
              <a:rPr lang="en-GB" smtClean="0"/>
              <a:t>‹#›</a:t>
            </a:fld>
            <a:endParaRPr lang="en-GB"/>
          </a:p>
        </p:txBody>
      </p:sp>
    </p:spTree>
    <p:extLst>
      <p:ext uri="{BB962C8B-B14F-4D97-AF65-F5344CB8AC3E}">
        <p14:creationId xmlns:p14="http://schemas.microsoft.com/office/powerpoint/2010/main" val="210958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A2C8241-9E6C-05DB-8F23-720F80D75A7F}"/>
              </a:ext>
            </a:extLst>
          </p:cNvPr>
          <p:cNvGraphicFramePr>
            <a:graphicFrameLocks noGrp="1"/>
          </p:cNvGraphicFramePr>
          <p:nvPr>
            <p:extLst>
              <p:ext uri="{D42A27DB-BD31-4B8C-83A1-F6EECF244321}">
                <p14:modId xmlns:p14="http://schemas.microsoft.com/office/powerpoint/2010/main" val="1846744705"/>
              </p:ext>
            </p:extLst>
          </p:nvPr>
        </p:nvGraphicFramePr>
        <p:xfrm>
          <a:off x="492368" y="1227666"/>
          <a:ext cx="8993274" cy="1737360"/>
        </p:xfrm>
        <a:graphic>
          <a:graphicData uri="http://schemas.openxmlformats.org/drawingml/2006/table">
            <a:tbl>
              <a:tblPr firstRow="1" bandRow="1">
                <a:tableStyleId>{5940675A-B579-460E-94D1-54222C63F5DA}</a:tableStyleId>
              </a:tblPr>
              <a:tblGrid>
                <a:gridCol w="1498879">
                  <a:extLst>
                    <a:ext uri="{9D8B030D-6E8A-4147-A177-3AD203B41FA5}">
                      <a16:colId xmlns:a16="http://schemas.microsoft.com/office/drawing/2014/main" val="2129347269"/>
                    </a:ext>
                  </a:extLst>
                </a:gridCol>
                <a:gridCol w="1498879">
                  <a:extLst>
                    <a:ext uri="{9D8B030D-6E8A-4147-A177-3AD203B41FA5}">
                      <a16:colId xmlns:a16="http://schemas.microsoft.com/office/drawing/2014/main" val="2648812868"/>
                    </a:ext>
                  </a:extLst>
                </a:gridCol>
                <a:gridCol w="1498879">
                  <a:extLst>
                    <a:ext uri="{9D8B030D-6E8A-4147-A177-3AD203B41FA5}">
                      <a16:colId xmlns:a16="http://schemas.microsoft.com/office/drawing/2014/main" val="2986385048"/>
                    </a:ext>
                  </a:extLst>
                </a:gridCol>
                <a:gridCol w="1684242">
                  <a:extLst>
                    <a:ext uri="{9D8B030D-6E8A-4147-A177-3AD203B41FA5}">
                      <a16:colId xmlns:a16="http://schemas.microsoft.com/office/drawing/2014/main" val="2126824444"/>
                    </a:ext>
                  </a:extLst>
                </a:gridCol>
                <a:gridCol w="1313516">
                  <a:extLst>
                    <a:ext uri="{9D8B030D-6E8A-4147-A177-3AD203B41FA5}">
                      <a16:colId xmlns:a16="http://schemas.microsoft.com/office/drawing/2014/main" val="3189546303"/>
                    </a:ext>
                  </a:extLst>
                </a:gridCol>
                <a:gridCol w="1498879">
                  <a:extLst>
                    <a:ext uri="{9D8B030D-6E8A-4147-A177-3AD203B41FA5}">
                      <a16:colId xmlns:a16="http://schemas.microsoft.com/office/drawing/2014/main" val="92310313"/>
                    </a:ext>
                  </a:extLst>
                </a:gridCol>
              </a:tblGrid>
              <a:tr h="370840">
                <a:tc>
                  <a:txBody>
                    <a:bodyPr/>
                    <a:lstStyle/>
                    <a:p>
                      <a:pPr algn="ctr"/>
                      <a:r>
                        <a:rPr lang="en-US" sz="2400" dirty="0">
                          <a:latin typeface="Calibri"/>
                          <a:cs typeface="Calibri"/>
                        </a:rPr>
                        <a:t>rail</a:t>
                      </a:r>
                      <a:endParaRPr lang="en-GB" sz="2400">
                        <a:latin typeface="Calibri"/>
                        <a:cs typeface="Calibri"/>
                      </a:endParaRPr>
                    </a:p>
                  </a:txBody>
                  <a:tcPr/>
                </a:tc>
                <a:tc>
                  <a:txBody>
                    <a:bodyPr/>
                    <a:lstStyle/>
                    <a:p>
                      <a:pPr algn="ctr"/>
                      <a:r>
                        <a:rPr lang="en-US" sz="2400" dirty="0">
                          <a:latin typeface="Calibri"/>
                          <a:cs typeface="Calibri"/>
                        </a:rPr>
                        <a:t>1,200</a:t>
                      </a:r>
                      <a:endParaRPr lang="en-GB" sz="2400">
                        <a:latin typeface="Calibri"/>
                        <a:cs typeface="Calibri"/>
                      </a:endParaRPr>
                    </a:p>
                  </a:txBody>
                  <a:tcPr/>
                </a:tc>
                <a:tc>
                  <a:txBody>
                    <a:bodyPr/>
                    <a:lstStyle/>
                    <a:p>
                      <a:pPr algn="ctr"/>
                      <a:r>
                        <a:rPr lang="en-US" sz="2400" dirty="0">
                          <a:latin typeface="Calibri"/>
                          <a:cs typeface="Calibri"/>
                        </a:rPr>
                        <a:t>conveyor</a:t>
                      </a:r>
                      <a:endParaRPr lang="en-GB" sz="2400">
                        <a:latin typeface="Calibri"/>
                        <a:cs typeface="Calibri"/>
                      </a:endParaRPr>
                    </a:p>
                  </a:txBody>
                  <a:tcPr/>
                </a:tc>
                <a:tc>
                  <a:txBody>
                    <a:bodyPr/>
                    <a:lstStyle/>
                    <a:p>
                      <a:pPr algn="ctr"/>
                      <a:r>
                        <a:rPr lang="en-US" sz="2400" dirty="0">
                          <a:latin typeface="Calibri"/>
                          <a:cs typeface="Calibri"/>
                        </a:rPr>
                        <a:t>lye</a:t>
                      </a:r>
                      <a:endParaRPr lang="en-GB" sz="2400">
                        <a:latin typeface="Calibri"/>
                        <a:cs typeface="Calibri"/>
                      </a:endParaRPr>
                    </a:p>
                  </a:txBody>
                  <a:tcPr/>
                </a:tc>
                <a:tc>
                  <a:txBody>
                    <a:bodyPr/>
                    <a:lstStyle/>
                    <a:p>
                      <a:pPr algn="ctr"/>
                      <a:r>
                        <a:rPr lang="en-US" sz="2400" dirty="0">
                          <a:latin typeface="Calibri"/>
                          <a:cs typeface="Calibri"/>
                        </a:rPr>
                        <a:t>crushed</a:t>
                      </a:r>
                      <a:endParaRPr lang="en-GB" sz="2400">
                        <a:latin typeface="Calibri"/>
                        <a:cs typeface="Calibri"/>
                      </a:endParaRPr>
                    </a:p>
                  </a:txBody>
                  <a:tcPr/>
                </a:tc>
                <a:tc>
                  <a:txBody>
                    <a:bodyPr/>
                    <a:lstStyle/>
                    <a:p>
                      <a:pPr algn="ctr"/>
                      <a:r>
                        <a:rPr lang="en-US" sz="2400" dirty="0">
                          <a:latin typeface="Calibri"/>
                          <a:cs typeface="Calibri"/>
                        </a:rPr>
                        <a:t>dry</a:t>
                      </a:r>
                      <a:endParaRPr lang="en-GB" sz="2400">
                        <a:latin typeface="Calibri"/>
                        <a:cs typeface="Calibri"/>
                      </a:endParaRPr>
                    </a:p>
                  </a:txBody>
                  <a:tcPr/>
                </a:tc>
                <a:extLst>
                  <a:ext uri="{0D108BD9-81ED-4DB2-BD59-A6C34878D82A}">
                    <a16:rowId xmlns:a16="http://schemas.microsoft.com/office/drawing/2014/main" val="322033265"/>
                  </a:ext>
                </a:extLst>
              </a:tr>
              <a:tr h="370840">
                <a:tc>
                  <a:txBody>
                    <a:bodyPr/>
                    <a:lstStyle/>
                    <a:p>
                      <a:pPr algn="ctr"/>
                      <a:r>
                        <a:rPr lang="en-US" sz="2400" dirty="0">
                          <a:latin typeface="Calibri"/>
                          <a:cs typeface="Calibri"/>
                        </a:rPr>
                        <a:t>Kinshasa</a:t>
                      </a:r>
                      <a:endParaRPr lang="en-GB" sz="2400">
                        <a:latin typeface="Calibri"/>
                        <a:cs typeface="Calibri"/>
                      </a:endParaRPr>
                    </a:p>
                  </a:txBody>
                  <a:tcPr/>
                </a:tc>
                <a:tc>
                  <a:txBody>
                    <a:bodyPr/>
                    <a:lstStyle/>
                    <a:p>
                      <a:pPr algn="ctr"/>
                      <a:r>
                        <a:rPr lang="en-US" sz="2400" dirty="0">
                          <a:latin typeface="Calibri"/>
                          <a:cs typeface="Calibri"/>
                        </a:rPr>
                        <a:t>glycerin</a:t>
                      </a:r>
                      <a:endParaRPr lang="en-GB" sz="2400">
                        <a:latin typeface="Calibri"/>
                        <a:cs typeface="Calibri"/>
                      </a:endParaRPr>
                    </a:p>
                  </a:txBody>
                  <a:tcPr/>
                </a:tc>
                <a:tc>
                  <a:txBody>
                    <a:bodyPr/>
                    <a:lstStyle/>
                    <a:p>
                      <a:pPr algn="ctr"/>
                      <a:r>
                        <a:rPr lang="en-US" sz="2400" dirty="0">
                          <a:latin typeface="Calibri"/>
                          <a:cs typeface="Calibri"/>
                        </a:rPr>
                        <a:t>cooling</a:t>
                      </a:r>
                      <a:endParaRPr lang="en-GB" sz="2400">
                        <a:latin typeface="Calibri"/>
                        <a:cs typeface="Calibri"/>
                      </a:endParaRPr>
                    </a:p>
                  </a:txBody>
                  <a:tcPr/>
                </a:tc>
                <a:tc>
                  <a:txBody>
                    <a:bodyPr/>
                    <a:lstStyle/>
                    <a:p>
                      <a:pPr algn="ctr"/>
                      <a:r>
                        <a:rPr lang="en-US" sz="2400" dirty="0">
                          <a:latin typeface="Calibri"/>
                          <a:cs typeface="Calibri"/>
                        </a:rPr>
                        <a:t>rope sling</a:t>
                      </a:r>
                      <a:endParaRPr lang="en-GB" sz="2400">
                        <a:latin typeface="Calibri"/>
                        <a:cs typeface="Calibri"/>
                      </a:endParaRPr>
                    </a:p>
                  </a:txBody>
                  <a:tcPr/>
                </a:tc>
                <a:tc>
                  <a:txBody>
                    <a:bodyPr/>
                    <a:lstStyle/>
                    <a:p>
                      <a:pPr algn="ctr"/>
                      <a:r>
                        <a:rPr lang="en-US" sz="2400" dirty="0">
                          <a:latin typeface="Calibri"/>
                          <a:cs typeface="Calibri"/>
                        </a:rPr>
                        <a:t>quality</a:t>
                      </a:r>
                      <a:endParaRPr lang="en-GB" sz="2400">
                        <a:latin typeface="Calibri"/>
                        <a:cs typeface="Calibri"/>
                      </a:endParaRPr>
                    </a:p>
                  </a:txBody>
                  <a:tcPr/>
                </a:tc>
                <a:tc>
                  <a:txBody>
                    <a:bodyPr/>
                    <a:lstStyle/>
                    <a:p>
                      <a:pPr algn="ctr"/>
                      <a:r>
                        <a:rPr lang="en-US" sz="2400" dirty="0">
                          <a:latin typeface="Calibri"/>
                          <a:cs typeface="Calibri"/>
                        </a:rPr>
                        <a:t>Mersey</a:t>
                      </a:r>
                      <a:endParaRPr lang="en-GB" sz="2400">
                        <a:latin typeface="Calibri"/>
                        <a:cs typeface="Calibri"/>
                      </a:endParaRPr>
                    </a:p>
                  </a:txBody>
                  <a:tcPr/>
                </a:tc>
                <a:extLst>
                  <a:ext uri="{0D108BD9-81ED-4DB2-BD59-A6C34878D82A}">
                    <a16:rowId xmlns:a16="http://schemas.microsoft.com/office/drawing/2014/main" val="2104928558"/>
                  </a:ext>
                </a:extLst>
              </a:tr>
              <a:tr h="370840">
                <a:tc>
                  <a:txBody>
                    <a:bodyPr/>
                    <a:lstStyle/>
                    <a:p>
                      <a:pPr algn="ctr"/>
                      <a:r>
                        <a:rPr lang="en-US" sz="2400" dirty="0">
                          <a:latin typeface="Calibri"/>
                          <a:cs typeface="Calibri"/>
                        </a:rPr>
                        <a:t>machete</a:t>
                      </a:r>
                      <a:endParaRPr lang="en-GB" sz="2400">
                        <a:latin typeface="Calibri"/>
                        <a:cs typeface="Calibri"/>
                      </a:endParaRPr>
                    </a:p>
                  </a:txBody>
                  <a:tcPr/>
                </a:tc>
                <a:tc>
                  <a:txBody>
                    <a:bodyPr/>
                    <a:lstStyle/>
                    <a:p>
                      <a:pPr algn="ctr"/>
                      <a:r>
                        <a:rPr lang="en-US" sz="2400" dirty="0">
                          <a:latin typeface="Calibri"/>
                          <a:cs typeface="Calibri"/>
                        </a:rPr>
                        <a:t>Sunlight soap</a:t>
                      </a:r>
                      <a:endParaRPr lang="en-GB" sz="2400">
                        <a:latin typeface="Calibri"/>
                        <a:cs typeface="Calibri"/>
                      </a:endParaRPr>
                    </a:p>
                  </a:txBody>
                  <a:tcPr/>
                </a:tc>
                <a:tc>
                  <a:txBody>
                    <a:bodyPr/>
                    <a:lstStyle/>
                    <a:p>
                      <a:pPr algn="ctr"/>
                      <a:r>
                        <a:rPr lang="en-US" sz="2400" dirty="0">
                          <a:latin typeface="Calibri"/>
                          <a:cs typeface="Calibri"/>
                        </a:rPr>
                        <a:t>salt</a:t>
                      </a:r>
                      <a:endParaRPr lang="en-GB" sz="2400">
                        <a:latin typeface="Calibri"/>
                        <a:cs typeface="Calibri"/>
                      </a:endParaRPr>
                    </a:p>
                  </a:txBody>
                  <a:tcPr/>
                </a:tc>
                <a:tc>
                  <a:txBody>
                    <a:bodyPr/>
                    <a:lstStyle/>
                    <a:p>
                      <a:pPr algn="ctr"/>
                      <a:r>
                        <a:rPr lang="en-US" sz="2400" dirty="0">
                          <a:latin typeface="Calibri"/>
                          <a:cs typeface="Calibri"/>
                        </a:rPr>
                        <a:t>stamping</a:t>
                      </a:r>
                      <a:endParaRPr lang="en-GB" sz="2400">
                        <a:latin typeface="Calibri"/>
                        <a:cs typeface="Calibri"/>
                      </a:endParaRPr>
                    </a:p>
                  </a:txBody>
                  <a:tcPr/>
                </a:tc>
                <a:tc>
                  <a:txBody>
                    <a:bodyPr/>
                    <a:lstStyle/>
                    <a:p>
                      <a:pPr algn="ctr"/>
                      <a:r>
                        <a:rPr lang="en-US" sz="2400" dirty="0">
                          <a:latin typeface="Calibri"/>
                          <a:cs typeface="Calibri"/>
                        </a:rPr>
                        <a:t>oil</a:t>
                      </a:r>
                      <a:endParaRPr lang="en-GB" sz="2400">
                        <a:latin typeface="Calibri"/>
                        <a:cs typeface="Calibri"/>
                      </a:endParaRPr>
                    </a:p>
                  </a:txBody>
                  <a:tcPr/>
                </a:tc>
                <a:tc>
                  <a:txBody>
                    <a:bodyPr/>
                    <a:lstStyle/>
                    <a:p>
                      <a:pPr algn="ctr"/>
                      <a:r>
                        <a:rPr lang="en-US" sz="2400" dirty="0">
                          <a:latin typeface="Calibri"/>
                          <a:cs typeface="Calibri"/>
                        </a:rPr>
                        <a:t>barrels</a:t>
                      </a:r>
                      <a:endParaRPr lang="en-GB" sz="2400">
                        <a:latin typeface="Calibri"/>
                        <a:cs typeface="Calibri"/>
                      </a:endParaRPr>
                    </a:p>
                  </a:txBody>
                  <a:tcPr/>
                </a:tc>
                <a:extLst>
                  <a:ext uri="{0D108BD9-81ED-4DB2-BD59-A6C34878D82A}">
                    <a16:rowId xmlns:a16="http://schemas.microsoft.com/office/drawing/2014/main" val="2639756756"/>
                  </a:ext>
                </a:extLst>
              </a:tr>
            </a:tbl>
          </a:graphicData>
        </a:graphic>
      </p:graphicFrame>
    </p:spTree>
    <p:extLst>
      <p:ext uri="{BB962C8B-B14F-4D97-AF65-F5344CB8AC3E}">
        <p14:creationId xmlns:p14="http://schemas.microsoft.com/office/powerpoint/2010/main" val="229296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55B87-5B46-9595-4896-701AC347041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02338E8-CE05-E8F4-1B84-00AEC522063F}"/>
              </a:ext>
            </a:extLst>
          </p:cNvPr>
          <p:cNvSpPr txBox="1"/>
          <p:nvPr/>
        </p:nvSpPr>
        <p:spPr>
          <a:xfrm>
            <a:off x="90435" y="70338"/>
            <a:ext cx="3104941" cy="3108543"/>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1. Harvesting oil palm fruit</a:t>
            </a:r>
          </a:p>
          <a:p>
            <a:endParaRPr lang="en-GB" sz="1400" dirty="0">
              <a:latin typeface="Calibri"/>
              <a:ea typeface="Calibri"/>
              <a:cs typeface="Calibri"/>
            </a:endParaRPr>
          </a:p>
          <a:p>
            <a:r>
              <a:rPr lang="en-GB" sz="1400" dirty="0">
                <a:latin typeface="Calibri"/>
                <a:ea typeface="Calibri"/>
                <a:cs typeface="Calibri"/>
              </a:rPr>
              <a:t>An oil palm tree yields four to eight heads on average, each containing about ……………… fruits.</a:t>
            </a:r>
          </a:p>
          <a:p>
            <a:endParaRPr lang="en-GB" sz="1400" dirty="0">
              <a:latin typeface="Calibri"/>
              <a:ea typeface="Calibri"/>
              <a:cs typeface="Calibri"/>
            </a:endParaRPr>
          </a:p>
          <a:p>
            <a:r>
              <a:rPr lang="en-GB" sz="1400" dirty="0">
                <a:latin typeface="Calibri"/>
                <a:ea typeface="Calibri"/>
                <a:cs typeface="Calibri"/>
              </a:rPr>
              <a:t>The fruiting heads were harvested by cutters, who climbed the trees using a ………………… and cut down the heads with a ………………………. </a:t>
            </a:r>
          </a:p>
          <a:p>
            <a:endParaRPr lang="en-GB" sz="1400" dirty="0">
              <a:latin typeface="Calibri"/>
              <a:ea typeface="Calibri"/>
              <a:cs typeface="Calibri"/>
            </a:endParaRPr>
          </a:p>
          <a:p>
            <a:r>
              <a:rPr lang="en-GB" sz="1400" dirty="0">
                <a:latin typeface="Calibri"/>
                <a:ea typeface="Calibri"/>
                <a:cs typeface="Calibri"/>
              </a:rPr>
              <a:t>After cutting, the heads were left to …………………… in a shed, after which the fruit was picked or shaken free.</a:t>
            </a:r>
          </a:p>
        </p:txBody>
      </p:sp>
      <p:sp>
        <p:nvSpPr>
          <p:cNvPr id="8" name="TextBox 7">
            <a:extLst>
              <a:ext uri="{FF2B5EF4-FFF2-40B4-BE49-F238E27FC236}">
                <a16:creationId xmlns:a16="http://schemas.microsoft.com/office/drawing/2014/main" id="{05262CE5-8423-7AB3-14BA-14EE1E6DA723}"/>
              </a:ext>
            </a:extLst>
          </p:cNvPr>
          <p:cNvSpPr txBox="1"/>
          <p:nvPr/>
        </p:nvSpPr>
        <p:spPr>
          <a:xfrm>
            <a:off x="3398017" y="70338"/>
            <a:ext cx="3104941" cy="3108543"/>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3. Transportation</a:t>
            </a:r>
          </a:p>
          <a:p>
            <a:endParaRPr lang="en-US" sz="1400" b="1" dirty="0">
              <a:latin typeface="Calibri"/>
              <a:ea typeface="Calibri"/>
              <a:cs typeface="Calibri"/>
            </a:endParaRPr>
          </a:p>
          <a:p>
            <a:r>
              <a:rPr lang="en-US" sz="1400" dirty="0">
                <a:latin typeface="Calibri"/>
                <a:ea typeface="Calibri"/>
                <a:cs typeface="Calibri"/>
              </a:rPr>
              <a:t>The oil was taken downriver from the factory to ……………… on a steamboat with oil tanks on board. </a:t>
            </a:r>
          </a:p>
          <a:p>
            <a:endParaRPr lang="en-US" sz="1400" dirty="0">
              <a:latin typeface="Calibri"/>
              <a:ea typeface="Calibri"/>
              <a:cs typeface="Calibri"/>
            </a:endParaRPr>
          </a:p>
          <a:p>
            <a:r>
              <a:rPr lang="en-US" sz="1400" dirty="0">
                <a:latin typeface="Calibri"/>
                <a:ea typeface="Calibri"/>
                <a:cs typeface="Calibri"/>
              </a:rPr>
              <a:t>At Kinshasa, the oil was pumped into huge storage tanks and transferred into ………………. These were taken to Matadi by …………… and then loaded on to ocean-going steamers, where they embarked on their weeks-long voyage to the Port Sunlight docks on the River ……………………….</a:t>
            </a:r>
            <a:endParaRPr lang="en-GB" sz="1400" dirty="0">
              <a:latin typeface="Calibri"/>
              <a:ea typeface="Calibri"/>
              <a:cs typeface="Calibri"/>
            </a:endParaRPr>
          </a:p>
        </p:txBody>
      </p:sp>
      <p:sp>
        <p:nvSpPr>
          <p:cNvPr id="9" name="TextBox 8">
            <a:extLst>
              <a:ext uri="{FF2B5EF4-FFF2-40B4-BE49-F238E27FC236}">
                <a16:creationId xmlns:a16="http://schemas.microsoft.com/office/drawing/2014/main" id="{61CF86BB-B8E3-CD54-9C56-7C72793968FA}"/>
              </a:ext>
            </a:extLst>
          </p:cNvPr>
          <p:cNvSpPr txBox="1"/>
          <p:nvPr/>
        </p:nvSpPr>
        <p:spPr>
          <a:xfrm>
            <a:off x="6710624" y="70337"/>
            <a:ext cx="3104941" cy="3108543"/>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5. Cooling and cutting</a:t>
            </a:r>
          </a:p>
          <a:p>
            <a:endParaRPr lang="en-US" sz="1400" b="1" dirty="0">
              <a:latin typeface="Calibri"/>
              <a:ea typeface="Calibri"/>
              <a:cs typeface="Calibri"/>
            </a:endParaRPr>
          </a:p>
          <a:p>
            <a:r>
              <a:rPr lang="en-US" sz="1400" dirty="0">
                <a:latin typeface="Calibri"/>
                <a:ea typeface="Calibri"/>
                <a:cs typeface="Calibri"/>
              </a:rPr>
              <a:t>After five or six days in a giant ……………………………… frame, the soap was ready to be cut.</a:t>
            </a:r>
          </a:p>
          <a:p>
            <a:endParaRPr lang="en-US" sz="1400" dirty="0">
              <a:latin typeface="Calibri"/>
              <a:ea typeface="Calibri"/>
              <a:cs typeface="Calibri"/>
            </a:endParaRPr>
          </a:p>
          <a:p>
            <a:r>
              <a:rPr lang="en-US" sz="1400" dirty="0">
                <a:latin typeface="Calibri"/>
                <a:ea typeface="Calibri"/>
                <a:cs typeface="Calibri"/>
              </a:rPr>
              <a:t>The blocks of soap were cut into slabs by machines with cutting wires and then cut again into bars, which were piled up to allow air to circulate around them. </a:t>
            </a:r>
          </a:p>
          <a:p>
            <a:endParaRPr lang="en-US" sz="1400" dirty="0">
              <a:latin typeface="Calibri"/>
              <a:ea typeface="Calibri"/>
              <a:cs typeface="Calibri"/>
            </a:endParaRPr>
          </a:p>
          <a:p>
            <a:r>
              <a:rPr lang="en-US" sz="1400" dirty="0">
                <a:latin typeface="Calibri"/>
                <a:ea typeface="Calibri"/>
                <a:cs typeface="Calibri"/>
              </a:rPr>
              <a:t>The bars were then cut into the length of a bar of …………………………….</a:t>
            </a:r>
            <a:endParaRPr lang="en-GB" sz="1400" dirty="0">
              <a:latin typeface="Calibri"/>
              <a:ea typeface="Calibri"/>
              <a:cs typeface="Calibri"/>
            </a:endParaRPr>
          </a:p>
        </p:txBody>
      </p:sp>
      <p:sp>
        <p:nvSpPr>
          <p:cNvPr id="10" name="TextBox 9">
            <a:extLst>
              <a:ext uri="{FF2B5EF4-FFF2-40B4-BE49-F238E27FC236}">
                <a16:creationId xmlns:a16="http://schemas.microsoft.com/office/drawing/2014/main" id="{3C25611F-16B7-1518-4C24-50FB0A4F6A02}"/>
              </a:ext>
            </a:extLst>
          </p:cNvPr>
          <p:cNvSpPr txBox="1"/>
          <p:nvPr/>
        </p:nvSpPr>
        <p:spPr>
          <a:xfrm>
            <a:off x="92947" y="3538694"/>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2. Processing oil palm fruit</a:t>
            </a:r>
          </a:p>
          <a:p>
            <a:endParaRPr lang="en-US" sz="1400" b="1" dirty="0">
              <a:latin typeface="Calibri"/>
              <a:ea typeface="Calibri"/>
              <a:cs typeface="Calibri"/>
            </a:endParaRPr>
          </a:p>
          <a:p>
            <a:r>
              <a:rPr lang="en-US" sz="1400" dirty="0">
                <a:latin typeface="Calibri"/>
                <a:ea typeface="Calibri"/>
                <a:cs typeface="Calibri"/>
              </a:rPr>
              <a:t>The loose fruit was transported to the factory on the railway. Machines ………………… the fruit and different machines cracked the kernels and extracted the ………, which was pumped into storage tanks.</a:t>
            </a:r>
          </a:p>
          <a:p>
            <a:endParaRPr lang="en-US" sz="1400" dirty="0">
              <a:latin typeface="Calibri"/>
              <a:ea typeface="Calibri"/>
              <a:cs typeface="Calibri"/>
            </a:endParaRPr>
          </a:p>
          <a:p>
            <a:r>
              <a:rPr lang="en-US" sz="1400" dirty="0">
                <a:latin typeface="Calibri"/>
                <a:ea typeface="Calibri"/>
                <a:cs typeface="Calibri"/>
              </a:rPr>
              <a:t>The use of modern machinery allowed for more oil to be extracted – and of a much higher ………………… – compared to native methods.</a:t>
            </a:r>
            <a:endParaRPr lang="en-GB" sz="1400" dirty="0">
              <a:latin typeface="Calibri"/>
              <a:ea typeface="Calibri"/>
              <a:cs typeface="Calibri"/>
            </a:endParaRPr>
          </a:p>
        </p:txBody>
      </p:sp>
      <p:sp>
        <p:nvSpPr>
          <p:cNvPr id="11" name="TextBox 10">
            <a:extLst>
              <a:ext uri="{FF2B5EF4-FFF2-40B4-BE49-F238E27FC236}">
                <a16:creationId xmlns:a16="http://schemas.microsoft.com/office/drawing/2014/main" id="{295A9FFF-A1E6-ACB3-CE4E-13BD7DE22EE8}"/>
              </a:ext>
            </a:extLst>
          </p:cNvPr>
          <p:cNvSpPr txBox="1"/>
          <p:nvPr/>
        </p:nvSpPr>
        <p:spPr>
          <a:xfrm>
            <a:off x="3400529" y="3538694"/>
            <a:ext cx="3104941" cy="3108543"/>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4. Boiling in the soaperies</a:t>
            </a:r>
          </a:p>
          <a:p>
            <a:endParaRPr lang="en-US" sz="1400" b="1" dirty="0">
              <a:latin typeface="Calibri"/>
              <a:ea typeface="Calibri"/>
              <a:cs typeface="Calibri"/>
            </a:endParaRPr>
          </a:p>
          <a:p>
            <a:r>
              <a:rPr lang="en-US" sz="1400" dirty="0">
                <a:latin typeface="Calibri"/>
                <a:ea typeface="Calibri"/>
                <a:cs typeface="Calibri"/>
              </a:rPr>
              <a:t>Once unloaded, palm oil was mixed with caustic soda, ……… and other ingredients, and boiled using steam heat. </a:t>
            </a:r>
          </a:p>
          <a:p>
            <a:endParaRPr lang="en-US" sz="1400" dirty="0">
              <a:latin typeface="Calibri"/>
              <a:ea typeface="Calibri"/>
              <a:cs typeface="Calibri"/>
            </a:endParaRPr>
          </a:p>
          <a:p>
            <a:r>
              <a:rPr lang="en-US" sz="1400" dirty="0">
                <a:latin typeface="Calibri"/>
                <a:ea typeface="Calibri"/>
                <a:cs typeface="Calibri"/>
              </a:rPr>
              <a:t>Once ready, ……………… was added to the boiling pan, causing the soap curd to rise to the surface, where it could be skimmed off. </a:t>
            </a:r>
          </a:p>
          <a:p>
            <a:endParaRPr lang="en-US" sz="1400" dirty="0">
              <a:latin typeface="Calibri"/>
              <a:ea typeface="Calibri"/>
              <a:cs typeface="Calibri"/>
            </a:endParaRPr>
          </a:p>
          <a:p>
            <a:r>
              <a:rPr lang="en-US" sz="1400" dirty="0">
                <a:latin typeface="Calibri"/>
                <a:ea typeface="Calibri"/>
                <a:cs typeface="Calibri"/>
              </a:rPr>
              <a:t>Other useful products, like ………………, remained on the bottom.</a:t>
            </a:r>
          </a:p>
        </p:txBody>
      </p:sp>
      <p:sp>
        <p:nvSpPr>
          <p:cNvPr id="12" name="TextBox 11">
            <a:extLst>
              <a:ext uri="{FF2B5EF4-FFF2-40B4-BE49-F238E27FC236}">
                <a16:creationId xmlns:a16="http://schemas.microsoft.com/office/drawing/2014/main" id="{57660DCB-A836-57AA-97D8-78368ED75642}"/>
              </a:ext>
            </a:extLst>
          </p:cNvPr>
          <p:cNvSpPr txBox="1"/>
          <p:nvPr/>
        </p:nvSpPr>
        <p:spPr>
          <a:xfrm>
            <a:off x="6713136" y="3538693"/>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6. Packing</a:t>
            </a:r>
          </a:p>
          <a:p>
            <a:endParaRPr lang="en-US" sz="1400" b="1" dirty="0">
              <a:latin typeface="Calibri"/>
              <a:ea typeface="Calibri"/>
              <a:cs typeface="Calibri"/>
            </a:endParaRPr>
          </a:p>
          <a:p>
            <a:r>
              <a:rPr lang="en-US" sz="1400" dirty="0">
                <a:latin typeface="Calibri"/>
                <a:ea typeface="Calibri"/>
                <a:cs typeface="Calibri"/>
              </a:rPr>
              <a:t>After being put through a ……………………… machine, the bars of soap were transported on ………………………… belts to female workers, who wrapped them in printed boxes or wrappers. </a:t>
            </a:r>
          </a:p>
          <a:p>
            <a:endParaRPr lang="en-US" sz="1400" dirty="0">
              <a:latin typeface="Calibri"/>
              <a:ea typeface="Calibri"/>
              <a:cs typeface="Calibri"/>
            </a:endParaRPr>
          </a:p>
          <a:p>
            <a:r>
              <a:rPr lang="en-US" sz="1400" dirty="0">
                <a:latin typeface="Calibri"/>
                <a:ea typeface="Calibri"/>
                <a:cs typeface="Calibri"/>
              </a:rPr>
              <a:t>The boxed soap was packed into crates, ready to be transported to shops around Britain and the world.</a:t>
            </a:r>
          </a:p>
          <a:p>
            <a:endParaRPr lang="en-GB" sz="1400" dirty="0">
              <a:latin typeface="Calibri"/>
              <a:ea typeface="Calibri"/>
              <a:cs typeface="Calibri"/>
            </a:endParaRPr>
          </a:p>
        </p:txBody>
      </p:sp>
    </p:spTree>
    <p:extLst>
      <p:ext uri="{BB962C8B-B14F-4D97-AF65-F5344CB8AC3E}">
        <p14:creationId xmlns:p14="http://schemas.microsoft.com/office/powerpoint/2010/main" val="3804713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5CD2C16-9149-8717-5273-07B3870B86BB}"/>
              </a:ext>
            </a:extLst>
          </p:cNvPr>
          <p:cNvSpPr txBox="1"/>
          <p:nvPr/>
        </p:nvSpPr>
        <p:spPr>
          <a:xfrm>
            <a:off x="90435" y="70338"/>
            <a:ext cx="3104941" cy="3108543"/>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1. Harvesting oil palm fruit</a:t>
            </a:r>
          </a:p>
          <a:p>
            <a:endParaRPr lang="en-GB" sz="1400" dirty="0">
              <a:latin typeface="Calibri"/>
              <a:ea typeface="Calibri"/>
              <a:cs typeface="Calibri" panose="020F0502020204030204" pitchFamily="34" charset="0"/>
            </a:endParaRPr>
          </a:p>
          <a:p>
            <a:r>
              <a:rPr lang="en-GB" sz="1400" dirty="0">
                <a:latin typeface="Calibri"/>
                <a:ea typeface="Calibri"/>
                <a:cs typeface="Calibri"/>
              </a:rPr>
              <a:t>An oil palm tree yields four to eight heads on average, each containing about 1,200 fruits.</a:t>
            </a:r>
          </a:p>
          <a:p>
            <a:endParaRPr lang="en-GB" sz="1400" dirty="0">
              <a:latin typeface="Calibri"/>
              <a:ea typeface="Calibri"/>
              <a:cs typeface="Calibri" panose="020F0502020204030204" pitchFamily="34" charset="0"/>
            </a:endParaRPr>
          </a:p>
          <a:p>
            <a:r>
              <a:rPr lang="en-GB" sz="1400" dirty="0">
                <a:latin typeface="Calibri"/>
                <a:ea typeface="Calibri"/>
                <a:cs typeface="Calibri"/>
              </a:rPr>
              <a:t>The fruiting heads were harvested by cutters, who climbed the trees using a rope sling and cut down the heads with a machete. </a:t>
            </a:r>
          </a:p>
          <a:p>
            <a:endParaRPr lang="en-GB" sz="1400" dirty="0">
              <a:latin typeface="Calibri"/>
              <a:ea typeface="Calibri"/>
              <a:cs typeface="Calibri" panose="020F0502020204030204" pitchFamily="34" charset="0"/>
            </a:endParaRPr>
          </a:p>
          <a:p>
            <a:r>
              <a:rPr lang="en-GB" sz="1400" dirty="0">
                <a:latin typeface="Calibri"/>
                <a:ea typeface="Calibri"/>
                <a:cs typeface="Calibri"/>
              </a:rPr>
              <a:t>After cutting, the heads were left to dry in a shed, after which the fruit was picked or shaken free.</a:t>
            </a:r>
          </a:p>
        </p:txBody>
      </p:sp>
      <p:sp>
        <p:nvSpPr>
          <p:cNvPr id="8" name="TextBox 7">
            <a:extLst>
              <a:ext uri="{FF2B5EF4-FFF2-40B4-BE49-F238E27FC236}">
                <a16:creationId xmlns:a16="http://schemas.microsoft.com/office/drawing/2014/main" id="{FCD62F36-A0BE-7B82-F13E-01CADFD22FB1}"/>
              </a:ext>
            </a:extLst>
          </p:cNvPr>
          <p:cNvSpPr txBox="1"/>
          <p:nvPr/>
        </p:nvSpPr>
        <p:spPr>
          <a:xfrm>
            <a:off x="3398017" y="70338"/>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3. Transportation</a:t>
            </a:r>
          </a:p>
          <a:p>
            <a:endParaRPr lang="en-US" sz="1400" b="1" dirty="0">
              <a:latin typeface="Calibri"/>
              <a:ea typeface="Calibri"/>
              <a:cs typeface="Calibri"/>
            </a:endParaRPr>
          </a:p>
          <a:p>
            <a:r>
              <a:rPr lang="en-US" sz="1400" dirty="0">
                <a:latin typeface="Calibri"/>
                <a:ea typeface="Calibri"/>
                <a:cs typeface="Calibri"/>
              </a:rPr>
              <a:t>The oil was taken downriver from the factory to Kinshasa on a steamboat with oil tanks on board. </a:t>
            </a:r>
          </a:p>
          <a:p>
            <a:endParaRPr lang="en-US" sz="1400" dirty="0">
              <a:latin typeface="Calibri"/>
              <a:ea typeface="Calibri"/>
              <a:cs typeface="Calibri"/>
            </a:endParaRPr>
          </a:p>
          <a:p>
            <a:r>
              <a:rPr lang="en-US" sz="1400" dirty="0">
                <a:latin typeface="Calibri"/>
                <a:ea typeface="Calibri"/>
                <a:cs typeface="Calibri"/>
              </a:rPr>
              <a:t>At Kinshasa, the oil was pumped into huge storage tanks and transferred into barrels. These were taken to Matadi by rail and then loaded on to ocean-going steamers, where they embarked on their weeks-long voyage to the Port Sunlight docks on the River Mersey.</a:t>
            </a:r>
            <a:endParaRPr lang="en-GB" sz="1400" dirty="0">
              <a:latin typeface="Calibri"/>
              <a:ea typeface="Calibri"/>
              <a:cs typeface="Calibri"/>
            </a:endParaRPr>
          </a:p>
        </p:txBody>
      </p:sp>
      <p:sp>
        <p:nvSpPr>
          <p:cNvPr id="9" name="TextBox 8">
            <a:extLst>
              <a:ext uri="{FF2B5EF4-FFF2-40B4-BE49-F238E27FC236}">
                <a16:creationId xmlns:a16="http://schemas.microsoft.com/office/drawing/2014/main" id="{A649E1AE-978D-7C44-0425-D415C3A61AA7}"/>
              </a:ext>
            </a:extLst>
          </p:cNvPr>
          <p:cNvSpPr txBox="1"/>
          <p:nvPr/>
        </p:nvSpPr>
        <p:spPr>
          <a:xfrm>
            <a:off x="6710624" y="70337"/>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5. Cooling and cutting</a:t>
            </a:r>
          </a:p>
          <a:p>
            <a:endParaRPr lang="en-US" sz="1400" b="1" dirty="0">
              <a:latin typeface="Calibri"/>
              <a:ea typeface="Calibri"/>
              <a:cs typeface="Calibri"/>
            </a:endParaRPr>
          </a:p>
          <a:p>
            <a:r>
              <a:rPr lang="en-US" sz="1400" dirty="0">
                <a:latin typeface="Calibri"/>
                <a:ea typeface="Calibri"/>
                <a:cs typeface="Calibri"/>
              </a:rPr>
              <a:t>After five or six days in a giant cooling frame, the soap was ready to be cut.</a:t>
            </a:r>
          </a:p>
          <a:p>
            <a:endParaRPr lang="en-US" sz="1400" dirty="0">
              <a:latin typeface="Calibri"/>
              <a:ea typeface="Calibri"/>
              <a:cs typeface="Calibri"/>
            </a:endParaRPr>
          </a:p>
          <a:p>
            <a:r>
              <a:rPr lang="en-US" sz="1400" dirty="0">
                <a:latin typeface="Calibri"/>
                <a:ea typeface="Calibri"/>
                <a:cs typeface="Calibri"/>
              </a:rPr>
              <a:t>The blocks of soap were cut into slabs by machines with cutting wires and then cut again into bars, which were piled up to allow air to circulate around them. </a:t>
            </a:r>
          </a:p>
          <a:p>
            <a:endParaRPr lang="en-US" sz="1400" dirty="0">
              <a:latin typeface="Calibri"/>
              <a:ea typeface="Calibri"/>
              <a:cs typeface="Calibri"/>
            </a:endParaRPr>
          </a:p>
          <a:p>
            <a:r>
              <a:rPr lang="en-US" sz="1400" dirty="0">
                <a:latin typeface="Calibri"/>
                <a:ea typeface="Calibri"/>
                <a:cs typeface="Calibri"/>
              </a:rPr>
              <a:t>The bars were then cut into the length of a bar of Sunlight soap.</a:t>
            </a:r>
            <a:endParaRPr lang="en-GB" sz="1400" dirty="0">
              <a:latin typeface="Calibri"/>
              <a:ea typeface="Calibri"/>
              <a:cs typeface="Calibri"/>
            </a:endParaRPr>
          </a:p>
        </p:txBody>
      </p:sp>
      <p:sp>
        <p:nvSpPr>
          <p:cNvPr id="10" name="TextBox 9">
            <a:extLst>
              <a:ext uri="{FF2B5EF4-FFF2-40B4-BE49-F238E27FC236}">
                <a16:creationId xmlns:a16="http://schemas.microsoft.com/office/drawing/2014/main" id="{35053E8D-A99F-FDAE-22DD-B8F8179D8D82}"/>
              </a:ext>
            </a:extLst>
          </p:cNvPr>
          <p:cNvSpPr txBox="1"/>
          <p:nvPr/>
        </p:nvSpPr>
        <p:spPr>
          <a:xfrm>
            <a:off x="92947" y="3538694"/>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2. Processing oil palm fruit</a:t>
            </a:r>
          </a:p>
          <a:p>
            <a:endParaRPr lang="en-US" sz="1400" b="1" dirty="0">
              <a:latin typeface="Calibri"/>
              <a:ea typeface="Calibri"/>
              <a:cs typeface="Calibri"/>
            </a:endParaRPr>
          </a:p>
          <a:p>
            <a:r>
              <a:rPr lang="en-US" sz="1400" dirty="0">
                <a:latin typeface="Calibri"/>
                <a:ea typeface="Calibri"/>
                <a:cs typeface="Calibri"/>
              </a:rPr>
              <a:t>The loose fruit was transported to the factory on the railway. Machinery crushed the fruit and different machines cracked the kernels and extracted the oil, which was pumped into storage tanks.</a:t>
            </a:r>
          </a:p>
          <a:p>
            <a:endParaRPr lang="en-US" sz="1400" dirty="0">
              <a:latin typeface="Calibri"/>
              <a:ea typeface="Calibri"/>
              <a:cs typeface="Calibri"/>
            </a:endParaRPr>
          </a:p>
          <a:p>
            <a:r>
              <a:rPr lang="en-US" sz="1400" dirty="0">
                <a:latin typeface="Calibri"/>
                <a:ea typeface="Calibri"/>
                <a:cs typeface="Calibri"/>
              </a:rPr>
              <a:t>The use of modern machinery allowed for more oil to be extracted – and of a much higher quality – compared to native methods.</a:t>
            </a:r>
            <a:endParaRPr lang="en-GB" sz="1400" dirty="0">
              <a:latin typeface="Calibri"/>
              <a:ea typeface="Calibri"/>
              <a:cs typeface="Calibri"/>
            </a:endParaRPr>
          </a:p>
        </p:txBody>
      </p:sp>
      <p:sp>
        <p:nvSpPr>
          <p:cNvPr id="11" name="TextBox 10">
            <a:extLst>
              <a:ext uri="{FF2B5EF4-FFF2-40B4-BE49-F238E27FC236}">
                <a16:creationId xmlns:a16="http://schemas.microsoft.com/office/drawing/2014/main" id="{0AFA5A78-8680-DB81-4B74-2D0DA46784DD}"/>
              </a:ext>
            </a:extLst>
          </p:cNvPr>
          <p:cNvSpPr txBox="1"/>
          <p:nvPr/>
        </p:nvSpPr>
        <p:spPr>
          <a:xfrm>
            <a:off x="3400529" y="3538694"/>
            <a:ext cx="3104941" cy="2893100"/>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4. Boiling in the soaperies</a:t>
            </a:r>
          </a:p>
          <a:p>
            <a:endParaRPr lang="en-US" sz="1400" b="1" dirty="0">
              <a:latin typeface="Calibri"/>
              <a:ea typeface="Calibri"/>
              <a:cs typeface="Calibri"/>
            </a:endParaRPr>
          </a:p>
          <a:p>
            <a:r>
              <a:rPr lang="en-US" sz="1400" dirty="0">
                <a:latin typeface="Calibri"/>
                <a:ea typeface="Calibri"/>
                <a:cs typeface="Calibri"/>
              </a:rPr>
              <a:t>Once unloaded, palm oil was mixed with caustic soda, lye and other ingredients, and boiled using steam heat. </a:t>
            </a:r>
          </a:p>
          <a:p>
            <a:endParaRPr lang="en-US" sz="1400" dirty="0">
              <a:latin typeface="Calibri"/>
              <a:ea typeface="Calibri"/>
              <a:cs typeface="Calibri"/>
            </a:endParaRPr>
          </a:p>
          <a:p>
            <a:r>
              <a:rPr lang="en-US" sz="1400" dirty="0">
                <a:latin typeface="Calibri"/>
                <a:ea typeface="Calibri"/>
                <a:cs typeface="Calibri"/>
              </a:rPr>
              <a:t>Once ready, salt was added to the boiling pan, causing the soap curd to rise to the surface, where it could be skimmed off. </a:t>
            </a:r>
          </a:p>
          <a:p>
            <a:endParaRPr lang="en-US" sz="1400" dirty="0">
              <a:latin typeface="Calibri"/>
              <a:ea typeface="Calibri"/>
              <a:cs typeface="Calibri"/>
            </a:endParaRPr>
          </a:p>
          <a:p>
            <a:r>
              <a:rPr lang="en-US" sz="1400" dirty="0">
                <a:latin typeface="Calibri"/>
                <a:ea typeface="Calibri"/>
                <a:cs typeface="Calibri"/>
              </a:rPr>
              <a:t>Other useful products, like glycerin, remained on the bottom.</a:t>
            </a:r>
          </a:p>
        </p:txBody>
      </p:sp>
      <p:sp>
        <p:nvSpPr>
          <p:cNvPr id="12" name="TextBox 11">
            <a:extLst>
              <a:ext uri="{FF2B5EF4-FFF2-40B4-BE49-F238E27FC236}">
                <a16:creationId xmlns:a16="http://schemas.microsoft.com/office/drawing/2014/main" id="{26FC816E-AFF4-9625-AF07-A507E59CD075}"/>
              </a:ext>
            </a:extLst>
          </p:cNvPr>
          <p:cNvSpPr txBox="1"/>
          <p:nvPr/>
        </p:nvSpPr>
        <p:spPr>
          <a:xfrm>
            <a:off x="6713136" y="3538693"/>
            <a:ext cx="3104941" cy="2677656"/>
          </a:xfrm>
          <a:prstGeom prst="rect">
            <a:avLst/>
          </a:prstGeom>
          <a:noFill/>
          <a:ln>
            <a:solidFill>
              <a:schemeClr val="tx1"/>
            </a:solidFill>
          </a:ln>
        </p:spPr>
        <p:txBody>
          <a:bodyPr wrap="square" lIns="91440" tIns="45720" rIns="91440" bIns="45720" rtlCol="0" anchor="t">
            <a:spAutoFit/>
          </a:bodyPr>
          <a:lstStyle/>
          <a:p>
            <a:r>
              <a:rPr lang="en-US" sz="1400" b="1" dirty="0">
                <a:latin typeface="Calibri"/>
                <a:ea typeface="Calibri"/>
                <a:cs typeface="Calibri"/>
              </a:rPr>
              <a:t>6. Packing</a:t>
            </a:r>
          </a:p>
          <a:p>
            <a:endParaRPr lang="en-US" sz="1400" b="1" dirty="0">
              <a:latin typeface="Calibri"/>
              <a:ea typeface="Calibri"/>
              <a:cs typeface="Calibri"/>
            </a:endParaRPr>
          </a:p>
          <a:p>
            <a:r>
              <a:rPr lang="en-US" sz="1400" dirty="0">
                <a:latin typeface="Calibri"/>
                <a:ea typeface="Calibri"/>
                <a:cs typeface="Calibri"/>
              </a:rPr>
              <a:t>After being put through a stamping machine, the bars of soap were transported on conveyor belts to female workers, who wrapped them in printed boxes or wrappers. </a:t>
            </a:r>
          </a:p>
          <a:p>
            <a:endParaRPr lang="en-US" sz="1400" dirty="0">
              <a:latin typeface="Calibri"/>
              <a:ea typeface="Calibri"/>
              <a:cs typeface="Calibri"/>
            </a:endParaRPr>
          </a:p>
          <a:p>
            <a:r>
              <a:rPr lang="en-US" sz="1400" dirty="0">
                <a:latin typeface="Calibri"/>
                <a:ea typeface="Calibri"/>
                <a:cs typeface="Calibri"/>
              </a:rPr>
              <a:t>The boxed soap was packed into crates, ready to be transported to shops around Britain and the world.</a:t>
            </a:r>
          </a:p>
          <a:p>
            <a:endParaRPr lang="en-GB" sz="1400" dirty="0">
              <a:latin typeface="Calibri"/>
              <a:ea typeface="Calibri"/>
              <a:cs typeface="Calibri"/>
            </a:endParaRPr>
          </a:p>
        </p:txBody>
      </p:sp>
    </p:spTree>
    <p:extLst>
      <p:ext uri="{BB962C8B-B14F-4D97-AF65-F5344CB8AC3E}">
        <p14:creationId xmlns:p14="http://schemas.microsoft.com/office/powerpoint/2010/main" val="5093754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D592EB-EF46-41EE-9689-B044F0867C4B}">
  <ds:schemaRefs>
    <ds:schemaRef ds:uri="http://schemas.microsoft.com/sharepoint/v3/contenttype/forms"/>
  </ds:schemaRefs>
</ds:datastoreItem>
</file>

<file path=customXml/itemProps2.xml><?xml version="1.0" encoding="utf-8"?>
<ds:datastoreItem xmlns:ds="http://schemas.openxmlformats.org/officeDocument/2006/customXml" ds:itemID="{2B5DFFBF-3A26-4AA0-BB83-A11D8A67FE81}">
  <ds:schemaRefs>
    <ds:schemaRef ds:uri="http://schemas.microsoft.com/office/2006/metadata/properties"/>
    <ds:schemaRef ds:uri="http://schemas.microsoft.com/office/infopath/2007/PartnerControls"/>
    <ds:schemaRef ds:uri="703d0aa5-ea85-45e9-bcf7-3b6f70fea4b8"/>
    <ds:schemaRef ds:uri="481877b5-a2ae-4d9d-9ba3-424403392f66"/>
  </ds:schemaRefs>
</ds:datastoreItem>
</file>

<file path=customXml/itemProps3.xml><?xml version="1.0" encoding="utf-8"?>
<ds:datastoreItem xmlns:ds="http://schemas.openxmlformats.org/officeDocument/2006/customXml" ds:itemID="{804D6440-AACC-48F0-9879-8522F8079D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788</Words>
  <Application>Microsoft Office PowerPoint</Application>
  <PresentationFormat>A4 Paper (210x297 mm)</PresentationFormat>
  <Paragraphs>90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Cauldwell</dc:creator>
  <cp:lastModifiedBy>J Cauldwell</cp:lastModifiedBy>
  <cp:revision>77</cp:revision>
  <dcterms:created xsi:type="dcterms:W3CDTF">2025-04-19T13:43:08Z</dcterms:created>
  <dcterms:modified xsi:type="dcterms:W3CDTF">2026-09-11T08:44:21Z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