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17"/>
  </p:notesMasterIdLst>
  <p:sldIdLst>
    <p:sldId id="256" r:id="rId5"/>
    <p:sldId id="258" r:id="rId6"/>
    <p:sldId id="340" r:id="rId7"/>
    <p:sldId id="261" r:id="rId8"/>
    <p:sldId id="262" r:id="rId9"/>
    <p:sldId id="263" r:id="rId10"/>
    <p:sldId id="272" r:id="rId11"/>
    <p:sldId id="259" r:id="rId12"/>
    <p:sldId id="332" r:id="rId13"/>
    <p:sldId id="260" r:id="rId14"/>
    <p:sldId id="337" r:id="rId15"/>
    <p:sldId id="338" r:id="rId16"/>
  </p:sldIdLst>
  <p:sldSz cx="12192000" cy="6858000"/>
  <p:notesSz cx="6858000" cy="9144000"/>
  <p:embeddedFontLst>
    <p:embeddedFont>
      <p:font typeface="Comic Sans MS" panose="030F0702030302020204" pitchFamily="66"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1" id="{FF496563-086F-4313-97B9-D036EB0F2453}">
          <p14:sldIdLst>
            <p14:sldId id="256"/>
            <p14:sldId id="258"/>
            <p14:sldId id="340"/>
            <p14:sldId id="261"/>
            <p14:sldId id="262"/>
            <p14:sldId id="263"/>
            <p14:sldId id="272"/>
            <p14:sldId id="259"/>
            <p14:sldId id="332"/>
            <p14:sldId id="260"/>
            <p14:sldId id="337"/>
            <p14:sldId id="33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3FBA74-BCFF-913A-F35F-7DBB12C51E08}" name="josephcauldwell@mosslands.wirral.sch.uk" initials="jo" userId="S::urn:spo:guest#josephcauldwell@mosslands.wirral.sch.uk::" providerId="AD"/>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D69F4-1AEC-916D-75B9-9FB878238334}" v="13" dt="2026-09-11T10:04:28.286"/>
    <p1510:client id="{24A85AEB-1B11-3ACB-ABDB-8FD561A47E1D}" v="30" dt="2026-09-11T09:54:39.2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660"/>
  </p:normalViewPr>
  <p:slideViewPr>
    <p:cSldViewPr snapToGrid="0">
      <p:cViewPr varScale="1">
        <p:scale>
          <a:sx n="88" d="100"/>
          <a:sy n="88" d="100"/>
        </p:scale>
        <p:origin x="165" y="4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cauldwell@mosslands.wirral.sch.uk" userId="S::urn:spo:guest#josephcauldwell@mosslands.wirral.sch.uk::" providerId="AD" clId="Web-{3625A04E-8FDC-C8CA-EE15-5FCBD63C33D5}"/>
    <pc:docChg chg="mod modSld">
      <pc:chgData name="josephcauldwell@mosslands.wirral.sch.uk" userId="S::urn:spo:guest#josephcauldwell@mosslands.wirral.sch.uk::" providerId="AD" clId="Web-{3625A04E-8FDC-C8CA-EE15-5FCBD63C33D5}" dt="2026-08-24T10:09:13.100" v="216" actId="20577"/>
      <pc:docMkLst>
        <pc:docMk/>
      </pc:docMkLst>
      <pc:sldChg chg="modNotes">
        <pc:chgData name="josephcauldwell@mosslands.wirral.sch.uk" userId="S::urn:spo:guest#josephcauldwell@mosslands.wirral.sch.uk::" providerId="AD" clId="Web-{3625A04E-8FDC-C8CA-EE15-5FCBD63C33D5}" dt="2026-08-24T09:44:47.969" v="0"/>
        <pc:sldMkLst>
          <pc:docMk/>
          <pc:sldMk cId="3311348681" sldId="268"/>
        </pc:sldMkLst>
      </pc:sldChg>
      <pc:sldChg chg="modSp modCm">
        <pc:chgData name="josephcauldwell@mosslands.wirral.sch.uk" userId="S::urn:spo:guest#josephcauldwell@mosslands.wirral.sch.uk::" providerId="AD" clId="Web-{3625A04E-8FDC-C8CA-EE15-5FCBD63C33D5}" dt="2026-08-24T10:09:13.100" v="216" actId="20577"/>
        <pc:sldMkLst>
          <pc:docMk/>
          <pc:sldMk cId="536633610" sldId="289"/>
        </pc:sldMkLst>
        <pc:spChg chg="mod">
          <ac:chgData name="josephcauldwell@mosslands.wirral.sch.uk" userId="S::urn:spo:guest#josephcauldwell@mosslands.wirral.sch.uk::" providerId="AD" clId="Web-{3625A04E-8FDC-C8CA-EE15-5FCBD63C33D5}" dt="2026-08-24T10:09:13.100" v="216" actId="20577"/>
          <ac:spMkLst>
            <pc:docMk/>
            <pc:sldMk cId="536633610" sldId="289"/>
            <ac:spMk id="3" creationId="{9837E4B7-76B4-B66C-ADF8-2B1435097215}"/>
          </ac:spMkLst>
        </pc:spChg>
        <pc:extLst>
          <p:ext xmlns:p="http://schemas.openxmlformats.org/presentationml/2006/main" uri="{D6D511B9-2390-475A-947B-AFAB55BFBCF1}">
            <pc226:cmChg xmlns:pc226="http://schemas.microsoft.com/office/powerpoint/2022/06/main/command" chg="mod">
              <pc226:chgData name="josephcauldwell@mosslands.wirral.sch.uk" userId="S::urn:spo:guest#josephcauldwell@mosslands.wirral.sch.uk::" providerId="AD" clId="Web-{3625A04E-8FDC-C8CA-EE15-5FCBD63C33D5}" dt="2026-08-24T10:08:56.115" v="215" actId="20577"/>
              <pc2:cmMkLst xmlns:pc2="http://schemas.microsoft.com/office/powerpoint/2019/9/main/command">
                <pc:docMk/>
                <pc:sldMk cId="536633610" sldId="289"/>
                <pc2:cmMk id="{65303DD7-CB98-445E-B4FC-E607B9B2BC94}"/>
              </pc2:cmMkLst>
            </pc226:cmChg>
          </p:ext>
        </pc:extLst>
      </pc:sldChg>
      <pc:sldChg chg="modNotes">
        <pc:chgData name="josephcauldwell@mosslands.wirral.sch.uk" userId="S::urn:spo:guest#josephcauldwell@mosslands.wirral.sch.uk::" providerId="AD" clId="Web-{3625A04E-8FDC-C8CA-EE15-5FCBD63C33D5}" dt="2026-08-24T09:52:50.856" v="210"/>
        <pc:sldMkLst>
          <pc:docMk/>
          <pc:sldMk cId="450478397" sldId="291"/>
        </pc:sldMkLst>
      </pc:sldChg>
    </pc:docChg>
  </pc:docChgLst>
  <pc:docChgLst>
    <pc:chgData name="Maheema Chanrai" userId="S::maheema@history.org.uk::a2cf1078-9c61-4f32-bf42-689b03e14545" providerId="AD" clId="Web-{24A85AEB-1B11-3ACB-ABDB-8FD561A47E1D}"/>
    <pc:docChg chg="modSld addSection modSection">
      <pc:chgData name="Maheema Chanrai" userId="S::maheema@history.org.uk::a2cf1078-9c61-4f32-bf42-689b03e14545" providerId="AD" clId="Web-{24A85AEB-1B11-3ACB-ABDB-8FD561A47E1D}" dt="2026-09-11T09:54:38.220" v="71" actId="20577"/>
      <pc:docMkLst>
        <pc:docMk/>
      </pc:docMkLst>
      <pc:sldChg chg="modSp">
        <pc:chgData name="Maheema Chanrai" userId="S::maheema@history.org.uk::a2cf1078-9c61-4f32-bf42-689b03e14545" providerId="AD" clId="Web-{24A85AEB-1B11-3ACB-ABDB-8FD561A47E1D}" dt="2026-09-11T08:46:55.443" v="2" actId="20577"/>
        <pc:sldMkLst>
          <pc:docMk/>
          <pc:sldMk cId="3311348681" sldId="268"/>
        </pc:sldMkLst>
        <pc:spChg chg="mod">
          <ac:chgData name="Maheema Chanrai" userId="S::maheema@history.org.uk::a2cf1078-9c61-4f32-bf42-689b03e14545" providerId="AD" clId="Web-{24A85AEB-1B11-3ACB-ABDB-8FD561A47E1D}" dt="2026-09-11T08:46:55.443" v="2" actId="20577"/>
          <ac:spMkLst>
            <pc:docMk/>
            <pc:sldMk cId="3311348681" sldId="268"/>
            <ac:spMk id="2" creationId="{BDC6F53A-312B-4CAF-933C-D410970BABA1}"/>
          </ac:spMkLst>
        </pc:spChg>
      </pc:sldChg>
      <pc:sldChg chg="modNotes">
        <pc:chgData name="Maheema Chanrai" userId="S::maheema@history.org.uk::a2cf1078-9c61-4f32-bf42-689b03e14545" providerId="AD" clId="Web-{24A85AEB-1B11-3ACB-ABDB-8FD561A47E1D}" dt="2026-09-11T09:34:08.627" v="62"/>
        <pc:sldMkLst>
          <pc:docMk/>
          <pc:sldMk cId="1167283928" sldId="282"/>
        </pc:sldMkLst>
      </pc:sldChg>
      <pc:sldChg chg="modNotes">
        <pc:chgData name="Maheema Chanrai" userId="S::maheema@history.org.uk::a2cf1078-9c61-4f32-bf42-689b03e14545" providerId="AD" clId="Web-{24A85AEB-1B11-3ACB-ABDB-8FD561A47E1D}" dt="2026-09-11T09:47:37.266" v="64"/>
        <pc:sldMkLst>
          <pc:docMk/>
          <pc:sldMk cId="450478397" sldId="291"/>
        </pc:sldMkLst>
      </pc:sldChg>
      <pc:sldChg chg="modSp">
        <pc:chgData name="Maheema Chanrai" userId="S::maheema@history.org.uk::a2cf1078-9c61-4f32-bf42-689b03e14545" providerId="AD" clId="Web-{24A85AEB-1B11-3ACB-ABDB-8FD561A47E1D}" dt="2026-09-11T08:57:27.482" v="5" actId="20577"/>
        <pc:sldMkLst>
          <pc:docMk/>
          <pc:sldMk cId="155693997" sldId="306"/>
        </pc:sldMkLst>
        <pc:spChg chg="mod">
          <ac:chgData name="Maheema Chanrai" userId="S::maheema@history.org.uk::a2cf1078-9c61-4f32-bf42-689b03e14545" providerId="AD" clId="Web-{24A85AEB-1B11-3ACB-ABDB-8FD561A47E1D}" dt="2026-09-11T08:57:27.482" v="5" actId="20577"/>
          <ac:spMkLst>
            <pc:docMk/>
            <pc:sldMk cId="155693997" sldId="306"/>
            <ac:spMk id="2" creationId="{74BA32B7-F70B-DF81-C7FD-066F4FB51E40}"/>
          </ac:spMkLst>
        </pc:spChg>
      </pc:sldChg>
      <pc:sldChg chg="delSp modNotes">
        <pc:chgData name="Maheema Chanrai" userId="S::maheema@history.org.uk::a2cf1078-9c61-4f32-bf42-689b03e14545" providerId="AD" clId="Web-{24A85AEB-1B11-3ACB-ABDB-8FD561A47E1D}" dt="2026-09-11T09:51:46.620" v="70"/>
        <pc:sldMkLst>
          <pc:docMk/>
          <pc:sldMk cId="4190455682" sldId="314"/>
        </pc:sldMkLst>
        <pc:spChg chg="del">
          <ac:chgData name="Maheema Chanrai" userId="S::maheema@history.org.uk::a2cf1078-9c61-4f32-bf42-689b03e14545" providerId="AD" clId="Web-{24A85AEB-1B11-3ACB-ABDB-8FD561A47E1D}" dt="2026-09-11T09:51:45.042" v="69"/>
          <ac:spMkLst>
            <pc:docMk/>
            <pc:sldMk cId="4190455682" sldId="314"/>
            <ac:spMk id="16" creationId="{BAF7B97F-2E35-2382-D8E6-32DD63671DE1}"/>
          </ac:spMkLst>
        </pc:spChg>
        <pc:spChg chg="del">
          <ac:chgData name="Maheema Chanrai" userId="S::maheema@history.org.uk::a2cf1078-9c61-4f32-bf42-689b03e14545" providerId="AD" clId="Web-{24A85AEB-1B11-3ACB-ABDB-8FD561A47E1D}" dt="2026-09-11T09:51:46.620" v="70"/>
          <ac:spMkLst>
            <pc:docMk/>
            <pc:sldMk cId="4190455682" sldId="314"/>
            <ac:spMk id="17" creationId="{3702C7F3-9DDC-6A25-CAED-E6F8ABB0A9DB}"/>
          </ac:spMkLst>
        </pc:spChg>
      </pc:sldChg>
      <pc:sldChg chg="modNotes">
        <pc:chgData name="Maheema Chanrai" userId="S::maheema@history.org.uk::a2cf1078-9c61-4f32-bf42-689b03e14545" providerId="AD" clId="Web-{24A85AEB-1B11-3ACB-ABDB-8FD561A47E1D}" dt="2026-09-11T08:59:55.535" v="34"/>
        <pc:sldMkLst>
          <pc:docMk/>
          <pc:sldMk cId="4252247807" sldId="318"/>
        </pc:sldMkLst>
      </pc:sldChg>
      <pc:sldChg chg="modNotes">
        <pc:chgData name="Maheema Chanrai" userId="S::maheema@history.org.uk::a2cf1078-9c61-4f32-bf42-689b03e14545" providerId="AD" clId="Web-{24A85AEB-1B11-3ACB-ABDB-8FD561A47E1D}" dt="2026-09-11T08:59:23.081" v="16"/>
        <pc:sldMkLst>
          <pc:docMk/>
          <pc:sldMk cId="3604784488" sldId="327"/>
        </pc:sldMkLst>
      </pc:sldChg>
      <pc:sldChg chg="modSp">
        <pc:chgData name="Maheema Chanrai" userId="S::maheema@history.org.uk::a2cf1078-9c61-4f32-bf42-689b03e14545" providerId="AD" clId="Web-{24A85AEB-1B11-3ACB-ABDB-8FD561A47E1D}" dt="2026-09-11T09:54:38.220" v="71" actId="20577"/>
        <pc:sldMkLst>
          <pc:docMk/>
          <pc:sldMk cId="1902831377" sldId="339"/>
        </pc:sldMkLst>
        <pc:spChg chg="mod">
          <ac:chgData name="Maheema Chanrai" userId="S::maheema@history.org.uk::a2cf1078-9c61-4f32-bf42-689b03e14545" providerId="AD" clId="Web-{24A85AEB-1B11-3ACB-ABDB-8FD561A47E1D}" dt="2026-09-11T09:54:38.220" v="71" actId="20577"/>
          <ac:spMkLst>
            <pc:docMk/>
            <pc:sldMk cId="1902831377" sldId="339"/>
            <ac:spMk id="2" creationId="{DC3AB847-E30A-B65B-B88B-C69BDF09452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8F757-E8EB-427A-A4A1-BC688E47C665}"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37B-ED07-4D22-934F-14BE86564410}" type="slidenum">
              <a:rPr lang="en-GB" smtClean="0"/>
              <a:t>‹#›</a:t>
            </a:fld>
            <a:endParaRPr lang="en-GB"/>
          </a:p>
        </p:txBody>
      </p:sp>
    </p:spTree>
    <p:extLst>
      <p:ext uri="{BB962C8B-B14F-4D97-AF65-F5344CB8AC3E}">
        <p14:creationId xmlns:p14="http://schemas.microsoft.com/office/powerpoint/2010/main" val="12105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ons.wikimedia.org/wiki/File:Elaeis_guineensis_oil_palm_fruit_Portoviejo_Ecuador.jpg"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commons.wikimedia.org/wiki/File:19_and_21_Park_Road,_Port_Sunlight.jpg" TargetMode="External"/><Relationship Id="rId4" Type="http://schemas.openxmlformats.org/officeDocument/2006/relationships/hyperlink" Target="https://en.wikipedia.org/wiki/Sunlight_%28cleaning_product%29"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Elaeis_guineensis_oil_palm_fruit_Portoviejo_Ecuador.jpg"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commons.wikimedia.org/wiki/File:Ongebruikt_stuk_zeep,_waarop_in_reli%C3%ABf_%E2%80%9CSunlight_Soap%E2%80%9D,_objectnr_30704.JPG" TargetMode="External"/><Relationship Id="rId5" Type="http://schemas.openxmlformats.org/officeDocument/2006/relationships/hyperlink" Target="https://commons.wikimedia.org/wiki/File:19_and_21_Park_Road,_Port_Sunlight.jpg" TargetMode="External"/><Relationship Id="rId4" Type="http://schemas.openxmlformats.org/officeDocument/2006/relationships/hyperlink" Target="https://en.wikipedia.org/wiki/Sunlight_%28cleaning_product%2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youtube.com/watch?v=th4Zwv5pvFg&amp;t=194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flickr.com/photos/42117802@N06/52118959376"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commons.wikimedia.org/wiki/File:Elaeis_guineensis_oil_palm_fruit_Portoviejo_Ecuador.jpg" TargetMode="External"/><Relationship Id="rId4" Type="http://schemas.openxmlformats.org/officeDocument/2006/relationships/hyperlink" Target="https://pixnio.com/people/male-men/skimming-refined-palm-oi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Images (clockwise from top-left): </a:t>
            </a:r>
            <a:r>
              <a:rPr lang="en-US">
                <a:hlinkClick r:id="rId3"/>
              </a:rPr>
              <a:t>https://commons.wikimedia.org/wiki/File:Elaeis_guineensis_oil_palm_fruit_Portoviejo_Ecuador.jpg</a:t>
            </a:r>
            <a:r>
              <a:rPr lang="en-US"/>
              <a:t>; Port Sunlight Museum; </a:t>
            </a:r>
            <a:r>
              <a:rPr lang="en-US">
                <a:hlinkClick r:id="rId4"/>
              </a:rPr>
              <a:t>https://en.wikipedia.org/wiki/Sunlight_%28cleaning_product%29</a:t>
            </a:r>
            <a:r>
              <a:rPr lang="en-US"/>
              <a:t>; </a:t>
            </a:r>
            <a:r>
              <a:rPr lang="en-US">
                <a:hlinkClick r:id="rId5"/>
              </a:rPr>
              <a:t>https://commons.wikimedia.org/wiki/File:19_and_21_Park_Road,_Port_Sunlight.jpg</a:t>
            </a:r>
            <a:r>
              <a:rPr lang="en-US"/>
              <a:t> </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394437B-ED07-4D22-934F-14BE86564410}" type="slidenum">
              <a:rPr lang="en-GB" smtClean="0"/>
              <a:t>2</a:t>
            </a:fld>
            <a:endParaRPr lang="en-GB"/>
          </a:p>
        </p:txBody>
      </p:sp>
    </p:spTree>
    <p:extLst>
      <p:ext uri="{BB962C8B-B14F-4D97-AF65-F5344CB8AC3E}">
        <p14:creationId xmlns:p14="http://schemas.microsoft.com/office/powerpoint/2010/main" val="336634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Images: (clockwise from top-left) </a:t>
            </a:r>
            <a:r>
              <a:rPr lang="en-US">
                <a:hlinkClick r:id="rId3"/>
              </a:rPr>
              <a:t>https://commons.wikimedia.org/wiki/File:Elaeis_guineensis_oil_palm_fruit_Portoviejo_Ecuador.jpg</a:t>
            </a:r>
            <a:r>
              <a:rPr lang="en-US"/>
              <a:t>; Port Sunlight Museum; </a:t>
            </a:r>
            <a:r>
              <a:rPr lang="en-US">
                <a:hlinkClick r:id="rId4"/>
              </a:rPr>
              <a:t>https://en.wikipedia.org/wiki/Sunlight_%28cleaning_product%29</a:t>
            </a:r>
            <a:r>
              <a:rPr lang="en-US"/>
              <a:t>; </a:t>
            </a:r>
            <a:r>
              <a:rPr lang="en-US">
                <a:hlinkClick r:id="rId5"/>
              </a:rPr>
              <a:t>https://commons.wikimedia.org/wiki/File:19_and_21_Park_Road,_Port_Sunlight.jpg</a:t>
            </a:r>
            <a:r>
              <a:rPr lang="en-US"/>
              <a:t>; (</a:t>
            </a:r>
            <a:r>
              <a:rPr lang="en-US" err="1"/>
              <a:t>centre</a:t>
            </a:r>
            <a:r>
              <a:rPr lang="en-US"/>
              <a:t>) </a:t>
            </a:r>
            <a:r>
              <a:rPr lang="en-US">
                <a:hlinkClick r:id="rId6"/>
              </a:rPr>
              <a:t>https://commons.wikimedia.org/wiki/File:Ongebruikt_stuk_zeep,_waarop_in_reli%C3%ABf_%E2%80%9CSunlight_Soap%E2%80%9D,_objectnr_30704.JPG</a:t>
            </a:r>
            <a:r>
              <a:rPr lang="en-US"/>
              <a:t> </a:t>
            </a:r>
          </a:p>
        </p:txBody>
      </p:sp>
      <p:sp>
        <p:nvSpPr>
          <p:cNvPr id="4" name="Slide Number Placeholder 3"/>
          <p:cNvSpPr>
            <a:spLocks noGrp="1"/>
          </p:cNvSpPr>
          <p:nvPr>
            <p:ph type="sldNum" sz="quarter" idx="5"/>
          </p:nvPr>
        </p:nvSpPr>
        <p:spPr/>
        <p:txBody>
          <a:bodyPr/>
          <a:lstStyle/>
          <a:p>
            <a:fld id="{1394437B-ED07-4D22-934F-14BE86564410}" type="slidenum">
              <a:rPr lang="en-GB" smtClean="0"/>
              <a:t>3</a:t>
            </a:fld>
            <a:endParaRPr lang="en-GB"/>
          </a:p>
        </p:txBody>
      </p:sp>
    </p:spTree>
    <p:extLst>
      <p:ext uri="{BB962C8B-B14F-4D97-AF65-F5344CB8AC3E}">
        <p14:creationId xmlns:p14="http://schemas.microsoft.com/office/powerpoint/2010/main" val="1374342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lesson might well take place over two periods. It will be important for students to understand the role of palm oil in the soap-manufacturing process in order for them to appreciate the distinctions between </a:t>
            </a:r>
            <a:r>
              <a:rPr lang="en-US" err="1"/>
              <a:t>labour</a:t>
            </a:r>
            <a:r>
              <a:rPr lang="en-US"/>
              <a:t> in future lessons. </a:t>
            </a:r>
            <a:endParaRPr lang="en-GB"/>
          </a:p>
        </p:txBody>
      </p:sp>
      <p:sp>
        <p:nvSpPr>
          <p:cNvPr id="4" name="Slide Number Placeholder 3"/>
          <p:cNvSpPr>
            <a:spLocks noGrp="1"/>
          </p:cNvSpPr>
          <p:nvPr>
            <p:ph type="sldNum" sz="quarter" idx="5"/>
          </p:nvPr>
        </p:nvSpPr>
        <p:spPr/>
        <p:txBody>
          <a:bodyPr/>
          <a:lstStyle/>
          <a:p>
            <a:fld id="{1394437B-ED07-4D22-934F-14BE86564410}" type="slidenum">
              <a:rPr lang="en-GB" smtClean="0"/>
              <a:t>5</a:t>
            </a:fld>
            <a:endParaRPr lang="en-GB"/>
          </a:p>
        </p:txBody>
      </p:sp>
    </p:spTree>
    <p:extLst>
      <p:ext uri="{BB962C8B-B14F-4D97-AF65-F5344CB8AC3E}">
        <p14:creationId xmlns:p14="http://schemas.microsoft.com/office/powerpoint/2010/main" val="676897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Video: </a:t>
            </a:r>
            <a:r>
              <a:rPr lang="en-US">
                <a:hlinkClick r:id="rId3"/>
              </a:rPr>
              <a:t>www.youtube.com/watch?v=th4Zwv5pvFg&amp;t=194s</a:t>
            </a:r>
            <a:r>
              <a:rPr lang="en-US"/>
              <a:t> </a:t>
            </a:r>
          </a:p>
        </p:txBody>
      </p:sp>
      <p:sp>
        <p:nvSpPr>
          <p:cNvPr id="4" name="Slide Number Placeholder 3"/>
          <p:cNvSpPr>
            <a:spLocks noGrp="1"/>
          </p:cNvSpPr>
          <p:nvPr>
            <p:ph type="sldNum" sz="quarter" idx="5"/>
          </p:nvPr>
        </p:nvSpPr>
        <p:spPr/>
        <p:txBody>
          <a:bodyPr/>
          <a:lstStyle/>
          <a:p>
            <a:fld id="{1394437B-ED07-4D22-934F-14BE86564410}" type="slidenum">
              <a:rPr lang="en-GB" smtClean="0"/>
              <a:t>7</a:t>
            </a:fld>
            <a:endParaRPr lang="en-GB"/>
          </a:p>
        </p:txBody>
      </p:sp>
    </p:spTree>
    <p:extLst>
      <p:ext uri="{BB962C8B-B14F-4D97-AF65-F5344CB8AC3E}">
        <p14:creationId xmlns:p14="http://schemas.microsoft.com/office/powerpoint/2010/main" val="615796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Images: </a:t>
            </a:r>
            <a:r>
              <a:rPr lang="pl-PL"/>
              <a:t>“PALITANA” by TimWebb, CC BY-NC-SA 2.0</a:t>
            </a:r>
            <a:r>
              <a:rPr lang="en-GB"/>
              <a:t> </a:t>
            </a:r>
            <a:r>
              <a:rPr lang="en-US">
                <a:solidFill>
                  <a:srgbClr val="444444"/>
                </a:solidFill>
                <a:hlinkClick r:id="rId3"/>
              </a:rPr>
              <a:t>www.flickr.com/photos/42117802@N06/52118959376</a:t>
            </a:r>
            <a:r>
              <a:rPr lang="en-US"/>
              <a:t>; </a:t>
            </a:r>
            <a:r>
              <a:rPr lang="en-US">
                <a:hlinkClick r:id="rId4"/>
              </a:rPr>
              <a:t>https://pixnio.com/people/male-men/skimming-refined-palm-oil</a:t>
            </a:r>
            <a:r>
              <a:rPr lang="en-US"/>
              <a:t>; </a:t>
            </a:r>
            <a:r>
              <a:rPr lang="en-US">
                <a:hlinkClick r:id="rId5"/>
              </a:rPr>
              <a:t>https://commons.wikimedia.org/wiki/File:Elaeis_guineensis_oil_palm_fruit_Portoviejo_Ecuador.jpg</a:t>
            </a:r>
            <a:r>
              <a:rPr lang="en-US"/>
              <a:t> </a:t>
            </a:r>
          </a:p>
          <a:p>
            <a:endParaRPr lang="en-US"/>
          </a:p>
        </p:txBody>
      </p:sp>
      <p:sp>
        <p:nvSpPr>
          <p:cNvPr id="4" name="Slide Number Placeholder 3"/>
          <p:cNvSpPr>
            <a:spLocks noGrp="1"/>
          </p:cNvSpPr>
          <p:nvPr>
            <p:ph type="sldNum" sz="quarter" idx="10"/>
          </p:nvPr>
        </p:nvSpPr>
        <p:spPr/>
        <p:txBody>
          <a:bodyPr/>
          <a:lstStyle/>
          <a:p>
            <a:fld id="{1394437B-ED07-4D22-934F-14BE86564410}" type="slidenum">
              <a:rPr lang="en-GB" smtClean="0"/>
              <a:t>9</a:t>
            </a:fld>
            <a:endParaRPr lang="en-GB"/>
          </a:p>
        </p:txBody>
      </p:sp>
    </p:spTree>
    <p:extLst>
      <p:ext uri="{BB962C8B-B14F-4D97-AF65-F5344CB8AC3E}">
        <p14:creationId xmlns:p14="http://schemas.microsoft.com/office/powerpoint/2010/main" val="43914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394437B-ED07-4D22-934F-14BE86564410}" type="slidenum">
              <a:rPr lang="en-GB" smtClean="0"/>
              <a:t>10</a:t>
            </a:fld>
            <a:endParaRPr lang="en-GB"/>
          </a:p>
        </p:txBody>
      </p:sp>
    </p:spTree>
    <p:extLst>
      <p:ext uri="{BB962C8B-B14F-4D97-AF65-F5344CB8AC3E}">
        <p14:creationId xmlns:p14="http://schemas.microsoft.com/office/powerpoint/2010/main" val="363869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50C5-ED81-D5B5-8470-F869304E7BC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GB"/>
              <a:t>Name of resource/enquiry question</a:t>
            </a:r>
          </a:p>
        </p:txBody>
      </p:sp>
      <p:sp>
        <p:nvSpPr>
          <p:cNvPr id="3" name="Subtitle 2">
            <a:extLst>
              <a:ext uri="{FF2B5EF4-FFF2-40B4-BE49-F238E27FC236}">
                <a16:creationId xmlns:a16="http://schemas.microsoft.com/office/drawing/2014/main" id="{A1688115-A80C-7103-655F-96A34BFBFF0F}"/>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Lesson number/details if appropriate</a:t>
            </a:r>
            <a:br>
              <a:rPr lang="en-GB"/>
            </a:br>
            <a:r>
              <a:rPr lang="en-GB"/>
              <a:t>Author name and school</a:t>
            </a:r>
          </a:p>
        </p:txBody>
      </p:sp>
      <p:sp>
        <p:nvSpPr>
          <p:cNvPr id="4" name="Date Placeholder 3">
            <a:extLst>
              <a:ext uri="{FF2B5EF4-FFF2-40B4-BE49-F238E27FC236}">
                <a16:creationId xmlns:a16="http://schemas.microsoft.com/office/drawing/2014/main" id="{24B21F4F-CFCF-D386-5EDB-70E49900CA44}"/>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5" name="Footer Placeholder 4">
            <a:extLst>
              <a:ext uri="{FF2B5EF4-FFF2-40B4-BE49-F238E27FC236}">
                <a16:creationId xmlns:a16="http://schemas.microsoft.com/office/drawing/2014/main" id="{2C9E29A5-9B72-59B1-9826-C655BBCDA476}"/>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943508E-C25D-F2AA-5C4E-29B06F49538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pic>
        <p:nvPicPr>
          <p:cNvPr id="8" name="Picture 7">
            <a:extLst>
              <a:ext uri="{FF2B5EF4-FFF2-40B4-BE49-F238E27FC236}">
                <a16:creationId xmlns:a16="http://schemas.microsoft.com/office/drawing/2014/main" id="{28C28D11-1BE1-23B4-2F42-B99F1A09EDF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4000" y="693103"/>
            <a:ext cx="9144000" cy="429260"/>
          </a:xfrm>
          <a:prstGeom prst="rect">
            <a:avLst/>
          </a:prstGeom>
        </p:spPr>
      </p:pic>
    </p:spTree>
    <p:extLst>
      <p:ext uri="{BB962C8B-B14F-4D97-AF65-F5344CB8AC3E}">
        <p14:creationId xmlns:p14="http://schemas.microsoft.com/office/powerpoint/2010/main" val="18884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C6810-E8E0-6F0C-0CF3-363A8119D7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3340A98-3110-9062-A7A2-A93CE0BDB0E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FC4DCC-330E-BB28-D7FD-DE54118D1C2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5" name="Footer Placeholder 4">
            <a:extLst>
              <a:ext uri="{FF2B5EF4-FFF2-40B4-BE49-F238E27FC236}">
                <a16:creationId xmlns:a16="http://schemas.microsoft.com/office/drawing/2014/main" id="{00FD4352-419A-EC1B-E52C-55A6B6457A35}"/>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A8C3C2F-66CB-7803-0F0C-4274D6AE2D44}"/>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09991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CE0B-EF04-AAA6-C564-B4A3A208EB7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5B29B84-8034-BD4A-4CAE-23B50A9462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DA02BE-5716-C20C-C746-CD0FE255548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5" name="Footer Placeholder 4">
            <a:extLst>
              <a:ext uri="{FF2B5EF4-FFF2-40B4-BE49-F238E27FC236}">
                <a16:creationId xmlns:a16="http://schemas.microsoft.com/office/drawing/2014/main" id="{3D188814-918D-9055-C4BD-D61CA30C9D91}"/>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2526347-71C4-B76C-7DD2-CE9E03E72E17}"/>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976416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2901-CC66-09FC-2FAD-3A210080974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657035-4B95-69CD-6377-F261625579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E0665B-EC08-15EB-5CA9-F401AEB2FF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1E14A39-6BC7-A976-5841-618925B9813B}"/>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6" name="Footer Placeholder 5">
            <a:extLst>
              <a:ext uri="{FF2B5EF4-FFF2-40B4-BE49-F238E27FC236}">
                <a16:creationId xmlns:a16="http://schemas.microsoft.com/office/drawing/2014/main" id="{259F907C-D9DF-BCD0-E819-63E9E4DBBC3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C4CB46C-A54D-B46F-7A36-556AAF5F2EA0}"/>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7082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00D9-493D-786B-C900-F13534363F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444B8F-43F1-AEB6-20DC-6B1E60864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693F935-B2A7-3B73-380A-178CCA98FA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081BF1A-DD87-A039-B2A6-27A4F1902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683B-FC67-340D-527C-908FECB61A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2A0F22-B96D-B914-CEE7-E852D89A2891}"/>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8" name="Footer Placeholder 7">
            <a:extLst>
              <a:ext uri="{FF2B5EF4-FFF2-40B4-BE49-F238E27FC236}">
                <a16:creationId xmlns:a16="http://schemas.microsoft.com/office/drawing/2014/main" id="{9A63A59B-D46F-A615-1D6B-E74589B8A39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31FF3E0-B327-31FF-4911-CE6582F4F9A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2870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F9A0-FBBA-AAF5-F627-72967C8D3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9AC4D09-E2BE-DA1E-1996-575EF33AB398}"/>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4" name="Footer Placeholder 3">
            <a:extLst>
              <a:ext uri="{FF2B5EF4-FFF2-40B4-BE49-F238E27FC236}">
                <a16:creationId xmlns:a16="http://schemas.microsoft.com/office/drawing/2014/main" id="{A671084E-6FDB-F918-69FD-833FC30DCC23}"/>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F29486F-BE8B-A743-FA90-1B6399316891}"/>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1217043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F6B00-AD07-94F6-ADB6-68677B0DF645}"/>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3" name="Footer Placeholder 2">
            <a:extLst>
              <a:ext uri="{FF2B5EF4-FFF2-40B4-BE49-F238E27FC236}">
                <a16:creationId xmlns:a16="http://schemas.microsoft.com/office/drawing/2014/main" id="{B7106A2F-4F6E-FEA2-E093-AEDD2AC6D53F}"/>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4D378B9-AC1B-628E-41F1-DFE11986A5F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9098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76DA-48BC-3F8D-C0CF-9EBF3AA7F1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C51977FF-9EF8-B1ED-194D-63C92A90BD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B99D58-993E-7E00-DCA1-F77F9C78D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7556B2-D0AF-407C-6904-F6F2AB3AEF9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6" name="Footer Placeholder 5">
            <a:extLst>
              <a:ext uri="{FF2B5EF4-FFF2-40B4-BE49-F238E27FC236}">
                <a16:creationId xmlns:a16="http://schemas.microsoft.com/office/drawing/2014/main" id="{7B7C735F-8E5D-505E-3223-B9E6EB3760A2}"/>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B4F0E8B-A3E1-5C6B-0D53-F6BD22643118}"/>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231292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150E-32F8-19C2-CF54-1A6AC02BC6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1E8AFA0-4873-88CB-DDD7-B9F898CA1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0022069-8FDF-7AB1-79C7-5D3DFD0B6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C6D67E-47CE-4C78-A4C8-96C57129C273}"/>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6" name="Footer Placeholder 5">
            <a:extLst>
              <a:ext uri="{FF2B5EF4-FFF2-40B4-BE49-F238E27FC236}">
                <a16:creationId xmlns:a16="http://schemas.microsoft.com/office/drawing/2014/main" id="{7E3D44D0-979B-2EE2-2570-85D993D5D1A7}"/>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2A53892-C495-7000-45F0-F51D9541C465}"/>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375574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FA005-83B4-EDFF-D029-557C31E9E41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A9A1FB0-3478-3978-FB78-EB799F2FA9D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D6E0F2-9F5E-A1BF-BAC8-BC5F1735DF59}"/>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5" name="Footer Placeholder 4">
            <a:extLst>
              <a:ext uri="{FF2B5EF4-FFF2-40B4-BE49-F238E27FC236}">
                <a16:creationId xmlns:a16="http://schemas.microsoft.com/office/drawing/2014/main" id="{C126A871-6397-8F30-1114-747FE9B4322D}"/>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39E820F-208D-107B-FD5C-CBA0398A1D7A}"/>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328588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DB2E81-284C-29F6-CE68-AAA5A302AF3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67BD63-1A7F-CC11-90C2-06FFE5744B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194D4A-735D-10E4-2E46-E1E678332D76}"/>
              </a:ext>
            </a:extLst>
          </p:cNvPr>
          <p:cNvSpPr>
            <a:spLocks noGrp="1"/>
          </p:cNvSpPr>
          <p:nvPr>
            <p:ph type="dt" sz="half" idx="10"/>
          </p:nvPr>
        </p:nvSpPr>
        <p:spPr>
          <a:xfrm>
            <a:off x="513879" y="6356349"/>
            <a:ext cx="2743200" cy="365125"/>
          </a:xfrm>
          <a:prstGeom prst="rect">
            <a:avLst/>
          </a:prstGeom>
        </p:spPr>
        <p:txBody>
          <a:bodyPr/>
          <a:lstStyle/>
          <a:p>
            <a:fld id="{87D650B7-646D-4F6B-9B29-AF0DE00A542C}" type="datetimeFigureOut">
              <a:rPr lang="en-GB" smtClean="0"/>
              <a:t>15/09/2026</a:t>
            </a:fld>
            <a:endParaRPr lang="en-GB"/>
          </a:p>
        </p:txBody>
      </p:sp>
      <p:sp>
        <p:nvSpPr>
          <p:cNvPr id="5" name="Footer Placeholder 4">
            <a:extLst>
              <a:ext uri="{FF2B5EF4-FFF2-40B4-BE49-F238E27FC236}">
                <a16:creationId xmlns:a16="http://schemas.microsoft.com/office/drawing/2014/main" id="{80B9C32E-D357-51BD-FECA-FB9C6094893A}"/>
              </a:ext>
            </a:extLst>
          </p:cNvPr>
          <p:cNvSpPr>
            <a:spLocks noGrp="1"/>
          </p:cNvSpPr>
          <p:nvPr>
            <p:ph type="ftr" sz="quarter" idx="11"/>
          </p:nvPr>
        </p:nvSpPr>
        <p:spPr>
          <a:xfrm>
            <a:off x="838200" y="6176599"/>
            <a:ext cx="6447972" cy="681401"/>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F673CB3-2523-68A1-8C94-7E43B27182CF}"/>
              </a:ext>
            </a:extLst>
          </p:cNvPr>
          <p:cNvSpPr>
            <a:spLocks noGrp="1"/>
          </p:cNvSpPr>
          <p:nvPr>
            <p:ph type="sldNum" sz="quarter" idx="12"/>
          </p:nvPr>
        </p:nvSpPr>
        <p:spPr>
          <a:xfrm>
            <a:off x="8610600" y="6356350"/>
            <a:ext cx="2743200" cy="365125"/>
          </a:xfrm>
          <a:prstGeom prst="rect">
            <a:avLst/>
          </a:prstGeom>
        </p:spPr>
        <p:txBody>
          <a:bodyPr/>
          <a:lstStyle/>
          <a:p>
            <a:fld id="{1F409C08-21CD-4773-A6B4-24546A6A7649}" type="slidenum">
              <a:rPr lang="en-GB" smtClean="0"/>
              <a:t>‹#›</a:t>
            </a:fld>
            <a:endParaRPr lang="en-GB"/>
          </a:p>
        </p:txBody>
      </p:sp>
    </p:spTree>
    <p:extLst>
      <p:ext uri="{BB962C8B-B14F-4D97-AF65-F5344CB8AC3E}">
        <p14:creationId xmlns:p14="http://schemas.microsoft.com/office/powerpoint/2010/main" val="405721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B67295-F712-0F58-C5C4-544253E73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3E1F659-1752-BC5F-CE7E-B4BABF1FC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logo with blue text&#10;&#10;Description automatically generated">
            <a:extLst>
              <a:ext uri="{FF2B5EF4-FFF2-40B4-BE49-F238E27FC236}">
                <a16:creationId xmlns:a16="http://schemas.microsoft.com/office/drawing/2014/main" id="{26DD5657-6CB2-540E-03DA-200E7E1D849C}"/>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6862536" y="6084313"/>
            <a:ext cx="1917700" cy="696195"/>
          </a:xfrm>
          <a:prstGeom prst="rect">
            <a:avLst/>
          </a:prstGeom>
        </p:spPr>
      </p:pic>
      <p:pic>
        <p:nvPicPr>
          <p:cNvPr id="10" name="Picture 9" descr="A close up of a sign&#10;&#10;Description automatically generated">
            <a:extLst>
              <a:ext uri="{FF2B5EF4-FFF2-40B4-BE49-F238E27FC236}">
                <a16:creationId xmlns:a16="http://schemas.microsoft.com/office/drawing/2014/main" id="{2C249571-F101-237F-AE77-477C989740CC}"/>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300028" y="6116045"/>
            <a:ext cx="2746829" cy="660295"/>
          </a:xfrm>
          <a:prstGeom prst="rect">
            <a:avLst/>
          </a:prstGeom>
        </p:spPr>
      </p:pic>
      <p:sp>
        <p:nvSpPr>
          <p:cNvPr id="11" name="Title Placeholder 1">
            <a:extLst>
              <a:ext uri="{FF2B5EF4-FFF2-40B4-BE49-F238E27FC236}">
                <a16:creationId xmlns:a16="http://schemas.microsoft.com/office/drawing/2014/main" id="{3CF63EFF-634F-2B91-955B-09E44A6383C7}"/>
              </a:ext>
            </a:extLst>
          </p:cNvPr>
          <p:cNvSpPr txBox="1">
            <a:spLocks/>
          </p:cNvSpPr>
          <p:nvPr userDrawn="1"/>
        </p:nvSpPr>
        <p:spPr>
          <a:xfrm>
            <a:off x="145143" y="6069363"/>
            <a:ext cx="6197601" cy="7536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a:t>Teacher Fellowship programme:</a:t>
            </a:r>
          </a:p>
          <a:p>
            <a:r>
              <a:rPr lang="en-GB" sz="1800"/>
              <a:t>Teaching the economic history of colonialism in Africa and Asia</a:t>
            </a:r>
          </a:p>
        </p:txBody>
      </p:sp>
    </p:spTree>
    <p:extLst>
      <p:ext uri="{BB962C8B-B14F-4D97-AF65-F5344CB8AC3E}">
        <p14:creationId xmlns:p14="http://schemas.microsoft.com/office/powerpoint/2010/main" val="41052236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hyperlink" Target="https://d-maps.com/carte.php?num_car=1242&amp;lang=en"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BB8E-67E1-360E-0CA9-95C09AB483AB}"/>
              </a:ext>
            </a:extLst>
          </p:cNvPr>
          <p:cNvSpPr>
            <a:spLocks noGrp="1"/>
          </p:cNvSpPr>
          <p:nvPr>
            <p:ph type="ctrTitle"/>
          </p:nvPr>
        </p:nvSpPr>
        <p:spPr/>
        <p:txBody>
          <a:bodyPr>
            <a:normAutofit fontScale="90000"/>
          </a:bodyPr>
          <a:lstStyle/>
          <a:p>
            <a:r>
              <a:rPr lang="en-US" sz="6000" b="1">
                <a:latin typeface="Calibri"/>
                <a:ea typeface="Calibri"/>
                <a:cs typeface="Calibri"/>
              </a:rPr>
              <a:t>How similar were workers’ experiences in Port Sunlight and the Belgian Congo?</a:t>
            </a:r>
            <a:endParaRPr lang="en-GB">
              <a:latin typeface="Calibri"/>
              <a:ea typeface="Calibri"/>
              <a:cs typeface="Calibri"/>
            </a:endParaRPr>
          </a:p>
        </p:txBody>
      </p:sp>
      <p:sp>
        <p:nvSpPr>
          <p:cNvPr id="3" name="Subtitle 2">
            <a:extLst>
              <a:ext uri="{FF2B5EF4-FFF2-40B4-BE49-F238E27FC236}">
                <a16:creationId xmlns:a16="http://schemas.microsoft.com/office/drawing/2014/main" id="{E9D15B4D-67E1-6B1A-BA02-68B79B6B52E9}"/>
              </a:ext>
            </a:extLst>
          </p:cNvPr>
          <p:cNvSpPr>
            <a:spLocks noGrp="1"/>
          </p:cNvSpPr>
          <p:nvPr>
            <p:ph type="subTitle" idx="1"/>
          </p:nvPr>
        </p:nvSpPr>
        <p:spPr/>
        <p:txBody>
          <a:bodyPr/>
          <a:lstStyle/>
          <a:p>
            <a:r>
              <a:rPr lang="en-GB"/>
              <a:t>Joseph Cauldwell – The </a:t>
            </a:r>
            <a:r>
              <a:rPr lang="en-GB" err="1"/>
              <a:t>Mosslands</a:t>
            </a:r>
            <a:r>
              <a:rPr lang="en-GB"/>
              <a:t> School</a:t>
            </a:r>
          </a:p>
        </p:txBody>
      </p:sp>
    </p:spTree>
    <p:extLst>
      <p:ext uri="{BB962C8B-B14F-4D97-AF65-F5344CB8AC3E}">
        <p14:creationId xmlns:p14="http://schemas.microsoft.com/office/powerpoint/2010/main" val="1439461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18015D-3776-5DE8-215B-9B4FCD485E2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069205" y="154854"/>
            <a:ext cx="6473671" cy="3445108"/>
          </a:xfrm>
          <a:prstGeom prst="rect">
            <a:avLst/>
          </a:prstGeom>
        </p:spPr>
      </p:pic>
      <p:pic>
        <p:nvPicPr>
          <p:cNvPr id="2" name="Picture 2">
            <a:extLst>
              <a:ext uri="{FF2B5EF4-FFF2-40B4-BE49-F238E27FC236}">
                <a16:creationId xmlns:a16="http://schemas.microsoft.com/office/drawing/2014/main" id="{D67DB8AC-81FB-8E49-453F-FC8EFF44AE1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3340" y="150540"/>
            <a:ext cx="4853192" cy="323040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3E475A7-BC54-444F-C1A7-0AAF4CEC9FE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5766532" y="3017520"/>
            <a:ext cx="5794266" cy="308911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1599CD1-4E5D-FD18-3775-6C65D288BDAD}"/>
              </a:ext>
            </a:extLst>
          </p:cNvPr>
          <p:cNvSpPr txBox="1"/>
          <p:nvPr/>
        </p:nvSpPr>
        <p:spPr>
          <a:xfrm rot="5400000">
            <a:off x="8609004" y="3298196"/>
            <a:ext cx="6858000" cy="261610"/>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Images: Bottom right – Wikimedia Commons; top right – Port Sunlight Museum’s collection</a:t>
            </a:r>
            <a:endParaRPr lang="en-US" sz="110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2395D95-531A-E610-DBEC-DC964402B190}"/>
              </a:ext>
            </a:extLst>
          </p:cNvPr>
          <p:cNvSpPr txBox="1"/>
          <p:nvPr/>
        </p:nvSpPr>
        <p:spPr>
          <a:xfrm rot="5400000">
            <a:off x="-3298195" y="3298195"/>
            <a:ext cx="6858000" cy="261610"/>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Images: Top left and bottom left – Wikimedia Commons  </a:t>
            </a:r>
            <a:endParaRPr lang="en-US" sz="1100">
              <a:latin typeface="Calibri"/>
              <a:ea typeface="Calibri"/>
              <a:cs typeface="Calibri"/>
            </a:endParaRPr>
          </a:p>
        </p:txBody>
      </p:sp>
      <p:pic>
        <p:nvPicPr>
          <p:cNvPr id="1030" name="Picture 6">
            <a:extLst>
              <a:ext uri="{FF2B5EF4-FFF2-40B4-BE49-F238E27FC236}">
                <a16:creationId xmlns:a16="http://schemas.microsoft.com/office/drawing/2014/main" id="{2BA50532-A91D-96E8-7C78-A8D842DC8E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22038" y="3017521"/>
            <a:ext cx="4844494" cy="3080412"/>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93EB9EA-4455-0062-9380-D76906D3E71C}"/>
              </a:ext>
            </a:extLst>
          </p:cNvPr>
          <p:cNvSpPr txBox="1"/>
          <p:nvPr/>
        </p:nvSpPr>
        <p:spPr>
          <a:xfrm>
            <a:off x="3227135" y="2711089"/>
            <a:ext cx="5745978" cy="461665"/>
          </a:xfrm>
          <a:prstGeom prst="rect">
            <a:avLst/>
          </a:prstGeom>
          <a:solidFill>
            <a:schemeClr val="bg1"/>
          </a:solidFill>
          <a:ln w="38100">
            <a:solidFill>
              <a:srgbClr val="FF0000"/>
            </a:solidFill>
          </a:ln>
        </p:spPr>
        <p:txBody>
          <a:bodyPr wrap="square" rtlCol="0">
            <a:spAutoFit/>
          </a:bodyPr>
          <a:lstStyle/>
          <a:p>
            <a:pPr algn="ctr"/>
            <a:r>
              <a:rPr lang="en-US" sz="2400" b="1">
                <a:latin typeface="Calibri" panose="020F0502020204030204" pitchFamily="34" charset="0"/>
                <a:ea typeface="Calibri" panose="020F0502020204030204" pitchFamily="34" charset="0"/>
                <a:cs typeface="Calibri" panose="020F0502020204030204" pitchFamily="34" charset="0"/>
              </a:rPr>
              <a:t>What do these images have in common?</a:t>
            </a:r>
            <a:endParaRPr lang="en-GB" sz="24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258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18015D-3776-5DE8-215B-9B4FCD485E2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069205" y="154854"/>
            <a:ext cx="6473671" cy="3445108"/>
          </a:xfrm>
          <a:prstGeom prst="rect">
            <a:avLst/>
          </a:prstGeom>
        </p:spPr>
      </p:pic>
      <p:pic>
        <p:nvPicPr>
          <p:cNvPr id="2" name="Picture 2">
            <a:extLst>
              <a:ext uri="{FF2B5EF4-FFF2-40B4-BE49-F238E27FC236}">
                <a16:creationId xmlns:a16="http://schemas.microsoft.com/office/drawing/2014/main" id="{D67DB8AC-81FB-8E49-453F-FC8EFF44AE1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3340" y="150540"/>
            <a:ext cx="4853192" cy="3230406"/>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3E475A7-BC54-444F-C1A7-0AAF4CEC9FE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5766532" y="3017520"/>
            <a:ext cx="5794266" cy="308911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1599CD1-4E5D-FD18-3775-6C65D288BDAD}"/>
              </a:ext>
            </a:extLst>
          </p:cNvPr>
          <p:cNvSpPr txBox="1"/>
          <p:nvPr/>
        </p:nvSpPr>
        <p:spPr>
          <a:xfrm rot="5400000">
            <a:off x="8609004" y="3298196"/>
            <a:ext cx="6858000" cy="261610"/>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Images: Bottom right – Wikimedia Commons; top right – Port Sunlight Museum’s collection</a:t>
            </a:r>
            <a:endParaRPr lang="en-US" sz="110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2395D95-531A-E610-DBEC-DC964402B190}"/>
              </a:ext>
            </a:extLst>
          </p:cNvPr>
          <p:cNvSpPr txBox="1"/>
          <p:nvPr/>
        </p:nvSpPr>
        <p:spPr>
          <a:xfrm rot="5400000">
            <a:off x="-2591066" y="2750932"/>
            <a:ext cx="5763473" cy="261610"/>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Images: Top left, bottom left and centre – Wikimedia Commons  </a:t>
            </a:r>
            <a:endParaRPr lang="en-US" sz="1100">
              <a:latin typeface="Calibri"/>
              <a:ea typeface="Calibri"/>
              <a:cs typeface="Calibri"/>
            </a:endParaRPr>
          </a:p>
        </p:txBody>
      </p:sp>
      <p:pic>
        <p:nvPicPr>
          <p:cNvPr id="1030" name="Picture 6">
            <a:extLst>
              <a:ext uri="{FF2B5EF4-FFF2-40B4-BE49-F238E27FC236}">
                <a16:creationId xmlns:a16="http://schemas.microsoft.com/office/drawing/2014/main" id="{2BA50532-A91D-96E8-7C78-A8D842DC8E5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22038" y="3017521"/>
            <a:ext cx="4844494" cy="3080412"/>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93EB9EA-4455-0062-9380-D76906D3E71C}"/>
              </a:ext>
            </a:extLst>
          </p:cNvPr>
          <p:cNvSpPr txBox="1"/>
          <p:nvPr/>
        </p:nvSpPr>
        <p:spPr>
          <a:xfrm>
            <a:off x="4297045" y="1562833"/>
            <a:ext cx="3296723" cy="461665"/>
          </a:xfrm>
          <a:prstGeom prst="rect">
            <a:avLst/>
          </a:prstGeom>
          <a:solidFill>
            <a:schemeClr val="bg1"/>
          </a:solidFill>
          <a:ln w="38100">
            <a:solidFill>
              <a:srgbClr val="FF0000"/>
            </a:solidFill>
          </a:ln>
        </p:spPr>
        <p:txBody>
          <a:bodyPr wrap="square" rtlCol="0">
            <a:spAutoFit/>
          </a:bodyPr>
          <a:lstStyle/>
          <a:p>
            <a:pPr algn="ctr"/>
            <a:r>
              <a:rPr lang="en-US" sz="2400" b="1">
                <a:latin typeface="Calibri" panose="020F0502020204030204" pitchFamily="34" charset="0"/>
                <a:ea typeface="Calibri" panose="020F0502020204030204" pitchFamily="34" charset="0"/>
                <a:cs typeface="Calibri" panose="020F0502020204030204" pitchFamily="34" charset="0"/>
              </a:rPr>
              <a:t>Sunlight soap</a:t>
            </a:r>
            <a:endParaRPr lang="en-GB" sz="2400" b="1">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30324" y="2018146"/>
            <a:ext cx="3252173" cy="3343641"/>
          </a:xfrm>
          <a:prstGeom prst="rect">
            <a:avLst/>
          </a:prstGeom>
        </p:spPr>
      </p:pic>
    </p:spTree>
    <p:extLst>
      <p:ext uri="{BB962C8B-B14F-4D97-AF65-F5344CB8AC3E}">
        <p14:creationId xmlns:p14="http://schemas.microsoft.com/office/powerpoint/2010/main" val="271992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46C833-ED47-428A-A870-0448B782099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15064" y="121659"/>
            <a:ext cx="4361871" cy="5853105"/>
          </a:xfrm>
          <a:prstGeom prst="rect">
            <a:avLst/>
          </a:prstGeom>
        </p:spPr>
      </p:pic>
      <p:sp>
        <p:nvSpPr>
          <p:cNvPr id="3" name="Rectangle 2">
            <a:extLst>
              <a:ext uri="{FF2B5EF4-FFF2-40B4-BE49-F238E27FC236}">
                <a16:creationId xmlns:a16="http://schemas.microsoft.com/office/drawing/2014/main" id="{068E5A51-0E18-43DE-A453-0C91B3162900}"/>
              </a:ext>
            </a:extLst>
          </p:cNvPr>
          <p:cNvSpPr/>
          <p:nvPr/>
        </p:nvSpPr>
        <p:spPr>
          <a:xfrm>
            <a:off x="3915063" y="121659"/>
            <a:ext cx="4361871" cy="5853105"/>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1D75F78-3B46-4423-88FC-87C905792C6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44295" y="143670"/>
            <a:ext cx="2226949" cy="2732093"/>
          </a:xfrm>
          <a:prstGeom prst="rect">
            <a:avLst/>
          </a:prstGeom>
          <a:ln>
            <a:solidFill>
              <a:srgbClr val="FF0000"/>
            </a:solidFill>
          </a:ln>
        </p:spPr>
      </p:pic>
      <p:sp>
        <p:nvSpPr>
          <p:cNvPr id="6" name="Rectangle 5">
            <a:extLst>
              <a:ext uri="{FF2B5EF4-FFF2-40B4-BE49-F238E27FC236}">
                <a16:creationId xmlns:a16="http://schemas.microsoft.com/office/drawing/2014/main" id="{AD3E00E8-482E-4729-A2D7-7FFFC38A67A3}"/>
              </a:ext>
            </a:extLst>
          </p:cNvPr>
          <p:cNvSpPr/>
          <p:nvPr/>
        </p:nvSpPr>
        <p:spPr>
          <a:xfrm>
            <a:off x="5295900" y="1112840"/>
            <a:ext cx="52983" cy="744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F7BB22-5A13-467B-9B37-00053444C907}"/>
              </a:ext>
            </a:extLst>
          </p:cNvPr>
          <p:cNvSpPr/>
          <p:nvPr/>
        </p:nvSpPr>
        <p:spPr>
          <a:xfrm>
            <a:off x="10015637" y="1363880"/>
            <a:ext cx="304800" cy="2873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FEB57A8-5295-43FC-959D-DAC87191F4D0}"/>
              </a:ext>
            </a:extLst>
          </p:cNvPr>
          <p:cNvCxnSpPr>
            <a:cxnSpLocks/>
            <a:stCxn id="6" idx="0"/>
          </p:cNvCxnSpPr>
          <p:nvPr/>
        </p:nvCxnSpPr>
        <p:spPr>
          <a:xfrm flipV="1">
            <a:off x="5322392" y="155178"/>
            <a:ext cx="3218150" cy="9576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E8E4561-E4E6-46E0-B7EA-167A86AED9C7}"/>
              </a:ext>
            </a:extLst>
          </p:cNvPr>
          <p:cNvCxnSpPr>
            <a:cxnSpLocks/>
            <a:stCxn id="6" idx="2"/>
          </p:cNvCxnSpPr>
          <p:nvPr/>
        </p:nvCxnSpPr>
        <p:spPr>
          <a:xfrm>
            <a:off x="5322392" y="1187268"/>
            <a:ext cx="3218150" cy="16884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F2B56D4-6D70-4555-A90F-D8F011AFD88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9760" y="2651257"/>
            <a:ext cx="3441700" cy="3323507"/>
          </a:xfrm>
          <a:prstGeom prst="rect">
            <a:avLst/>
          </a:prstGeom>
          <a:ln w="28575">
            <a:solidFill>
              <a:srgbClr val="FF0000"/>
            </a:solidFill>
          </a:ln>
        </p:spPr>
      </p:pic>
      <p:sp>
        <p:nvSpPr>
          <p:cNvPr id="13" name="Free-form: Shape 12">
            <a:extLst>
              <a:ext uri="{FF2B5EF4-FFF2-40B4-BE49-F238E27FC236}">
                <a16:creationId xmlns:a16="http://schemas.microsoft.com/office/drawing/2014/main" id="{A35FEEDD-658B-4DE0-9D8A-FF3B78D9F59E}"/>
              </a:ext>
            </a:extLst>
          </p:cNvPr>
          <p:cNvSpPr/>
          <p:nvPr/>
        </p:nvSpPr>
        <p:spPr>
          <a:xfrm>
            <a:off x="294396" y="2984419"/>
            <a:ext cx="3006608" cy="2793850"/>
          </a:xfrm>
          <a:custGeom>
            <a:avLst/>
            <a:gdLst>
              <a:gd name="connsiteX0" fmla="*/ 0 w 2557462"/>
              <a:gd name="connsiteY0" fmla="*/ 1200150 h 2376487"/>
              <a:gd name="connsiteX1" fmla="*/ 38100 w 2557462"/>
              <a:gd name="connsiteY1" fmla="*/ 1147762 h 2376487"/>
              <a:gd name="connsiteX2" fmla="*/ 71437 w 2557462"/>
              <a:gd name="connsiteY2" fmla="*/ 1190625 h 2376487"/>
              <a:gd name="connsiteX3" fmla="*/ 90487 w 2557462"/>
              <a:gd name="connsiteY3" fmla="*/ 1166812 h 2376487"/>
              <a:gd name="connsiteX4" fmla="*/ 100012 w 2557462"/>
              <a:gd name="connsiteY4" fmla="*/ 1119187 h 2376487"/>
              <a:gd name="connsiteX5" fmla="*/ 57150 w 2557462"/>
              <a:gd name="connsiteY5" fmla="*/ 1095375 h 2376487"/>
              <a:gd name="connsiteX6" fmla="*/ 80962 w 2557462"/>
              <a:gd name="connsiteY6" fmla="*/ 1081087 h 2376487"/>
              <a:gd name="connsiteX7" fmla="*/ 38100 w 2557462"/>
              <a:gd name="connsiteY7" fmla="*/ 1062037 h 2376487"/>
              <a:gd name="connsiteX8" fmla="*/ 38100 w 2557462"/>
              <a:gd name="connsiteY8" fmla="*/ 990600 h 2376487"/>
              <a:gd name="connsiteX9" fmla="*/ 57150 w 2557462"/>
              <a:gd name="connsiteY9" fmla="*/ 1019175 h 2376487"/>
              <a:gd name="connsiteX10" fmla="*/ 90487 w 2557462"/>
              <a:gd name="connsiteY10" fmla="*/ 995362 h 2376487"/>
              <a:gd name="connsiteX11" fmla="*/ 166687 w 2557462"/>
              <a:gd name="connsiteY11" fmla="*/ 1009650 h 2376487"/>
              <a:gd name="connsiteX12" fmla="*/ 152400 w 2557462"/>
              <a:gd name="connsiteY12" fmla="*/ 933450 h 2376487"/>
              <a:gd name="connsiteX13" fmla="*/ 152400 w 2557462"/>
              <a:gd name="connsiteY13" fmla="*/ 933450 h 2376487"/>
              <a:gd name="connsiteX14" fmla="*/ 200025 w 2557462"/>
              <a:gd name="connsiteY14" fmla="*/ 933450 h 2376487"/>
              <a:gd name="connsiteX15" fmla="*/ 228600 w 2557462"/>
              <a:gd name="connsiteY15" fmla="*/ 1000125 h 2376487"/>
              <a:gd name="connsiteX16" fmla="*/ 290512 w 2557462"/>
              <a:gd name="connsiteY16" fmla="*/ 1009650 h 2376487"/>
              <a:gd name="connsiteX17" fmla="*/ 319087 w 2557462"/>
              <a:gd name="connsiteY17" fmla="*/ 962025 h 2376487"/>
              <a:gd name="connsiteX18" fmla="*/ 342900 w 2557462"/>
              <a:gd name="connsiteY18" fmla="*/ 1023937 h 2376487"/>
              <a:gd name="connsiteX19" fmla="*/ 385762 w 2557462"/>
              <a:gd name="connsiteY19" fmla="*/ 1000125 h 2376487"/>
              <a:gd name="connsiteX20" fmla="*/ 366712 w 2557462"/>
              <a:gd name="connsiteY20" fmla="*/ 985837 h 2376487"/>
              <a:gd name="connsiteX21" fmla="*/ 409575 w 2557462"/>
              <a:gd name="connsiteY21" fmla="*/ 890587 h 2376487"/>
              <a:gd name="connsiteX22" fmla="*/ 414337 w 2557462"/>
              <a:gd name="connsiteY22" fmla="*/ 771525 h 2376487"/>
              <a:gd name="connsiteX23" fmla="*/ 333375 w 2557462"/>
              <a:gd name="connsiteY23" fmla="*/ 728662 h 2376487"/>
              <a:gd name="connsiteX24" fmla="*/ 338137 w 2557462"/>
              <a:gd name="connsiteY24" fmla="*/ 633412 h 2376487"/>
              <a:gd name="connsiteX25" fmla="*/ 404812 w 2557462"/>
              <a:gd name="connsiteY25" fmla="*/ 590550 h 2376487"/>
              <a:gd name="connsiteX26" fmla="*/ 390525 w 2557462"/>
              <a:gd name="connsiteY26" fmla="*/ 509587 h 2376487"/>
              <a:gd name="connsiteX27" fmla="*/ 233362 w 2557462"/>
              <a:gd name="connsiteY27" fmla="*/ 552450 h 2376487"/>
              <a:gd name="connsiteX28" fmla="*/ 247650 w 2557462"/>
              <a:gd name="connsiteY28" fmla="*/ 419100 h 2376487"/>
              <a:gd name="connsiteX29" fmla="*/ 423862 w 2557462"/>
              <a:gd name="connsiteY29" fmla="*/ 428625 h 2376487"/>
              <a:gd name="connsiteX30" fmla="*/ 576262 w 2557462"/>
              <a:gd name="connsiteY30" fmla="*/ 452437 h 2376487"/>
              <a:gd name="connsiteX31" fmla="*/ 576262 w 2557462"/>
              <a:gd name="connsiteY31" fmla="*/ 452437 h 2376487"/>
              <a:gd name="connsiteX32" fmla="*/ 623887 w 2557462"/>
              <a:gd name="connsiteY32" fmla="*/ 481012 h 2376487"/>
              <a:gd name="connsiteX33" fmla="*/ 595312 w 2557462"/>
              <a:gd name="connsiteY33" fmla="*/ 452437 h 2376487"/>
              <a:gd name="connsiteX34" fmla="*/ 671512 w 2557462"/>
              <a:gd name="connsiteY34" fmla="*/ 342900 h 2376487"/>
              <a:gd name="connsiteX35" fmla="*/ 671512 w 2557462"/>
              <a:gd name="connsiteY35" fmla="*/ 252412 h 2376487"/>
              <a:gd name="connsiteX36" fmla="*/ 790575 w 2557462"/>
              <a:gd name="connsiteY36" fmla="*/ 219075 h 2376487"/>
              <a:gd name="connsiteX37" fmla="*/ 942975 w 2557462"/>
              <a:gd name="connsiteY37" fmla="*/ 238125 h 2376487"/>
              <a:gd name="connsiteX38" fmla="*/ 923925 w 2557462"/>
              <a:gd name="connsiteY38" fmla="*/ 138112 h 2376487"/>
              <a:gd name="connsiteX39" fmla="*/ 1000125 w 2557462"/>
              <a:gd name="connsiteY39" fmla="*/ 57150 h 2376487"/>
              <a:gd name="connsiteX40" fmla="*/ 1066800 w 2557462"/>
              <a:gd name="connsiteY40" fmla="*/ 47625 h 2376487"/>
              <a:gd name="connsiteX41" fmla="*/ 1162050 w 2557462"/>
              <a:gd name="connsiteY41" fmla="*/ 95250 h 2376487"/>
              <a:gd name="connsiteX42" fmla="*/ 1176337 w 2557462"/>
              <a:gd name="connsiteY42" fmla="*/ 114300 h 2376487"/>
              <a:gd name="connsiteX43" fmla="*/ 1257300 w 2557462"/>
              <a:gd name="connsiteY43" fmla="*/ 152400 h 2376487"/>
              <a:gd name="connsiteX44" fmla="*/ 1343025 w 2557462"/>
              <a:gd name="connsiteY44" fmla="*/ 142875 h 2376487"/>
              <a:gd name="connsiteX45" fmla="*/ 1443037 w 2557462"/>
              <a:gd name="connsiteY45" fmla="*/ 171450 h 2376487"/>
              <a:gd name="connsiteX46" fmla="*/ 1490662 w 2557462"/>
              <a:gd name="connsiteY46" fmla="*/ 76200 h 2376487"/>
              <a:gd name="connsiteX47" fmla="*/ 1543050 w 2557462"/>
              <a:gd name="connsiteY47" fmla="*/ 109537 h 2376487"/>
              <a:gd name="connsiteX48" fmla="*/ 1700212 w 2557462"/>
              <a:gd name="connsiteY48" fmla="*/ 47625 h 2376487"/>
              <a:gd name="connsiteX49" fmla="*/ 1733550 w 2557462"/>
              <a:gd name="connsiteY49" fmla="*/ 76200 h 2376487"/>
              <a:gd name="connsiteX50" fmla="*/ 1800225 w 2557462"/>
              <a:gd name="connsiteY50" fmla="*/ 61912 h 2376487"/>
              <a:gd name="connsiteX51" fmla="*/ 1804987 w 2557462"/>
              <a:gd name="connsiteY51" fmla="*/ 14287 h 2376487"/>
              <a:gd name="connsiteX52" fmla="*/ 1824037 w 2557462"/>
              <a:gd name="connsiteY52" fmla="*/ 0 h 2376487"/>
              <a:gd name="connsiteX53" fmla="*/ 1966912 w 2557462"/>
              <a:gd name="connsiteY53" fmla="*/ 52387 h 2376487"/>
              <a:gd name="connsiteX54" fmla="*/ 2052637 w 2557462"/>
              <a:gd name="connsiteY54" fmla="*/ 33337 h 2376487"/>
              <a:gd name="connsiteX55" fmla="*/ 2209800 w 2557462"/>
              <a:gd name="connsiteY55" fmla="*/ 147637 h 2376487"/>
              <a:gd name="connsiteX56" fmla="*/ 2238375 w 2557462"/>
              <a:gd name="connsiteY56" fmla="*/ 114300 h 2376487"/>
              <a:gd name="connsiteX57" fmla="*/ 2305050 w 2557462"/>
              <a:gd name="connsiteY57" fmla="*/ 147637 h 2376487"/>
              <a:gd name="connsiteX58" fmla="*/ 2333625 w 2557462"/>
              <a:gd name="connsiteY58" fmla="*/ 95250 h 2376487"/>
              <a:gd name="connsiteX59" fmla="*/ 2376487 w 2557462"/>
              <a:gd name="connsiteY59" fmla="*/ 109537 h 2376487"/>
              <a:gd name="connsiteX60" fmla="*/ 2414587 w 2557462"/>
              <a:gd name="connsiteY60" fmla="*/ 195262 h 2376487"/>
              <a:gd name="connsiteX61" fmla="*/ 2457450 w 2557462"/>
              <a:gd name="connsiteY61" fmla="*/ 204787 h 2376487"/>
              <a:gd name="connsiteX62" fmla="*/ 2457450 w 2557462"/>
              <a:gd name="connsiteY62" fmla="*/ 204787 h 2376487"/>
              <a:gd name="connsiteX63" fmla="*/ 2486025 w 2557462"/>
              <a:gd name="connsiteY63" fmla="*/ 219075 h 2376487"/>
              <a:gd name="connsiteX64" fmla="*/ 2514600 w 2557462"/>
              <a:gd name="connsiteY64" fmla="*/ 271462 h 2376487"/>
              <a:gd name="connsiteX65" fmla="*/ 2514600 w 2557462"/>
              <a:gd name="connsiteY65" fmla="*/ 271462 h 2376487"/>
              <a:gd name="connsiteX66" fmla="*/ 2490787 w 2557462"/>
              <a:gd name="connsiteY66" fmla="*/ 385762 h 2376487"/>
              <a:gd name="connsiteX67" fmla="*/ 2557462 w 2557462"/>
              <a:gd name="connsiteY67" fmla="*/ 428625 h 2376487"/>
              <a:gd name="connsiteX68" fmla="*/ 2400300 w 2557462"/>
              <a:gd name="connsiteY68" fmla="*/ 590550 h 2376487"/>
              <a:gd name="connsiteX69" fmla="*/ 2352675 w 2557462"/>
              <a:gd name="connsiteY69" fmla="*/ 881062 h 2376487"/>
              <a:gd name="connsiteX70" fmla="*/ 2295525 w 2557462"/>
              <a:gd name="connsiteY70" fmla="*/ 928687 h 2376487"/>
              <a:gd name="connsiteX71" fmla="*/ 2286000 w 2557462"/>
              <a:gd name="connsiteY71" fmla="*/ 995362 h 2376487"/>
              <a:gd name="connsiteX72" fmla="*/ 2252662 w 2557462"/>
              <a:gd name="connsiteY72" fmla="*/ 1014412 h 2376487"/>
              <a:gd name="connsiteX73" fmla="*/ 2257425 w 2557462"/>
              <a:gd name="connsiteY73" fmla="*/ 1057275 h 2376487"/>
              <a:gd name="connsiteX74" fmla="*/ 2300287 w 2557462"/>
              <a:gd name="connsiteY74" fmla="*/ 1100137 h 2376487"/>
              <a:gd name="connsiteX75" fmla="*/ 2324100 w 2557462"/>
              <a:gd name="connsiteY75" fmla="*/ 1271587 h 2376487"/>
              <a:gd name="connsiteX76" fmla="*/ 2309812 w 2557462"/>
              <a:gd name="connsiteY76" fmla="*/ 1338262 h 2376487"/>
              <a:gd name="connsiteX77" fmla="*/ 2347912 w 2557462"/>
              <a:gd name="connsiteY77" fmla="*/ 1443037 h 2376487"/>
              <a:gd name="connsiteX78" fmla="*/ 2319337 w 2557462"/>
              <a:gd name="connsiteY78" fmla="*/ 1466850 h 2376487"/>
              <a:gd name="connsiteX79" fmla="*/ 2343150 w 2557462"/>
              <a:gd name="connsiteY79" fmla="*/ 1552575 h 2376487"/>
              <a:gd name="connsiteX80" fmla="*/ 2419350 w 2557462"/>
              <a:gd name="connsiteY80" fmla="*/ 1595437 h 2376487"/>
              <a:gd name="connsiteX81" fmla="*/ 2476500 w 2557462"/>
              <a:gd name="connsiteY81" fmla="*/ 1743075 h 2376487"/>
              <a:gd name="connsiteX82" fmla="*/ 2233612 w 2557462"/>
              <a:gd name="connsiteY82" fmla="*/ 1781175 h 2376487"/>
              <a:gd name="connsiteX83" fmla="*/ 2243137 w 2557462"/>
              <a:gd name="connsiteY83" fmla="*/ 1819275 h 2376487"/>
              <a:gd name="connsiteX84" fmla="*/ 2176462 w 2557462"/>
              <a:gd name="connsiteY84" fmla="*/ 1871662 h 2376487"/>
              <a:gd name="connsiteX85" fmla="*/ 2214562 w 2557462"/>
              <a:gd name="connsiteY85" fmla="*/ 1938337 h 2376487"/>
              <a:gd name="connsiteX86" fmla="*/ 2190750 w 2557462"/>
              <a:gd name="connsiteY86" fmla="*/ 1995487 h 2376487"/>
              <a:gd name="connsiteX87" fmla="*/ 2205037 w 2557462"/>
              <a:gd name="connsiteY87" fmla="*/ 2062162 h 2376487"/>
              <a:gd name="connsiteX88" fmla="*/ 2171700 w 2557462"/>
              <a:gd name="connsiteY88" fmla="*/ 2109787 h 2376487"/>
              <a:gd name="connsiteX89" fmla="*/ 2171700 w 2557462"/>
              <a:gd name="connsiteY89" fmla="*/ 2190750 h 2376487"/>
              <a:gd name="connsiteX90" fmla="*/ 2209800 w 2557462"/>
              <a:gd name="connsiteY90" fmla="*/ 2205037 h 2376487"/>
              <a:gd name="connsiteX91" fmla="*/ 2238375 w 2557462"/>
              <a:gd name="connsiteY91" fmla="*/ 2233612 h 2376487"/>
              <a:gd name="connsiteX92" fmla="*/ 2300287 w 2557462"/>
              <a:gd name="connsiteY92" fmla="*/ 2262187 h 2376487"/>
              <a:gd name="connsiteX93" fmla="*/ 2300287 w 2557462"/>
              <a:gd name="connsiteY93" fmla="*/ 2219325 h 2376487"/>
              <a:gd name="connsiteX94" fmla="*/ 2300287 w 2557462"/>
              <a:gd name="connsiteY94" fmla="*/ 2219325 h 2376487"/>
              <a:gd name="connsiteX95" fmla="*/ 2333625 w 2557462"/>
              <a:gd name="connsiteY95" fmla="*/ 2371725 h 2376487"/>
              <a:gd name="connsiteX96" fmla="*/ 2305050 w 2557462"/>
              <a:gd name="connsiteY96" fmla="*/ 2343150 h 2376487"/>
              <a:gd name="connsiteX97" fmla="*/ 2233612 w 2557462"/>
              <a:gd name="connsiteY97" fmla="*/ 2376487 h 2376487"/>
              <a:gd name="connsiteX98" fmla="*/ 2219325 w 2557462"/>
              <a:gd name="connsiteY98" fmla="*/ 2319337 h 2376487"/>
              <a:gd name="connsiteX99" fmla="*/ 2176462 w 2557462"/>
              <a:gd name="connsiteY99" fmla="*/ 2290762 h 2376487"/>
              <a:gd name="connsiteX100" fmla="*/ 2176462 w 2557462"/>
              <a:gd name="connsiteY100" fmla="*/ 2290762 h 2376487"/>
              <a:gd name="connsiteX101" fmla="*/ 2109787 w 2557462"/>
              <a:gd name="connsiteY101" fmla="*/ 2252662 h 2376487"/>
              <a:gd name="connsiteX102" fmla="*/ 2119312 w 2557462"/>
              <a:gd name="connsiteY102" fmla="*/ 2233612 h 2376487"/>
              <a:gd name="connsiteX103" fmla="*/ 2062162 w 2557462"/>
              <a:gd name="connsiteY103" fmla="*/ 2238375 h 2376487"/>
              <a:gd name="connsiteX104" fmla="*/ 2024062 w 2557462"/>
              <a:gd name="connsiteY104" fmla="*/ 2181225 h 2376487"/>
              <a:gd name="connsiteX105" fmla="*/ 2024062 w 2557462"/>
              <a:gd name="connsiteY105" fmla="*/ 2152650 h 2376487"/>
              <a:gd name="connsiteX106" fmla="*/ 2024062 w 2557462"/>
              <a:gd name="connsiteY106" fmla="*/ 2152650 h 2376487"/>
              <a:gd name="connsiteX107" fmla="*/ 1985962 w 2557462"/>
              <a:gd name="connsiteY107" fmla="*/ 2200275 h 2376487"/>
              <a:gd name="connsiteX108" fmla="*/ 1938337 w 2557462"/>
              <a:gd name="connsiteY108" fmla="*/ 2209800 h 2376487"/>
              <a:gd name="connsiteX109" fmla="*/ 1809750 w 2557462"/>
              <a:gd name="connsiteY109" fmla="*/ 2195512 h 2376487"/>
              <a:gd name="connsiteX110" fmla="*/ 1809750 w 2557462"/>
              <a:gd name="connsiteY110" fmla="*/ 2195512 h 2376487"/>
              <a:gd name="connsiteX111" fmla="*/ 1785937 w 2557462"/>
              <a:gd name="connsiteY111" fmla="*/ 2109787 h 2376487"/>
              <a:gd name="connsiteX112" fmla="*/ 1704975 w 2557462"/>
              <a:gd name="connsiteY112" fmla="*/ 2124075 h 2376487"/>
              <a:gd name="connsiteX113" fmla="*/ 1700212 w 2557462"/>
              <a:gd name="connsiteY113" fmla="*/ 2152650 h 2376487"/>
              <a:gd name="connsiteX114" fmla="*/ 1657350 w 2557462"/>
              <a:gd name="connsiteY114" fmla="*/ 2143125 h 2376487"/>
              <a:gd name="connsiteX115" fmla="*/ 1671637 w 2557462"/>
              <a:gd name="connsiteY115" fmla="*/ 2109787 h 2376487"/>
              <a:gd name="connsiteX116" fmla="*/ 1614487 w 2557462"/>
              <a:gd name="connsiteY116" fmla="*/ 2076450 h 2376487"/>
              <a:gd name="connsiteX117" fmla="*/ 1619250 w 2557462"/>
              <a:gd name="connsiteY117" fmla="*/ 2100262 h 2376487"/>
              <a:gd name="connsiteX118" fmla="*/ 1547812 w 2557462"/>
              <a:gd name="connsiteY118" fmla="*/ 2081212 h 2376487"/>
              <a:gd name="connsiteX119" fmla="*/ 1528762 w 2557462"/>
              <a:gd name="connsiteY119" fmla="*/ 2109787 h 2376487"/>
              <a:gd name="connsiteX120" fmla="*/ 1438275 w 2557462"/>
              <a:gd name="connsiteY120" fmla="*/ 2095500 h 2376487"/>
              <a:gd name="connsiteX121" fmla="*/ 1414462 w 2557462"/>
              <a:gd name="connsiteY121" fmla="*/ 2119312 h 2376487"/>
              <a:gd name="connsiteX122" fmla="*/ 1395412 w 2557462"/>
              <a:gd name="connsiteY122" fmla="*/ 2071687 h 2376487"/>
              <a:gd name="connsiteX123" fmla="*/ 1414462 w 2557462"/>
              <a:gd name="connsiteY123" fmla="*/ 2033587 h 2376487"/>
              <a:gd name="connsiteX124" fmla="*/ 1390650 w 2557462"/>
              <a:gd name="connsiteY124" fmla="*/ 1943100 h 2376487"/>
              <a:gd name="connsiteX125" fmla="*/ 1343025 w 2557462"/>
              <a:gd name="connsiteY125" fmla="*/ 1895475 h 2376487"/>
              <a:gd name="connsiteX126" fmla="*/ 1366837 w 2557462"/>
              <a:gd name="connsiteY126" fmla="*/ 1762125 h 2376487"/>
              <a:gd name="connsiteX127" fmla="*/ 1343025 w 2557462"/>
              <a:gd name="connsiteY127" fmla="*/ 1719262 h 2376487"/>
              <a:gd name="connsiteX128" fmla="*/ 1347787 w 2557462"/>
              <a:gd name="connsiteY128" fmla="*/ 1628775 h 2376487"/>
              <a:gd name="connsiteX129" fmla="*/ 1181100 w 2557462"/>
              <a:gd name="connsiteY129" fmla="*/ 1628775 h 2376487"/>
              <a:gd name="connsiteX130" fmla="*/ 1181100 w 2557462"/>
              <a:gd name="connsiteY130" fmla="*/ 1628775 h 2376487"/>
              <a:gd name="connsiteX131" fmla="*/ 1062037 w 2557462"/>
              <a:gd name="connsiteY131" fmla="*/ 1595437 h 2376487"/>
              <a:gd name="connsiteX132" fmla="*/ 1057275 w 2557462"/>
              <a:gd name="connsiteY132" fmla="*/ 1647825 h 2376487"/>
              <a:gd name="connsiteX133" fmla="*/ 1047750 w 2557462"/>
              <a:gd name="connsiteY133" fmla="*/ 1671637 h 2376487"/>
              <a:gd name="connsiteX134" fmla="*/ 1038225 w 2557462"/>
              <a:gd name="connsiteY134" fmla="*/ 1724025 h 2376487"/>
              <a:gd name="connsiteX135" fmla="*/ 952500 w 2557462"/>
              <a:gd name="connsiteY135" fmla="*/ 1719262 h 2376487"/>
              <a:gd name="connsiteX136" fmla="*/ 804862 w 2557462"/>
              <a:gd name="connsiteY136" fmla="*/ 1728787 h 2376487"/>
              <a:gd name="connsiteX137" fmla="*/ 704850 w 2557462"/>
              <a:gd name="connsiteY137" fmla="*/ 1562100 h 2376487"/>
              <a:gd name="connsiteX138" fmla="*/ 709612 w 2557462"/>
              <a:gd name="connsiteY138" fmla="*/ 1476375 h 2376487"/>
              <a:gd name="connsiteX139" fmla="*/ 676275 w 2557462"/>
              <a:gd name="connsiteY139" fmla="*/ 1452562 h 2376487"/>
              <a:gd name="connsiteX140" fmla="*/ 242887 w 2557462"/>
              <a:gd name="connsiteY140" fmla="*/ 1443037 h 2376487"/>
              <a:gd name="connsiteX141" fmla="*/ 161925 w 2557462"/>
              <a:gd name="connsiteY141" fmla="*/ 1466850 h 2376487"/>
              <a:gd name="connsiteX142" fmla="*/ 100012 w 2557462"/>
              <a:gd name="connsiteY142" fmla="*/ 1309687 h 2376487"/>
              <a:gd name="connsiteX143" fmla="*/ 0 w 2557462"/>
              <a:gd name="connsiteY143" fmla="*/ 1200150 h 237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557462" h="2376487">
                <a:moveTo>
                  <a:pt x="0" y="1200150"/>
                </a:moveTo>
                <a:lnTo>
                  <a:pt x="38100" y="1147762"/>
                </a:lnTo>
                <a:lnTo>
                  <a:pt x="71437" y="1190625"/>
                </a:lnTo>
                <a:lnTo>
                  <a:pt x="90487" y="1166812"/>
                </a:lnTo>
                <a:lnTo>
                  <a:pt x="100012" y="1119187"/>
                </a:lnTo>
                <a:lnTo>
                  <a:pt x="57150" y="1095375"/>
                </a:lnTo>
                <a:lnTo>
                  <a:pt x="80962" y="1081087"/>
                </a:lnTo>
                <a:lnTo>
                  <a:pt x="38100" y="1062037"/>
                </a:lnTo>
                <a:lnTo>
                  <a:pt x="38100" y="990600"/>
                </a:lnTo>
                <a:lnTo>
                  <a:pt x="57150" y="1019175"/>
                </a:lnTo>
                <a:lnTo>
                  <a:pt x="90487" y="995362"/>
                </a:lnTo>
                <a:lnTo>
                  <a:pt x="166687" y="1009650"/>
                </a:lnTo>
                <a:lnTo>
                  <a:pt x="152400" y="933450"/>
                </a:lnTo>
                <a:lnTo>
                  <a:pt x="152400" y="933450"/>
                </a:lnTo>
                <a:lnTo>
                  <a:pt x="200025" y="933450"/>
                </a:lnTo>
                <a:lnTo>
                  <a:pt x="228600" y="1000125"/>
                </a:lnTo>
                <a:lnTo>
                  <a:pt x="290512" y="1009650"/>
                </a:lnTo>
                <a:lnTo>
                  <a:pt x="319087" y="962025"/>
                </a:lnTo>
                <a:lnTo>
                  <a:pt x="342900" y="1023937"/>
                </a:lnTo>
                <a:lnTo>
                  <a:pt x="385762" y="1000125"/>
                </a:lnTo>
                <a:lnTo>
                  <a:pt x="366712" y="985837"/>
                </a:lnTo>
                <a:lnTo>
                  <a:pt x="409575" y="890587"/>
                </a:lnTo>
                <a:lnTo>
                  <a:pt x="414337" y="771525"/>
                </a:lnTo>
                <a:lnTo>
                  <a:pt x="333375" y="728662"/>
                </a:lnTo>
                <a:lnTo>
                  <a:pt x="338137" y="633412"/>
                </a:lnTo>
                <a:lnTo>
                  <a:pt x="404812" y="590550"/>
                </a:lnTo>
                <a:lnTo>
                  <a:pt x="390525" y="509587"/>
                </a:lnTo>
                <a:lnTo>
                  <a:pt x="233362" y="552450"/>
                </a:lnTo>
                <a:lnTo>
                  <a:pt x="247650" y="419100"/>
                </a:lnTo>
                <a:lnTo>
                  <a:pt x="423862" y="428625"/>
                </a:lnTo>
                <a:lnTo>
                  <a:pt x="576262" y="452437"/>
                </a:lnTo>
                <a:lnTo>
                  <a:pt x="576262" y="452437"/>
                </a:lnTo>
                <a:lnTo>
                  <a:pt x="623887" y="481012"/>
                </a:lnTo>
                <a:lnTo>
                  <a:pt x="595312" y="452437"/>
                </a:lnTo>
                <a:lnTo>
                  <a:pt x="671512" y="342900"/>
                </a:lnTo>
                <a:lnTo>
                  <a:pt x="671512" y="252412"/>
                </a:lnTo>
                <a:lnTo>
                  <a:pt x="790575" y="219075"/>
                </a:lnTo>
                <a:lnTo>
                  <a:pt x="942975" y="238125"/>
                </a:lnTo>
                <a:lnTo>
                  <a:pt x="923925" y="138112"/>
                </a:lnTo>
                <a:lnTo>
                  <a:pt x="1000125" y="57150"/>
                </a:lnTo>
                <a:lnTo>
                  <a:pt x="1066800" y="47625"/>
                </a:lnTo>
                <a:lnTo>
                  <a:pt x="1162050" y="95250"/>
                </a:lnTo>
                <a:lnTo>
                  <a:pt x="1176337" y="114300"/>
                </a:lnTo>
                <a:lnTo>
                  <a:pt x="1257300" y="152400"/>
                </a:lnTo>
                <a:lnTo>
                  <a:pt x="1343025" y="142875"/>
                </a:lnTo>
                <a:lnTo>
                  <a:pt x="1443037" y="171450"/>
                </a:lnTo>
                <a:lnTo>
                  <a:pt x="1490662" y="76200"/>
                </a:lnTo>
                <a:lnTo>
                  <a:pt x="1543050" y="109537"/>
                </a:lnTo>
                <a:lnTo>
                  <a:pt x="1700212" y="47625"/>
                </a:lnTo>
                <a:lnTo>
                  <a:pt x="1733550" y="76200"/>
                </a:lnTo>
                <a:lnTo>
                  <a:pt x="1800225" y="61912"/>
                </a:lnTo>
                <a:lnTo>
                  <a:pt x="1804987" y="14287"/>
                </a:lnTo>
                <a:lnTo>
                  <a:pt x="1824037" y="0"/>
                </a:lnTo>
                <a:lnTo>
                  <a:pt x="1966912" y="52387"/>
                </a:lnTo>
                <a:lnTo>
                  <a:pt x="2052637" y="33337"/>
                </a:lnTo>
                <a:lnTo>
                  <a:pt x="2209800" y="147637"/>
                </a:lnTo>
                <a:lnTo>
                  <a:pt x="2238375" y="114300"/>
                </a:lnTo>
                <a:lnTo>
                  <a:pt x="2305050" y="147637"/>
                </a:lnTo>
                <a:lnTo>
                  <a:pt x="2333625" y="95250"/>
                </a:lnTo>
                <a:lnTo>
                  <a:pt x="2376487" y="109537"/>
                </a:lnTo>
                <a:lnTo>
                  <a:pt x="2414587" y="195262"/>
                </a:lnTo>
                <a:lnTo>
                  <a:pt x="2457450" y="204787"/>
                </a:lnTo>
                <a:lnTo>
                  <a:pt x="2457450" y="204787"/>
                </a:lnTo>
                <a:lnTo>
                  <a:pt x="2486025" y="219075"/>
                </a:lnTo>
                <a:lnTo>
                  <a:pt x="2514600" y="271462"/>
                </a:lnTo>
                <a:lnTo>
                  <a:pt x="2514600" y="271462"/>
                </a:lnTo>
                <a:lnTo>
                  <a:pt x="2490787" y="385762"/>
                </a:lnTo>
                <a:lnTo>
                  <a:pt x="2557462" y="428625"/>
                </a:lnTo>
                <a:lnTo>
                  <a:pt x="2400300" y="590550"/>
                </a:lnTo>
                <a:lnTo>
                  <a:pt x="2352675" y="881062"/>
                </a:lnTo>
                <a:lnTo>
                  <a:pt x="2295525" y="928687"/>
                </a:lnTo>
                <a:lnTo>
                  <a:pt x="2286000" y="995362"/>
                </a:lnTo>
                <a:lnTo>
                  <a:pt x="2252662" y="1014412"/>
                </a:lnTo>
                <a:lnTo>
                  <a:pt x="2257425" y="1057275"/>
                </a:lnTo>
                <a:lnTo>
                  <a:pt x="2300287" y="1100137"/>
                </a:lnTo>
                <a:lnTo>
                  <a:pt x="2324100" y="1271587"/>
                </a:lnTo>
                <a:lnTo>
                  <a:pt x="2309812" y="1338262"/>
                </a:lnTo>
                <a:lnTo>
                  <a:pt x="2347912" y="1443037"/>
                </a:lnTo>
                <a:lnTo>
                  <a:pt x="2319337" y="1466850"/>
                </a:lnTo>
                <a:lnTo>
                  <a:pt x="2343150" y="1552575"/>
                </a:lnTo>
                <a:lnTo>
                  <a:pt x="2419350" y="1595437"/>
                </a:lnTo>
                <a:lnTo>
                  <a:pt x="2476500" y="1743075"/>
                </a:lnTo>
                <a:lnTo>
                  <a:pt x="2233612" y="1781175"/>
                </a:lnTo>
                <a:lnTo>
                  <a:pt x="2243137" y="1819275"/>
                </a:lnTo>
                <a:lnTo>
                  <a:pt x="2176462" y="1871662"/>
                </a:lnTo>
                <a:lnTo>
                  <a:pt x="2214562" y="1938337"/>
                </a:lnTo>
                <a:lnTo>
                  <a:pt x="2190750" y="1995487"/>
                </a:lnTo>
                <a:lnTo>
                  <a:pt x="2205037" y="2062162"/>
                </a:lnTo>
                <a:lnTo>
                  <a:pt x="2171700" y="2109787"/>
                </a:lnTo>
                <a:lnTo>
                  <a:pt x="2171700" y="2190750"/>
                </a:lnTo>
                <a:lnTo>
                  <a:pt x="2209800" y="2205037"/>
                </a:lnTo>
                <a:lnTo>
                  <a:pt x="2238375" y="2233612"/>
                </a:lnTo>
                <a:lnTo>
                  <a:pt x="2300287" y="2262187"/>
                </a:lnTo>
                <a:lnTo>
                  <a:pt x="2300287" y="2219325"/>
                </a:lnTo>
                <a:lnTo>
                  <a:pt x="2300287" y="2219325"/>
                </a:lnTo>
                <a:lnTo>
                  <a:pt x="2333625" y="2371725"/>
                </a:lnTo>
                <a:lnTo>
                  <a:pt x="2305050" y="2343150"/>
                </a:lnTo>
                <a:lnTo>
                  <a:pt x="2233612" y="2376487"/>
                </a:lnTo>
                <a:lnTo>
                  <a:pt x="2219325" y="2319337"/>
                </a:lnTo>
                <a:lnTo>
                  <a:pt x="2176462" y="2290762"/>
                </a:lnTo>
                <a:lnTo>
                  <a:pt x="2176462" y="2290762"/>
                </a:lnTo>
                <a:lnTo>
                  <a:pt x="2109787" y="2252662"/>
                </a:lnTo>
                <a:lnTo>
                  <a:pt x="2119312" y="2233612"/>
                </a:lnTo>
                <a:lnTo>
                  <a:pt x="2062162" y="2238375"/>
                </a:lnTo>
                <a:lnTo>
                  <a:pt x="2024062" y="2181225"/>
                </a:lnTo>
                <a:lnTo>
                  <a:pt x="2024062" y="2152650"/>
                </a:lnTo>
                <a:lnTo>
                  <a:pt x="2024062" y="2152650"/>
                </a:lnTo>
                <a:lnTo>
                  <a:pt x="1985962" y="2200275"/>
                </a:lnTo>
                <a:lnTo>
                  <a:pt x="1938337" y="2209800"/>
                </a:lnTo>
                <a:lnTo>
                  <a:pt x="1809750" y="2195512"/>
                </a:lnTo>
                <a:lnTo>
                  <a:pt x="1809750" y="2195512"/>
                </a:lnTo>
                <a:lnTo>
                  <a:pt x="1785937" y="2109787"/>
                </a:lnTo>
                <a:lnTo>
                  <a:pt x="1704975" y="2124075"/>
                </a:lnTo>
                <a:lnTo>
                  <a:pt x="1700212" y="2152650"/>
                </a:lnTo>
                <a:lnTo>
                  <a:pt x="1657350" y="2143125"/>
                </a:lnTo>
                <a:lnTo>
                  <a:pt x="1671637" y="2109787"/>
                </a:lnTo>
                <a:lnTo>
                  <a:pt x="1614487" y="2076450"/>
                </a:lnTo>
                <a:lnTo>
                  <a:pt x="1619250" y="2100262"/>
                </a:lnTo>
                <a:lnTo>
                  <a:pt x="1547812" y="2081212"/>
                </a:lnTo>
                <a:lnTo>
                  <a:pt x="1528762" y="2109787"/>
                </a:lnTo>
                <a:lnTo>
                  <a:pt x="1438275" y="2095500"/>
                </a:lnTo>
                <a:lnTo>
                  <a:pt x="1414462" y="2119312"/>
                </a:lnTo>
                <a:lnTo>
                  <a:pt x="1395412" y="2071687"/>
                </a:lnTo>
                <a:lnTo>
                  <a:pt x="1414462" y="2033587"/>
                </a:lnTo>
                <a:lnTo>
                  <a:pt x="1390650" y="1943100"/>
                </a:lnTo>
                <a:lnTo>
                  <a:pt x="1343025" y="1895475"/>
                </a:lnTo>
                <a:lnTo>
                  <a:pt x="1366837" y="1762125"/>
                </a:lnTo>
                <a:lnTo>
                  <a:pt x="1343025" y="1719262"/>
                </a:lnTo>
                <a:lnTo>
                  <a:pt x="1347787" y="1628775"/>
                </a:lnTo>
                <a:lnTo>
                  <a:pt x="1181100" y="1628775"/>
                </a:lnTo>
                <a:lnTo>
                  <a:pt x="1181100" y="1628775"/>
                </a:lnTo>
                <a:lnTo>
                  <a:pt x="1062037" y="1595437"/>
                </a:lnTo>
                <a:lnTo>
                  <a:pt x="1057275" y="1647825"/>
                </a:lnTo>
                <a:lnTo>
                  <a:pt x="1047750" y="1671637"/>
                </a:lnTo>
                <a:lnTo>
                  <a:pt x="1038225" y="1724025"/>
                </a:lnTo>
                <a:lnTo>
                  <a:pt x="952500" y="1719262"/>
                </a:lnTo>
                <a:lnTo>
                  <a:pt x="804862" y="1728787"/>
                </a:lnTo>
                <a:lnTo>
                  <a:pt x="704850" y="1562100"/>
                </a:lnTo>
                <a:lnTo>
                  <a:pt x="709612" y="1476375"/>
                </a:lnTo>
                <a:lnTo>
                  <a:pt x="676275" y="1452562"/>
                </a:lnTo>
                <a:lnTo>
                  <a:pt x="242887" y="1443037"/>
                </a:lnTo>
                <a:lnTo>
                  <a:pt x="161925" y="1466850"/>
                </a:lnTo>
                <a:lnTo>
                  <a:pt x="100012" y="1309687"/>
                </a:lnTo>
                <a:lnTo>
                  <a:pt x="0" y="1200150"/>
                </a:lnTo>
                <a:close/>
              </a:path>
            </a:pathLst>
          </a:custGeom>
          <a:solidFill>
            <a:schemeClr val="accent5">
              <a:lumMod val="20000"/>
              <a:lumOff val="80000"/>
              <a:alpha val="42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984D72F-DC99-4527-BBB7-9D0DD4A56ABF}"/>
              </a:ext>
            </a:extLst>
          </p:cNvPr>
          <p:cNvSpPr txBox="1"/>
          <p:nvPr/>
        </p:nvSpPr>
        <p:spPr>
          <a:xfrm>
            <a:off x="1495641" y="4051399"/>
            <a:ext cx="1338938" cy="523220"/>
          </a:xfrm>
          <a:prstGeom prst="rect">
            <a:avLst/>
          </a:prstGeom>
          <a:noFill/>
        </p:spPr>
        <p:txBody>
          <a:bodyPr wrap="square" rtlCol="0">
            <a:spAutoFit/>
          </a:bodyPr>
          <a:lstStyle/>
          <a:p>
            <a:pPr algn="ctr"/>
            <a:r>
              <a:rPr lang="en-GB" sz="1400" b="1">
                <a:solidFill>
                  <a:schemeClr val="bg1"/>
                </a:solidFill>
              </a:rPr>
              <a:t>Belgian Congo</a:t>
            </a:r>
            <a:endParaRPr lang="en-US" sz="1400" b="1">
              <a:solidFill>
                <a:schemeClr val="bg1"/>
              </a:solidFill>
            </a:endParaRPr>
          </a:p>
        </p:txBody>
      </p:sp>
      <p:sp>
        <p:nvSpPr>
          <p:cNvPr id="17" name="TextBox 16">
            <a:extLst>
              <a:ext uri="{FF2B5EF4-FFF2-40B4-BE49-F238E27FC236}">
                <a16:creationId xmlns:a16="http://schemas.microsoft.com/office/drawing/2014/main" id="{3DDCFF44-DDB4-49C1-9A0D-45C4CDCBD87B}"/>
              </a:ext>
            </a:extLst>
          </p:cNvPr>
          <p:cNvSpPr txBox="1"/>
          <p:nvPr/>
        </p:nvSpPr>
        <p:spPr>
          <a:xfrm>
            <a:off x="209760" y="93337"/>
            <a:ext cx="3441700" cy="1938992"/>
          </a:xfrm>
          <a:prstGeom prst="rect">
            <a:avLst/>
          </a:prstGeom>
          <a:noFill/>
        </p:spPr>
        <p:txBody>
          <a:bodyPr wrap="square" lIns="91440" tIns="45720" rIns="91440" bIns="45720" rtlCol="0" anchor="t">
            <a:spAutoFit/>
          </a:bodyPr>
          <a:lstStyle/>
          <a:p>
            <a:pPr algn="ctr"/>
            <a:r>
              <a:rPr lang="en-GB" sz="2400">
                <a:latin typeface="Calibri" panose="020F0502020204030204" pitchFamily="34" charset="0"/>
                <a:ea typeface="Calibri" panose="020F0502020204030204" pitchFamily="34" charset="0"/>
                <a:cs typeface="Calibri" panose="020F0502020204030204" pitchFamily="34" charset="0"/>
              </a:rPr>
              <a:t>Our enquiry will take us from </a:t>
            </a:r>
            <a:r>
              <a:rPr lang="en-GB" sz="2400" b="1">
                <a:latin typeface="Calibri" panose="020F0502020204030204" pitchFamily="34" charset="0"/>
                <a:ea typeface="Calibri" panose="020F0502020204030204" pitchFamily="34" charset="0"/>
                <a:cs typeface="Calibri" panose="020F0502020204030204" pitchFamily="34" charset="0"/>
              </a:rPr>
              <a:t>Port Sunlight</a:t>
            </a:r>
            <a:r>
              <a:rPr lang="en-GB" sz="2400">
                <a:latin typeface="Calibri" panose="020F0502020204030204" pitchFamily="34" charset="0"/>
                <a:ea typeface="Calibri" panose="020F0502020204030204" pitchFamily="34" charset="0"/>
                <a:cs typeface="Calibri" panose="020F0502020204030204" pitchFamily="34" charset="0"/>
              </a:rPr>
              <a:t>, in Merseyside, to what was then the </a:t>
            </a:r>
            <a:r>
              <a:rPr lang="en-GB" sz="2400" b="1">
                <a:latin typeface="Calibri" panose="020F0502020204030204" pitchFamily="34" charset="0"/>
                <a:ea typeface="Calibri" panose="020F0502020204030204" pitchFamily="34" charset="0"/>
                <a:cs typeface="Calibri" panose="020F0502020204030204" pitchFamily="34" charset="0"/>
              </a:rPr>
              <a:t>Belgian Congo</a:t>
            </a:r>
            <a:r>
              <a:rPr lang="en-GB" sz="2400">
                <a:latin typeface="Calibri" panose="020F0502020204030204" pitchFamily="34" charset="0"/>
                <a:ea typeface="Calibri" panose="020F0502020204030204" pitchFamily="34" charset="0"/>
                <a:cs typeface="Calibri" panose="020F0502020204030204" pitchFamily="34" charset="0"/>
              </a:rPr>
              <a:t> in West Africa. </a:t>
            </a:r>
            <a:endParaRPr lang="en-US" sz="2400">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1250947B-88A9-4FCD-A9D6-B9E350FBF062}"/>
              </a:ext>
            </a:extLst>
          </p:cNvPr>
          <p:cNvSpPr/>
          <p:nvPr/>
        </p:nvSpPr>
        <p:spPr>
          <a:xfrm>
            <a:off x="5921828" y="3826781"/>
            <a:ext cx="972457" cy="9724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73BAE1B6-69C8-4E72-B588-C27FFD817F84}"/>
              </a:ext>
            </a:extLst>
          </p:cNvPr>
          <p:cNvCxnSpPr/>
          <p:nvPr/>
        </p:nvCxnSpPr>
        <p:spPr>
          <a:xfrm flipH="1" flipV="1">
            <a:off x="3651460" y="2651257"/>
            <a:ext cx="3242826" cy="1151486"/>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52C3DCA-BFAE-42D7-8CD6-C0B504AABD77}"/>
              </a:ext>
            </a:extLst>
          </p:cNvPr>
          <p:cNvCxnSpPr>
            <a:cxnSpLocks/>
          </p:cNvCxnSpPr>
          <p:nvPr/>
        </p:nvCxnSpPr>
        <p:spPr>
          <a:xfrm flipH="1">
            <a:off x="3651459" y="4823277"/>
            <a:ext cx="3242827" cy="1151487"/>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C13EAD8F-8D17-4CFC-9B00-432CBAB77BA7}"/>
              </a:ext>
            </a:extLst>
          </p:cNvPr>
          <p:cNvSpPr txBox="1"/>
          <p:nvPr/>
        </p:nvSpPr>
        <p:spPr>
          <a:xfrm>
            <a:off x="206918" y="6008283"/>
            <a:ext cx="6188171" cy="261610"/>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Google Maps: Images ©2025 </a:t>
            </a:r>
            <a:r>
              <a:rPr lang="en-GB" sz="1100" err="1">
                <a:solidFill>
                  <a:srgbClr val="1A1A1A"/>
                </a:solidFill>
                <a:latin typeface="Calibri"/>
                <a:ea typeface="Calibri"/>
                <a:cs typeface="Calibri"/>
              </a:rPr>
              <a:t>TerraMetrics</a:t>
            </a:r>
            <a:r>
              <a:rPr lang="en-GB" sz="1100">
                <a:solidFill>
                  <a:srgbClr val="1A1A1A"/>
                </a:solidFill>
                <a:latin typeface="Calibri"/>
                <a:ea typeface="Calibri"/>
                <a:cs typeface="Calibri"/>
              </a:rPr>
              <a:t>, Map data © 2025</a:t>
            </a:r>
            <a:endParaRPr lang="en-US" sz="1100">
              <a:latin typeface="Calibri"/>
              <a:ea typeface="Calibri"/>
              <a:cs typeface="Calibri"/>
            </a:endParaRPr>
          </a:p>
        </p:txBody>
      </p:sp>
      <p:sp>
        <p:nvSpPr>
          <p:cNvPr id="41" name="TextBox 40">
            <a:extLst>
              <a:ext uri="{FF2B5EF4-FFF2-40B4-BE49-F238E27FC236}">
                <a16:creationId xmlns:a16="http://schemas.microsoft.com/office/drawing/2014/main" id="{806C01C2-884B-4DD1-B5FD-478DB0105A9B}"/>
              </a:ext>
            </a:extLst>
          </p:cNvPr>
          <p:cNvSpPr txBox="1"/>
          <p:nvPr/>
        </p:nvSpPr>
        <p:spPr>
          <a:xfrm rot="5400000">
            <a:off x="8563284" y="3213558"/>
            <a:ext cx="6858000" cy="430887"/>
          </a:xfrm>
          <a:prstGeom prst="rect">
            <a:avLst/>
          </a:prstGeom>
          <a:solidFill>
            <a:schemeClr val="bg1"/>
          </a:solidFill>
        </p:spPr>
        <p:txBody>
          <a:bodyPr wrap="square" lIns="91440" tIns="45720" rIns="91440" bIns="45720" rtlCol="0" anchor="t">
            <a:spAutoFit/>
          </a:bodyPr>
          <a:lstStyle/>
          <a:p>
            <a:r>
              <a:rPr lang="en-GB" sz="1100">
                <a:solidFill>
                  <a:srgbClr val="1A1A1A"/>
                </a:solidFill>
                <a:latin typeface="Calibri"/>
                <a:ea typeface="Calibri"/>
                <a:cs typeface="Calibri"/>
              </a:rPr>
              <a:t>Images © 2025 Airbus, Bluesky, </a:t>
            </a:r>
            <a:r>
              <a:rPr lang="en-GB" sz="1100" err="1">
                <a:solidFill>
                  <a:srgbClr val="1A1A1A"/>
                </a:solidFill>
                <a:latin typeface="Calibri"/>
                <a:ea typeface="Calibri"/>
                <a:cs typeface="Calibri"/>
              </a:rPr>
              <a:t>Infoterra</a:t>
            </a:r>
            <a:r>
              <a:rPr lang="en-GB" sz="1100">
                <a:solidFill>
                  <a:srgbClr val="1A1A1A"/>
                </a:solidFill>
                <a:latin typeface="Calibri"/>
                <a:ea typeface="Calibri"/>
                <a:cs typeface="Calibri"/>
              </a:rPr>
              <a:t> Ltd &amp; COWI A/S, Landsat / Copernicus. Maxar Technologies, Map data © 2025</a:t>
            </a:r>
            <a:endParaRPr lang="en-US" sz="1100">
              <a:latin typeface="Calibri"/>
              <a:ea typeface="Calibri"/>
              <a:cs typeface="Calibri"/>
            </a:endParaRPr>
          </a:p>
        </p:txBody>
      </p:sp>
      <p:pic>
        <p:nvPicPr>
          <p:cNvPr id="5" name="Picture 4">
            <a:extLst>
              <a:ext uri="{FF2B5EF4-FFF2-40B4-BE49-F238E27FC236}">
                <a16:creationId xmlns:a16="http://schemas.microsoft.com/office/drawing/2014/main" id="{3D723F00-055D-41DE-9E3B-7F05B10092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85687" y="3056294"/>
            <a:ext cx="3242826" cy="2892570"/>
          </a:xfrm>
          <a:prstGeom prst="rect">
            <a:avLst/>
          </a:prstGeom>
          <a:ln w="28575">
            <a:solidFill>
              <a:srgbClr val="FF0000"/>
            </a:solidFill>
          </a:ln>
        </p:spPr>
      </p:pic>
      <p:cxnSp>
        <p:nvCxnSpPr>
          <p:cNvPr id="10" name="Straight Connector 9">
            <a:extLst>
              <a:ext uri="{FF2B5EF4-FFF2-40B4-BE49-F238E27FC236}">
                <a16:creationId xmlns:a16="http://schemas.microsoft.com/office/drawing/2014/main" id="{27B316D7-40BD-47BD-B522-083429A151B0}"/>
              </a:ext>
            </a:extLst>
          </p:cNvPr>
          <p:cNvCxnSpPr>
            <a:cxnSpLocks/>
          </p:cNvCxnSpPr>
          <p:nvPr/>
        </p:nvCxnSpPr>
        <p:spPr>
          <a:xfrm flipH="1">
            <a:off x="8559134" y="1363880"/>
            <a:ext cx="1456503" cy="16822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51F228F-3A82-419B-A7AF-E70822B904E4}"/>
              </a:ext>
            </a:extLst>
          </p:cNvPr>
          <p:cNvCxnSpPr>
            <a:cxnSpLocks/>
          </p:cNvCxnSpPr>
          <p:nvPr/>
        </p:nvCxnSpPr>
        <p:spPr>
          <a:xfrm>
            <a:off x="10297837" y="1363880"/>
            <a:ext cx="1530676" cy="16822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27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9B3F33-CF57-4FFC-92FE-28916C0A51DA}"/>
              </a:ext>
            </a:extLst>
          </p:cNvPr>
          <p:cNvSpPr txBox="1"/>
          <p:nvPr/>
        </p:nvSpPr>
        <p:spPr>
          <a:xfrm>
            <a:off x="319174" y="182685"/>
            <a:ext cx="11631525" cy="646331"/>
          </a:xfrm>
          <a:prstGeom prst="rect">
            <a:avLst/>
          </a:prstGeom>
          <a:noFill/>
        </p:spPr>
        <p:txBody>
          <a:bodyPr wrap="square" lIns="91440" tIns="45720" rIns="91440" bIns="45720" rtlCol="0" anchor="t">
            <a:spAutoFit/>
          </a:bodyPr>
          <a:lstStyle/>
          <a:p>
            <a:pPr algn="ctr"/>
            <a:r>
              <a:rPr lang="en-US" sz="3600" b="1">
                <a:latin typeface="Calibri"/>
                <a:ea typeface="Calibri"/>
                <a:cs typeface="Calibri"/>
              </a:rPr>
              <a:t>Lesson 1: Who contributed to a bar of Sunlight soap?</a:t>
            </a:r>
            <a:endParaRPr lang="en-GB" sz="3600" b="1">
              <a:latin typeface="Calibri"/>
              <a:ea typeface="Calibri"/>
              <a:cs typeface="Calibri"/>
            </a:endParaRPr>
          </a:p>
        </p:txBody>
      </p:sp>
      <p:sp>
        <p:nvSpPr>
          <p:cNvPr id="4" name="TextBox 3">
            <a:extLst>
              <a:ext uri="{FF2B5EF4-FFF2-40B4-BE49-F238E27FC236}">
                <a16:creationId xmlns:a16="http://schemas.microsoft.com/office/drawing/2014/main" id="{08B455B9-2352-41A2-AD83-64CD27AC0F91}"/>
              </a:ext>
            </a:extLst>
          </p:cNvPr>
          <p:cNvSpPr txBox="1"/>
          <p:nvPr/>
        </p:nvSpPr>
        <p:spPr>
          <a:xfrm>
            <a:off x="319174" y="1109785"/>
            <a:ext cx="11631525" cy="1200329"/>
          </a:xfrm>
          <a:prstGeom prst="rect">
            <a:avLst/>
          </a:prstGeom>
          <a:noFill/>
        </p:spPr>
        <p:txBody>
          <a:bodyPr wrap="square" lIns="91440" tIns="45720" rIns="91440" bIns="45720" rtlCol="0" anchor="t">
            <a:spAutoFit/>
          </a:bodyPr>
          <a:lstStyle/>
          <a:p>
            <a:pPr algn="ctr"/>
            <a:r>
              <a:rPr lang="en-US" sz="2400" b="1">
                <a:latin typeface="Calibri" panose="020F0502020204030204" pitchFamily="34" charset="0"/>
                <a:cs typeface="Calibri" panose="020F0502020204030204" pitchFamily="34" charset="0"/>
              </a:rPr>
              <a:t>To answer our big question, we must:</a:t>
            </a:r>
            <a:endParaRPr lang="en-US"/>
          </a:p>
          <a:p>
            <a:pPr marL="342900" indent="-342900">
              <a:buFont typeface="Wingdings" panose="05000000000000000000" pitchFamily="2" charset="2"/>
              <a:buChar char="ü"/>
            </a:pPr>
            <a:r>
              <a:rPr lang="en-US" sz="2400">
                <a:latin typeface="Calibri" panose="020F0502020204030204" pitchFamily="34" charset="0"/>
                <a:cs typeface="Calibri" panose="020F0502020204030204" pitchFamily="34" charset="0"/>
              </a:rPr>
              <a:t>Understand the story of William Lever, Port Sunlight and the Belgian Congo</a:t>
            </a:r>
          </a:p>
          <a:p>
            <a:pPr marL="342900" indent="-342900">
              <a:buFont typeface="Wingdings" panose="05000000000000000000" pitchFamily="2" charset="2"/>
              <a:buChar char="ü"/>
            </a:pPr>
            <a:r>
              <a:rPr lang="en-US" sz="2400">
                <a:latin typeface="Calibri"/>
                <a:ea typeface="Calibri"/>
                <a:cs typeface="Calibri"/>
              </a:rPr>
              <a:t>Describe how Sunlight soap was made, from the Belgian Congo to Port Sunlight</a:t>
            </a:r>
            <a:endParaRPr lang="en-GB" sz="2400">
              <a:latin typeface="Calibri"/>
              <a:ea typeface="Calibri"/>
              <a:cs typeface="Calibri"/>
            </a:endParaRPr>
          </a:p>
        </p:txBody>
      </p:sp>
      <p:sp>
        <p:nvSpPr>
          <p:cNvPr id="5" name="TextBox 4">
            <a:extLst>
              <a:ext uri="{FF2B5EF4-FFF2-40B4-BE49-F238E27FC236}">
                <a16:creationId xmlns:a16="http://schemas.microsoft.com/office/drawing/2014/main" id="{D803BBF5-10D0-C839-5391-A7C31E36A72B}"/>
              </a:ext>
            </a:extLst>
          </p:cNvPr>
          <p:cNvSpPr txBox="1"/>
          <p:nvPr/>
        </p:nvSpPr>
        <p:spPr>
          <a:xfrm>
            <a:off x="319174" y="2664178"/>
            <a:ext cx="4865511" cy="2308324"/>
          </a:xfrm>
          <a:prstGeom prst="rect">
            <a:avLst/>
          </a:prstGeom>
          <a:noFill/>
        </p:spPr>
        <p:txBody>
          <a:bodyPr wrap="square" lIns="91440" tIns="45720" rIns="91440" bIns="45720" rtlCol="0" anchor="t">
            <a:spAutoFit/>
          </a:bodyPr>
          <a:lstStyle/>
          <a:p>
            <a:pPr algn="ctr"/>
            <a:r>
              <a:rPr lang="en-US" sz="2400">
                <a:solidFill>
                  <a:srgbClr val="0070C0"/>
                </a:solidFill>
                <a:latin typeface="Calibri" panose="020F0502020204030204" pitchFamily="34" charset="0"/>
                <a:cs typeface="Calibri" panose="020F0502020204030204" pitchFamily="34" charset="0"/>
              </a:rPr>
              <a:t>Key concepts:</a:t>
            </a:r>
            <a:endParaRPr lang="en-US"/>
          </a:p>
          <a:p>
            <a:pPr marL="342900" indent="-342900">
              <a:buFont typeface="Arial" panose="020B0604020202020204" pitchFamily="34" charset="0"/>
              <a:buChar char="•"/>
            </a:pPr>
            <a:r>
              <a:rPr lang="en-US" sz="2400" b="1">
                <a:latin typeface="Calibri" panose="020F0502020204030204" pitchFamily="34" charset="0"/>
                <a:cs typeface="Calibri" panose="020F0502020204030204" pitchFamily="34" charset="0"/>
              </a:rPr>
              <a:t>Paternalism: </a:t>
            </a:r>
            <a:r>
              <a:rPr lang="en-US" sz="2400">
                <a:latin typeface="Calibri" panose="020F0502020204030204" pitchFamily="34" charset="0"/>
                <a:cs typeface="Calibri" panose="020F0502020204030204" pitchFamily="34" charset="0"/>
              </a:rPr>
              <a:t>When a leader provides guidance and care in exchange for loyalty and obedience</a:t>
            </a:r>
            <a:r>
              <a:rPr lang="en-US" sz="2400" b="1">
                <a:latin typeface="Calibri" panose="020F0502020204030204" pitchFamily="34" charset="0"/>
                <a:cs typeface="Calibri" panose="020F0502020204030204" pitchFamily="34" charset="0"/>
              </a:rPr>
              <a:t> </a:t>
            </a:r>
            <a:endParaRPr lang="en-GB" sz="2400" b="1">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b="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0574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AD160B-4A12-406C-8B87-7619FCEE3D4A}"/>
              </a:ext>
            </a:extLst>
          </p:cNvPr>
          <p:cNvSpPr txBox="1"/>
          <p:nvPr/>
        </p:nvSpPr>
        <p:spPr>
          <a:xfrm>
            <a:off x="397774" y="255988"/>
            <a:ext cx="7088876" cy="3785652"/>
          </a:xfrm>
          <a:prstGeom prst="rect">
            <a:avLst/>
          </a:prstGeom>
          <a:noFill/>
        </p:spPr>
        <p:txBody>
          <a:bodyPr wrap="square" lIns="91440" tIns="45720" rIns="91440" bIns="45720" rtlCol="0" anchor="t">
            <a:spAutoFit/>
          </a:bodyPr>
          <a:lstStyle/>
          <a:p>
            <a:pPr algn="ctr"/>
            <a:r>
              <a:rPr lang="en-GB" sz="2400" b="1">
                <a:solidFill>
                  <a:srgbClr val="FF0000"/>
                </a:solidFill>
                <a:latin typeface="Calibri" panose="020F0502020204030204" pitchFamily="34" charset="0"/>
                <a:ea typeface="Calibri" panose="020F0502020204030204" pitchFamily="34" charset="0"/>
                <a:cs typeface="Calibri" panose="020F0502020204030204" pitchFamily="34" charset="0"/>
              </a:rPr>
              <a:t>Reading task: </a:t>
            </a:r>
            <a:r>
              <a:rPr lang="en-GB" sz="2400">
                <a:latin typeface="Calibri" panose="020F0502020204030204" pitchFamily="34" charset="0"/>
                <a:ea typeface="Calibri" panose="020F0502020204030204" pitchFamily="34" charset="0"/>
                <a:cs typeface="Calibri" panose="020F0502020204030204" pitchFamily="34" charset="0"/>
              </a:rPr>
              <a:t>Read the story of Lever Brothers, Port Sunlight and the Belgian Congo and answer the questions below:</a:t>
            </a:r>
            <a:endParaRPr lang="en-US"/>
          </a:p>
          <a:p>
            <a:pPr algn="ctr"/>
            <a:endParaRPr lang="en-GB" sz="2400">
              <a:latin typeface="Calibri"/>
              <a:ea typeface="Calibri"/>
              <a:cs typeface="Calibri"/>
            </a:endParaRPr>
          </a:p>
          <a:p>
            <a:pPr marL="914400" lvl="1" indent="-457200">
              <a:buFont typeface="+mj-lt"/>
              <a:buAutoNum type="arabicPeriod"/>
            </a:pPr>
            <a:r>
              <a:rPr lang="en-US" sz="2400">
                <a:latin typeface="Calibri"/>
                <a:ea typeface="Calibri"/>
                <a:cs typeface="Calibri"/>
              </a:rPr>
              <a:t>Why did Sunlight soap become so popular?</a:t>
            </a:r>
          </a:p>
          <a:p>
            <a:pPr marL="914400" lvl="1" indent="-457200">
              <a:buFont typeface="+mj-lt"/>
              <a:buAutoNum type="arabicPeriod"/>
            </a:pPr>
            <a:r>
              <a:rPr lang="en-US" sz="2400">
                <a:latin typeface="Calibri"/>
                <a:ea typeface="Calibri"/>
                <a:cs typeface="Calibri"/>
              </a:rPr>
              <a:t>Describe Port Sunlight.</a:t>
            </a:r>
            <a:endParaRPr lang="en-US" sz="2400">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mj-lt"/>
              <a:buAutoNum type="arabicPeriod"/>
            </a:pPr>
            <a:r>
              <a:rPr lang="en-US" sz="2400">
                <a:latin typeface="Calibri" panose="020F0502020204030204" pitchFamily="34" charset="0"/>
                <a:ea typeface="Calibri" panose="020F0502020204030204" pitchFamily="34" charset="0"/>
                <a:cs typeface="Calibri" panose="020F0502020204030204" pitchFamily="34" charset="0"/>
              </a:rPr>
              <a:t>What did the Belgian government offer to William Lever? Why?</a:t>
            </a:r>
          </a:p>
          <a:p>
            <a:pPr marL="914400" lvl="1" indent="-457200">
              <a:buFont typeface="+mj-lt"/>
              <a:buAutoNum type="arabicPeriod"/>
            </a:pPr>
            <a:r>
              <a:rPr lang="en-US" sz="2400">
                <a:latin typeface="Calibri" panose="020F0502020204030204" pitchFamily="34" charset="0"/>
                <a:ea typeface="Calibri" panose="020F0502020204030204" pitchFamily="34" charset="0"/>
                <a:cs typeface="Calibri" panose="020F0502020204030204" pitchFamily="34" charset="0"/>
              </a:rPr>
              <a:t>How did Lever Brothers benefit from their concessions in the Belgian Congo?</a:t>
            </a:r>
          </a:p>
        </p:txBody>
      </p:sp>
      <p:pic>
        <p:nvPicPr>
          <p:cNvPr id="3" name="Picture 2">
            <a:extLst>
              <a:ext uri="{FF2B5EF4-FFF2-40B4-BE49-F238E27FC236}">
                <a16:creationId xmlns:a16="http://schemas.microsoft.com/office/drawing/2014/main" id="{D75AD7B7-D3C7-04CC-EB84-BCEDA21F6CF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85895" y="254000"/>
            <a:ext cx="4147483" cy="5992092"/>
          </a:xfrm>
          <a:prstGeom prst="rect">
            <a:avLst/>
          </a:prstGeom>
        </p:spPr>
      </p:pic>
    </p:spTree>
    <p:extLst>
      <p:ext uri="{BB962C8B-B14F-4D97-AF65-F5344CB8AC3E}">
        <p14:creationId xmlns:p14="http://schemas.microsoft.com/office/powerpoint/2010/main" val="4133162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D5881A-E893-4E72-88B5-A199D6346AEC}"/>
              </a:ext>
            </a:extLst>
          </p:cNvPr>
          <p:cNvSpPr txBox="1"/>
          <p:nvPr/>
        </p:nvSpPr>
        <p:spPr>
          <a:xfrm>
            <a:off x="7808686" y="164123"/>
            <a:ext cx="4172298" cy="6370975"/>
          </a:xfrm>
          <a:prstGeom prst="rect">
            <a:avLst/>
          </a:prstGeom>
          <a:noFill/>
        </p:spPr>
        <p:txBody>
          <a:bodyPr wrap="square" lIns="91440" tIns="45720" rIns="91440" bIns="45720" rtlCol="0" anchor="t">
            <a:spAutoFit/>
          </a:bodyPr>
          <a:lstStyle/>
          <a:p>
            <a:pPr algn="ctr"/>
            <a:r>
              <a:rPr lang="en-GB" sz="2400" b="1">
                <a:solidFill>
                  <a:srgbClr val="FF0000"/>
                </a:solidFill>
              </a:rPr>
              <a:t>Before you watch: </a:t>
            </a:r>
            <a:r>
              <a:rPr lang="en-GB" sz="2400"/>
              <a:t>This video is from the 1950s. </a:t>
            </a:r>
            <a:r>
              <a:rPr kumimoji="0" lang="en-US" sz="24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What would you expect the </a:t>
            </a:r>
            <a:r>
              <a:rPr kumimoji="0" lang="en-US" sz="2400" b="1"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tone</a:t>
            </a:r>
            <a:r>
              <a:rPr kumimoji="0" lang="en-US" sz="24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of this video to be? </a:t>
            </a:r>
            <a:r>
              <a:rPr kumimoji="0" lang="en-US" sz="2400" b="1"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Why</a:t>
            </a:r>
            <a:r>
              <a:rPr kumimoji="0" lang="en-US" sz="24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How might you expect to see people from the Congo </a:t>
            </a:r>
            <a:r>
              <a:rPr kumimoji="0" lang="en-US" sz="240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portrayed</a:t>
            </a:r>
            <a:r>
              <a:rPr kumimoji="0" lang="en-US" sz="24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a:t>
            </a:r>
            <a:endParaRPr lang="en-US"/>
          </a:p>
          <a:p>
            <a:pPr algn="ctr"/>
            <a:endParaRPr lang="en-US" sz="2400">
              <a:latin typeface="Calibri"/>
              <a:ea typeface="Calibri"/>
              <a:cs typeface="Calibri"/>
            </a:endParaRPr>
          </a:p>
          <a:p>
            <a:pPr marL="457200" indent="-457200">
              <a:buAutoNum type="arabicPeriod"/>
            </a:pPr>
            <a:r>
              <a:rPr lang="en-US" sz="2400" u="none" kern="1200">
                <a:effectLst/>
                <a:latin typeface="Calibri"/>
                <a:ea typeface="Calibri"/>
                <a:cs typeface="Calibri"/>
              </a:rPr>
              <a:t>The documentary says that the Congo’s wealth </a:t>
            </a:r>
            <a:r>
              <a:rPr lang="en-US" sz="2400">
                <a:latin typeface="Calibri"/>
                <a:ea typeface="Calibri"/>
                <a:cs typeface="Calibri"/>
              </a:rPr>
              <a:t>‘lay</a:t>
            </a:r>
            <a:r>
              <a:rPr lang="en-US" sz="2400" u="none" kern="1200">
                <a:effectLst/>
                <a:latin typeface="Calibri"/>
                <a:ea typeface="Calibri"/>
                <a:cs typeface="Calibri"/>
              </a:rPr>
              <a:t> wasted</a:t>
            </a:r>
            <a:r>
              <a:rPr lang="en-US" sz="2400">
                <a:latin typeface="Calibri"/>
                <a:ea typeface="Calibri"/>
                <a:cs typeface="Calibri"/>
              </a:rPr>
              <a:t>’.</a:t>
            </a:r>
            <a:r>
              <a:rPr lang="en-US" sz="2400" u="none" kern="1200">
                <a:effectLst/>
                <a:latin typeface="Calibri"/>
                <a:ea typeface="Calibri"/>
                <a:cs typeface="Calibri"/>
              </a:rPr>
              <a:t> Would William Lever have agreed with this?</a:t>
            </a:r>
          </a:p>
          <a:p>
            <a:pPr marL="457200" indent="-457200">
              <a:buAutoNum type="arabicPeriod"/>
            </a:pPr>
            <a:r>
              <a:rPr lang="en-US" sz="2400" u="none"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According to the documentary, what did William Lever bring to the Congo?</a:t>
            </a:r>
          </a:p>
          <a:p>
            <a:pPr marL="457200" indent="-457200">
              <a:buAutoNum type="arabicPeriod"/>
            </a:pPr>
            <a:endParaRPr lang="en-GB" sz="2400"/>
          </a:p>
        </p:txBody>
      </p:sp>
      <p:pic>
        <p:nvPicPr>
          <p:cNvPr id="4" name="EXCERPT Congo Harvest - Wealth Of The World (1950).mp4">
            <a:hlinkClick r:id="" action="ppaction://media"/>
            <a:extLst>
              <a:ext uri="{FF2B5EF4-FFF2-40B4-BE49-F238E27FC236}">
                <a16:creationId xmlns:a16="http://schemas.microsoft.com/office/drawing/2014/main" id="{8E0C3200-6574-E763-7E2B-FCE81938D50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8574" y="305034"/>
            <a:ext cx="6924744" cy="5193558"/>
          </a:xfrm>
          <a:prstGeom prst="rect">
            <a:avLst/>
          </a:prstGeom>
        </p:spPr>
      </p:pic>
    </p:spTree>
    <p:extLst>
      <p:ext uri="{BB962C8B-B14F-4D97-AF65-F5344CB8AC3E}">
        <p14:creationId xmlns:p14="http://schemas.microsoft.com/office/powerpoint/2010/main" val="46301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0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FA26E5C-590D-4318-B6AC-F136F5AE1B9C}"/>
              </a:ext>
            </a:extLst>
          </p:cNvPr>
          <p:cNvSpPr txBox="1"/>
          <p:nvPr/>
        </p:nvSpPr>
        <p:spPr>
          <a:xfrm>
            <a:off x="6188134" y="963080"/>
            <a:ext cx="5807171" cy="5170645"/>
          </a:xfrm>
          <a:prstGeom prst="rect">
            <a:avLst/>
          </a:prstGeom>
          <a:noFill/>
        </p:spPr>
        <p:txBody>
          <a:bodyPr wrap="square" lIns="91440" tIns="45720" rIns="91440" bIns="45720" rtlCol="0" anchor="t">
            <a:spAutoFit/>
          </a:bodyPr>
          <a:lstStyle/>
          <a:p>
            <a:pPr algn="ctr"/>
            <a:r>
              <a:rPr lang="en-GB" sz="2200">
                <a:latin typeface="Calibri" panose="020F0502020204030204" pitchFamily="34" charset="0"/>
                <a:ea typeface="Calibri" panose="020F0502020204030204" pitchFamily="34" charset="0"/>
                <a:cs typeface="Calibri" panose="020F0502020204030204" pitchFamily="34" charset="0"/>
              </a:rPr>
              <a:t>Lever Brothers owned five </a:t>
            </a:r>
            <a:r>
              <a:rPr lang="en-GB" sz="2200" b="1">
                <a:latin typeface="Calibri" panose="020F0502020204030204" pitchFamily="34" charset="0"/>
                <a:ea typeface="Calibri" panose="020F0502020204030204" pitchFamily="34" charset="0"/>
                <a:cs typeface="Calibri" panose="020F0502020204030204" pitchFamily="34" charset="0"/>
              </a:rPr>
              <a:t>concessions</a:t>
            </a:r>
            <a:r>
              <a:rPr lang="en-GB" sz="2200">
                <a:latin typeface="Calibri" panose="020F0502020204030204" pitchFamily="34" charset="0"/>
                <a:ea typeface="Calibri" panose="020F0502020204030204" pitchFamily="34" charset="0"/>
                <a:cs typeface="Calibri" panose="020F0502020204030204" pitchFamily="34" charset="0"/>
              </a:rPr>
              <a:t> in the Belgian Congo. Each concession contained groves of </a:t>
            </a:r>
            <a:r>
              <a:rPr lang="en-GB" sz="2200" b="1">
                <a:latin typeface="Calibri" panose="020F0502020204030204" pitchFamily="34" charset="0"/>
                <a:ea typeface="Calibri" panose="020F0502020204030204" pitchFamily="34" charset="0"/>
                <a:cs typeface="Calibri" panose="020F0502020204030204" pitchFamily="34" charset="0"/>
              </a:rPr>
              <a:t>oil palm trees</a:t>
            </a:r>
            <a:r>
              <a:rPr lang="en-GB" sz="2200">
                <a:latin typeface="Calibri" panose="020F0502020204030204" pitchFamily="34" charset="0"/>
                <a:ea typeface="Calibri" panose="020F0502020204030204" pitchFamily="34" charset="0"/>
                <a:cs typeface="Calibri" panose="020F0502020204030204" pitchFamily="34" charset="0"/>
              </a:rPr>
              <a:t>. </a:t>
            </a:r>
            <a:endParaRPr lang="en-US"/>
          </a:p>
          <a:p>
            <a:pPr algn="ctr"/>
            <a:endParaRPr lang="en-GB" sz="2200">
              <a:latin typeface="Calibri" panose="020F0502020204030204" pitchFamily="34" charset="0"/>
              <a:ea typeface="Calibri" panose="020F0502020204030204" pitchFamily="34" charset="0"/>
              <a:cs typeface="Calibri" panose="020F0502020204030204" pitchFamily="34" charset="0"/>
            </a:endParaRPr>
          </a:p>
          <a:p>
            <a:pPr algn="ctr"/>
            <a:r>
              <a:rPr lang="en-GB" sz="2200">
                <a:latin typeface="Calibri" panose="020F0502020204030204" pitchFamily="34" charset="0"/>
                <a:ea typeface="Calibri" panose="020F0502020204030204" pitchFamily="34" charset="0"/>
                <a:cs typeface="Calibri" panose="020F0502020204030204" pitchFamily="34" charset="0"/>
              </a:rPr>
              <a:t>The fruit of these trees, once cut down, contained </a:t>
            </a:r>
            <a:r>
              <a:rPr lang="en-GB" sz="2200" b="1">
                <a:latin typeface="Calibri" panose="020F0502020204030204" pitchFamily="34" charset="0"/>
                <a:ea typeface="Calibri" panose="020F0502020204030204" pitchFamily="34" charset="0"/>
                <a:cs typeface="Calibri" panose="020F0502020204030204" pitchFamily="34" charset="0"/>
              </a:rPr>
              <a:t>palm oil</a:t>
            </a:r>
            <a:r>
              <a:rPr lang="en-GB" sz="2200">
                <a:latin typeface="Calibri" panose="020F0502020204030204" pitchFamily="34" charset="0"/>
                <a:ea typeface="Calibri" panose="020F0502020204030204" pitchFamily="34" charset="0"/>
                <a:cs typeface="Calibri" panose="020F0502020204030204" pitchFamily="34" charset="0"/>
              </a:rPr>
              <a:t>, which could be extracted by crushing it in a mill. </a:t>
            </a:r>
          </a:p>
          <a:p>
            <a:pPr algn="ctr"/>
            <a:endParaRPr lang="en-GB" sz="2200">
              <a:latin typeface="Calibri" panose="020F0502020204030204" pitchFamily="34" charset="0"/>
              <a:ea typeface="Calibri" panose="020F0502020204030204" pitchFamily="34" charset="0"/>
              <a:cs typeface="Calibri" panose="020F0502020204030204" pitchFamily="34" charset="0"/>
            </a:endParaRPr>
          </a:p>
          <a:p>
            <a:pPr algn="ctr"/>
            <a:r>
              <a:rPr lang="en-GB" sz="2200">
                <a:latin typeface="Calibri" panose="020F0502020204030204" pitchFamily="34" charset="0"/>
                <a:ea typeface="Calibri" panose="020F0502020204030204" pitchFamily="34" charset="0"/>
                <a:cs typeface="Calibri" panose="020F0502020204030204" pitchFamily="34" charset="0"/>
              </a:rPr>
              <a:t>Once extracted, barrels of palm oil were transported downriver on steamboats to </a:t>
            </a:r>
            <a:r>
              <a:rPr lang="en-GB" sz="2200" b="1">
                <a:latin typeface="Calibri" panose="020F0502020204030204" pitchFamily="34" charset="0"/>
                <a:ea typeface="Calibri" panose="020F0502020204030204" pitchFamily="34" charset="0"/>
                <a:cs typeface="Calibri" panose="020F0502020204030204" pitchFamily="34" charset="0"/>
              </a:rPr>
              <a:t>Leopoldville</a:t>
            </a:r>
            <a:r>
              <a:rPr lang="en-GB" sz="2200">
                <a:latin typeface="Calibri" panose="020F0502020204030204" pitchFamily="34" charset="0"/>
                <a:ea typeface="Calibri" panose="020F0502020204030204" pitchFamily="34" charset="0"/>
                <a:cs typeface="Calibri" panose="020F0502020204030204" pitchFamily="34" charset="0"/>
              </a:rPr>
              <a:t>, where they were loaded into rail trucks for the journey to the port of </a:t>
            </a:r>
            <a:r>
              <a:rPr lang="en-GB" sz="2200" b="1">
                <a:latin typeface="Calibri" panose="020F0502020204030204" pitchFamily="34" charset="0"/>
                <a:ea typeface="Calibri" panose="020F0502020204030204" pitchFamily="34" charset="0"/>
                <a:cs typeface="Calibri" panose="020F0502020204030204" pitchFamily="34" charset="0"/>
              </a:rPr>
              <a:t>Matadi</a:t>
            </a:r>
            <a:r>
              <a:rPr lang="en-GB" sz="2200">
                <a:latin typeface="Calibri" panose="020F0502020204030204" pitchFamily="34" charset="0"/>
                <a:ea typeface="Calibri" panose="020F0502020204030204" pitchFamily="34" charset="0"/>
                <a:cs typeface="Calibri" panose="020F0502020204030204" pitchFamily="34" charset="0"/>
              </a:rPr>
              <a:t>. At Matadi, the barrels were loaded onto ocean-going steamships for the long journey to </a:t>
            </a:r>
            <a:r>
              <a:rPr lang="en-GB" sz="2200" b="1">
                <a:latin typeface="Calibri" panose="020F0502020204030204" pitchFamily="34" charset="0"/>
                <a:ea typeface="Calibri" panose="020F0502020204030204" pitchFamily="34" charset="0"/>
                <a:cs typeface="Calibri" panose="020F0502020204030204" pitchFamily="34" charset="0"/>
              </a:rPr>
              <a:t>Port Sunlight</a:t>
            </a:r>
            <a:r>
              <a:rPr lang="en-GB" sz="2200">
                <a:latin typeface="Calibri" panose="020F0502020204030204" pitchFamily="34" charset="0"/>
                <a:ea typeface="Calibri" panose="020F0502020204030204" pitchFamily="34" charset="0"/>
                <a:cs typeface="Calibri" panose="020F0502020204030204" pitchFamily="34" charset="0"/>
              </a:rPr>
              <a:t>. </a:t>
            </a:r>
          </a:p>
        </p:txBody>
      </p:sp>
      <p:pic>
        <p:nvPicPr>
          <p:cNvPr id="31" name="Picture 30">
            <a:extLst>
              <a:ext uri="{FF2B5EF4-FFF2-40B4-BE49-F238E27FC236}">
                <a16:creationId xmlns:a16="http://schemas.microsoft.com/office/drawing/2014/main" id="{6199C90B-BEF6-4506-9B57-63FF2C5404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954" y="126349"/>
            <a:ext cx="5887732" cy="5998225"/>
          </a:xfrm>
          <a:prstGeom prst="rect">
            <a:avLst/>
          </a:prstGeom>
        </p:spPr>
      </p:pic>
      <p:sp>
        <p:nvSpPr>
          <p:cNvPr id="32" name="TextBox 31">
            <a:extLst>
              <a:ext uri="{FF2B5EF4-FFF2-40B4-BE49-F238E27FC236}">
                <a16:creationId xmlns:a16="http://schemas.microsoft.com/office/drawing/2014/main" id="{B1B3FE12-6E58-409D-ACD8-8AD5C1FA4B8A}"/>
              </a:ext>
            </a:extLst>
          </p:cNvPr>
          <p:cNvSpPr txBox="1"/>
          <p:nvPr/>
        </p:nvSpPr>
        <p:spPr>
          <a:xfrm rot="16200000">
            <a:off x="-1605106" y="4393569"/>
            <a:ext cx="3502121" cy="261610"/>
          </a:xfrm>
          <a:prstGeom prst="rect">
            <a:avLst/>
          </a:prstGeom>
          <a:solidFill>
            <a:schemeClr val="bg1"/>
          </a:solidFill>
        </p:spPr>
        <p:txBody>
          <a:bodyPr wrap="square" lIns="91440" tIns="45720" rIns="91440" bIns="45720" anchor="t">
            <a:spAutoFit/>
          </a:bodyPr>
          <a:lstStyle/>
          <a:p>
            <a:r>
              <a:rPr lang="en-US" sz="1100">
                <a:latin typeface="Calibri"/>
                <a:ea typeface="Calibri"/>
                <a:cs typeface="Calibri"/>
                <a:hlinkClick r:id="rId3"/>
              </a:rPr>
              <a:t>https://d-maps.com/carte.php?num_car=1242&amp;lang=en</a:t>
            </a:r>
            <a:endParaRPr lang="en-US" sz="110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p:cNvSpPr/>
          <p:nvPr/>
        </p:nvSpPr>
        <p:spPr>
          <a:xfrm>
            <a:off x="6190585" y="130312"/>
            <a:ext cx="5842203" cy="830997"/>
          </a:xfrm>
          <a:prstGeom prst="rect">
            <a:avLst/>
          </a:prstGeom>
        </p:spPr>
        <p:txBody>
          <a:bodyPr wrap="square" lIns="91440" tIns="45720" rIns="91440" bIns="45720" anchor="t">
            <a:spAutoFit/>
          </a:bodyPr>
          <a:lstStyle/>
          <a:p>
            <a:pPr algn="ctr"/>
            <a:r>
              <a:rPr lang="en-US" sz="2400" b="1">
                <a:latin typeface="Calibri"/>
                <a:ea typeface="Calibri"/>
                <a:cs typeface="Calibri"/>
              </a:rPr>
              <a:t>Lever’s soap-manufacturing process in Congo</a:t>
            </a:r>
            <a:endParaRPr lang="en-US"/>
          </a:p>
        </p:txBody>
      </p:sp>
    </p:spTree>
    <p:extLst>
      <p:ext uri="{BB962C8B-B14F-4D97-AF65-F5344CB8AC3E}">
        <p14:creationId xmlns:p14="http://schemas.microsoft.com/office/powerpoint/2010/main" val="3955304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5CD2C16-9149-8717-5273-07B3870B86BB}"/>
              </a:ext>
            </a:extLst>
          </p:cNvPr>
          <p:cNvSpPr txBox="1"/>
          <p:nvPr/>
        </p:nvSpPr>
        <p:spPr>
          <a:xfrm>
            <a:off x="8616896" y="3198481"/>
            <a:ext cx="2522684" cy="2308324"/>
          </a:xfrm>
          <a:prstGeom prst="rect">
            <a:avLst/>
          </a:prstGeom>
          <a:noFill/>
          <a:ln>
            <a:solidFill>
              <a:schemeClr val="tx1"/>
            </a:solidFill>
          </a:ln>
        </p:spPr>
        <p:txBody>
          <a:bodyPr wrap="square" lIns="91440" tIns="45720" rIns="91440" bIns="45720" rtlCol="0" anchor="t">
            <a:spAutoFit/>
          </a:bodyPr>
          <a:lstStyle/>
          <a:p>
            <a:pPr algn="ctr"/>
            <a:r>
              <a:rPr lang="en-US" sz="1500" b="1">
                <a:latin typeface="Calibri"/>
                <a:ea typeface="Calibri"/>
                <a:cs typeface="Calibri"/>
              </a:rPr>
              <a:t>Harvesting oil palm fruit</a:t>
            </a:r>
            <a:endParaRPr lang="en-GB" sz="1500">
              <a:latin typeface="Calibri"/>
              <a:ea typeface="Calibri"/>
              <a:cs typeface="Calibri"/>
            </a:endParaRPr>
          </a:p>
          <a:p>
            <a:pPr algn="ctr"/>
            <a:r>
              <a:rPr lang="en-GB" sz="1500">
                <a:latin typeface="Calibri"/>
                <a:ea typeface="Calibri"/>
                <a:cs typeface="Calibri"/>
              </a:rPr>
              <a:t>An oil palm tree yields four to eight heads on average, each containing about 1,200 fruits.</a:t>
            </a:r>
          </a:p>
          <a:p>
            <a:endParaRPr lang="en-GB" sz="1400">
              <a:latin typeface="Comic Sans MS" panose="030F0702030302020204" pitchFamily="66" charset="0"/>
              <a:cs typeface="Calibri" panose="020F0502020204030204" pitchFamily="34" charset="0"/>
            </a:endParaRPr>
          </a:p>
          <a:p>
            <a:endParaRPr lang="en-GB" sz="1400">
              <a:latin typeface="Comic Sans MS" panose="030F0702030302020204" pitchFamily="66" charset="0"/>
              <a:cs typeface="Calibri" panose="020F0502020204030204" pitchFamily="34" charset="0"/>
            </a:endParaRPr>
          </a:p>
          <a:p>
            <a:endParaRPr lang="en-GB" sz="1400">
              <a:latin typeface="Comic Sans MS" panose="030F0702030302020204" pitchFamily="66" charset="0"/>
              <a:cs typeface="Calibri" panose="020F0502020204030204" pitchFamily="34" charset="0"/>
            </a:endParaRPr>
          </a:p>
          <a:p>
            <a:endParaRPr lang="en-GB" sz="1400">
              <a:latin typeface="Comic Sans MS" panose="030F0702030302020204" pitchFamily="66" charset="0"/>
              <a:cs typeface="Calibri" panose="020F0502020204030204" pitchFamily="34" charset="0"/>
            </a:endParaRPr>
          </a:p>
          <a:p>
            <a:endParaRPr lang="en-GB" sz="1400">
              <a:latin typeface="Comic Sans MS" panose="030F0702030302020204" pitchFamily="66" charset="0"/>
              <a:cs typeface="Calibri" panose="020F0502020204030204" pitchFamily="34" charset="0"/>
            </a:endParaRPr>
          </a:p>
          <a:p>
            <a:endParaRPr lang="en-GB" sz="1400">
              <a:latin typeface="Comic Sans MS" panose="030F0702030302020204" pitchFamily="66" charset="0"/>
              <a:cs typeface="Calibri" panose="020F0502020204030204" pitchFamily="34" charset="0"/>
            </a:endParaRPr>
          </a:p>
        </p:txBody>
      </p:sp>
      <p:sp>
        <p:nvSpPr>
          <p:cNvPr id="8" name="TextBox 7">
            <a:extLst>
              <a:ext uri="{FF2B5EF4-FFF2-40B4-BE49-F238E27FC236}">
                <a16:creationId xmlns:a16="http://schemas.microsoft.com/office/drawing/2014/main" id="{FCD62F36-A0BE-7B82-F13E-01CADFD22FB1}"/>
              </a:ext>
            </a:extLst>
          </p:cNvPr>
          <p:cNvSpPr txBox="1"/>
          <p:nvPr/>
        </p:nvSpPr>
        <p:spPr>
          <a:xfrm>
            <a:off x="1085670" y="3143600"/>
            <a:ext cx="2559582" cy="2554545"/>
          </a:xfrm>
          <a:prstGeom prst="rect">
            <a:avLst/>
          </a:prstGeom>
          <a:noFill/>
          <a:ln>
            <a:solidFill>
              <a:schemeClr val="tx1"/>
            </a:solidFill>
          </a:ln>
        </p:spPr>
        <p:txBody>
          <a:bodyPr wrap="square" lIns="91440" tIns="45720" rIns="91440" bIns="45720" rtlCol="0" anchor="t">
            <a:spAutoFit/>
          </a:bodyPr>
          <a:lstStyle/>
          <a:p>
            <a:pPr algn="ctr"/>
            <a:r>
              <a:rPr lang="en-US" sz="1500" b="1">
                <a:latin typeface="Calibri"/>
                <a:ea typeface="Calibri"/>
                <a:cs typeface="Calibri"/>
              </a:rPr>
              <a:t>Transportation</a:t>
            </a:r>
            <a:endParaRPr lang="en-US" sz="1500"/>
          </a:p>
          <a:p>
            <a:pPr algn="ctr"/>
            <a:r>
              <a:rPr lang="en-US" sz="1500">
                <a:latin typeface="Calibri"/>
                <a:ea typeface="Calibri"/>
                <a:cs typeface="Calibri"/>
              </a:rPr>
              <a:t>The oil was taken downriver to Kinshasa (Leopoldville) and then to Matadi, and loaded on to ocean-going steamers for the voyage to Port Sunlight.</a:t>
            </a: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p:txBody>
      </p:sp>
      <p:sp>
        <p:nvSpPr>
          <p:cNvPr id="10" name="TextBox 9">
            <a:extLst>
              <a:ext uri="{FF2B5EF4-FFF2-40B4-BE49-F238E27FC236}">
                <a16:creationId xmlns:a16="http://schemas.microsoft.com/office/drawing/2014/main" id="{35053E8D-A99F-FDAE-22DD-B8F8179D8D82}"/>
              </a:ext>
            </a:extLst>
          </p:cNvPr>
          <p:cNvSpPr txBox="1"/>
          <p:nvPr/>
        </p:nvSpPr>
        <p:spPr>
          <a:xfrm>
            <a:off x="4907375" y="3264298"/>
            <a:ext cx="2610472" cy="2539157"/>
          </a:xfrm>
          <a:prstGeom prst="rect">
            <a:avLst/>
          </a:prstGeom>
          <a:noFill/>
          <a:ln>
            <a:solidFill>
              <a:schemeClr val="tx1"/>
            </a:solidFill>
          </a:ln>
        </p:spPr>
        <p:txBody>
          <a:bodyPr wrap="square" lIns="91440" tIns="45720" rIns="91440" bIns="45720" rtlCol="0" anchor="t">
            <a:spAutoFit/>
          </a:bodyPr>
          <a:lstStyle/>
          <a:p>
            <a:pPr algn="ctr"/>
            <a:r>
              <a:rPr lang="en-US" sz="1500" b="1">
                <a:latin typeface="Calibri"/>
                <a:ea typeface="Calibri"/>
                <a:cs typeface="Calibri"/>
              </a:rPr>
              <a:t>Processing oil palm fruit</a:t>
            </a:r>
            <a:endParaRPr lang="en-US"/>
          </a:p>
          <a:p>
            <a:pPr algn="ctr"/>
            <a:r>
              <a:rPr lang="en-US" sz="1500">
                <a:latin typeface="Calibri"/>
                <a:ea typeface="Calibri"/>
                <a:cs typeface="Calibri"/>
              </a:rPr>
              <a:t>Machinery crushed the fruit and extracted the oil, which was pumped into storage tanks.</a:t>
            </a: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a:p>
            <a:endParaRPr lang="en-US" sz="1400">
              <a:latin typeface="Comic Sans MS" panose="030F0702030302020204" pitchFamily="66" charset="0"/>
              <a:cs typeface="Calibri" panose="020F0502020204030204" pitchFamily="34" charset="0"/>
            </a:endParaRPr>
          </a:p>
        </p:txBody>
      </p:sp>
      <p:sp>
        <p:nvSpPr>
          <p:cNvPr id="13" name="Right Arrow 12"/>
          <p:cNvSpPr/>
          <p:nvPr/>
        </p:nvSpPr>
        <p:spPr>
          <a:xfrm>
            <a:off x="3167058" y="1858070"/>
            <a:ext cx="1207245" cy="6742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6914222" y="1837990"/>
            <a:ext cx="1254281" cy="6742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1077976" y="406270"/>
            <a:ext cx="10059253" cy="584775"/>
          </a:xfrm>
          <a:prstGeom prst="rect">
            <a:avLst/>
          </a:prstGeom>
        </p:spPr>
        <p:txBody>
          <a:bodyPr wrap="square" lIns="91440" tIns="45720" rIns="91440" bIns="45720" anchor="t">
            <a:spAutoFit/>
          </a:bodyPr>
          <a:lstStyle/>
          <a:p>
            <a:pPr algn="ctr"/>
            <a:r>
              <a:rPr lang="en-US" sz="3200" b="1">
                <a:latin typeface="Calibri"/>
                <a:ea typeface="Calibri"/>
                <a:cs typeface="Calibri"/>
              </a:rPr>
              <a:t>Lever’s soap-manufacturing process in the Belgian Congo </a:t>
            </a:r>
          </a:p>
        </p:txBody>
      </p:sp>
      <p:pic>
        <p:nvPicPr>
          <p:cNvPr id="3" name="Picture 2" descr="Elaeis_guineensis_oil_palm_fruit_Portoviejo_Ecuador.jpe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485497" y="4233575"/>
            <a:ext cx="1203360" cy="1254393"/>
          </a:xfrm>
          <a:prstGeom prst="rect">
            <a:avLst/>
          </a:prstGeom>
        </p:spPr>
      </p:pic>
      <p:pic>
        <p:nvPicPr>
          <p:cNvPr id="4" name="Picture 3" descr="skimming-refined-palm-oil-576x866.jpe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785370" y="4466941"/>
            <a:ext cx="1105335" cy="1091587"/>
          </a:xfrm>
          <a:prstGeom prst="rect">
            <a:avLst/>
          </a:prstGeom>
        </p:spPr>
      </p:pic>
      <p:pic>
        <p:nvPicPr>
          <p:cNvPr id="5" name="Picture 4" descr="52118959376_6e45c418d9_b.jpe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17605" y="4709851"/>
            <a:ext cx="1542210" cy="981955"/>
          </a:xfrm>
          <a:prstGeom prst="rect">
            <a:avLst/>
          </a:prstGeom>
        </p:spPr>
      </p:pic>
      <p:sp>
        <p:nvSpPr>
          <p:cNvPr id="15" name="TextBox 14">
            <a:extLst>
              <a:ext uri="{FF2B5EF4-FFF2-40B4-BE49-F238E27FC236}">
                <a16:creationId xmlns:a16="http://schemas.microsoft.com/office/drawing/2014/main" id="{A649E1AE-978D-7C44-0425-D415C3A61AA7}"/>
              </a:ext>
            </a:extLst>
          </p:cNvPr>
          <p:cNvSpPr txBox="1"/>
          <p:nvPr/>
        </p:nvSpPr>
        <p:spPr>
          <a:xfrm>
            <a:off x="1685550" y="1328170"/>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6" name="TextBox 15">
            <a:extLst>
              <a:ext uri="{FF2B5EF4-FFF2-40B4-BE49-F238E27FC236}">
                <a16:creationId xmlns:a16="http://schemas.microsoft.com/office/drawing/2014/main" id="{A649E1AE-978D-7C44-0425-D415C3A61AA7}"/>
              </a:ext>
            </a:extLst>
          </p:cNvPr>
          <p:cNvSpPr txBox="1"/>
          <p:nvPr/>
        </p:nvSpPr>
        <p:spPr>
          <a:xfrm>
            <a:off x="4934456" y="1315931"/>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7" name="TextBox 16">
            <a:extLst>
              <a:ext uri="{FF2B5EF4-FFF2-40B4-BE49-F238E27FC236}">
                <a16:creationId xmlns:a16="http://schemas.microsoft.com/office/drawing/2014/main" id="{A649E1AE-978D-7C44-0425-D415C3A61AA7}"/>
              </a:ext>
            </a:extLst>
          </p:cNvPr>
          <p:cNvSpPr txBox="1"/>
          <p:nvPr/>
        </p:nvSpPr>
        <p:spPr>
          <a:xfrm>
            <a:off x="8708591" y="1342892"/>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6" name="Rectangle 5"/>
          <p:cNvSpPr/>
          <p:nvPr/>
        </p:nvSpPr>
        <p:spPr>
          <a:xfrm>
            <a:off x="156785" y="1496023"/>
            <a:ext cx="1254281" cy="1200329"/>
          </a:xfrm>
          <a:prstGeom prst="rect">
            <a:avLst/>
          </a:prstGeom>
        </p:spPr>
        <p:txBody>
          <a:bodyPr wrap="square" lIns="91440" tIns="45720" rIns="91440" bIns="45720" anchor="t">
            <a:spAutoFit/>
          </a:bodyPr>
          <a:lstStyle/>
          <a:p>
            <a:pPr algn="ctr"/>
            <a:r>
              <a:rPr lang="en-GB">
                <a:solidFill>
                  <a:prstClr val="black"/>
                </a:solidFill>
                <a:latin typeface="Calibri" panose="020F0502020204030204" pitchFamily="34" charset="0"/>
                <a:ea typeface="Calibri" panose="020F0502020204030204" pitchFamily="34" charset="0"/>
                <a:cs typeface="Calibri" panose="020F0502020204030204" pitchFamily="34" charset="0"/>
              </a:rPr>
              <a:t>In which order did these steps happen?</a:t>
            </a:r>
            <a:endParaRPr lang="en-US"/>
          </a:p>
        </p:txBody>
      </p:sp>
    </p:spTree>
    <p:extLst>
      <p:ext uri="{BB962C8B-B14F-4D97-AF65-F5344CB8AC3E}">
        <p14:creationId xmlns:p14="http://schemas.microsoft.com/office/powerpoint/2010/main" val="211326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FA26E5C-590D-4318-B6AC-F136F5AE1B9C}"/>
              </a:ext>
            </a:extLst>
          </p:cNvPr>
          <p:cNvSpPr txBox="1"/>
          <p:nvPr/>
        </p:nvSpPr>
        <p:spPr>
          <a:xfrm>
            <a:off x="6270232" y="1302343"/>
            <a:ext cx="5807171" cy="4493537"/>
          </a:xfrm>
          <a:prstGeom prst="rect">
            <a:avLst/>
          </a:prstGeom>
          <a:noFill/>
        </p:spPr>
        <p:txBody>
          <a:bodyPr wrap="square" lIns="91440" tIns="45720" rIns="91440" bIns="45720" rtlCol="0" anchor="t">
            <a:spAutoFit/>
          </a:bodyPr>
          <a:lstStyle/>
          <a:p>
            <a:pPr algn="ctr"/>
            <a:r>
              <a:rPr lang="en-GB" sz="2200">
                <a:latin typeface="Calibri" panose="020F0502020204030204" pitchFamily="34" charset="0"/>
                <a:ea typeface="Calibri" panose="020F0502020204030204" pitchFamily="34" charset="0"/>
                <a:cs typeface="Calibri" panose="020F0502020204030204" pitchFamily="34" charset="0"/>
              </a:rPr>
              <a:t>After being unloaded at the docks at Port Sunlight, the palm oil was mixed with chemicals (including lye, a strong </a:t>
            </a:r>
            <a:r>
              <a:rPr lang="en-GB" sz="2200" b="1">
                <a:latin typeface="Calibri" panose="020F0502020204030204" pitchFamily="34" charset="0"/>
                <a:ea typeface="Calibri" panose="020F0502020204030204" pitchFamily="34" charset="0"/>
                <a:cs typeface="Calibri" panose="020F0502020204030204" pitchFamily="34" charset="0"/>
              </a:rPr>
              <a:t>alkali</a:t>
            </a:r>
            <a:r>
              <a:rPr lang="en-GB" sz="2200">
                <a:latin typeface="Calibri" panose="020F0502020204030204" pitchFamily="34" charset="0"/>
                <a:ea typeface="Calibri" panose="020F0502020204030204" pitchFamily="34" charset="0"/>
                <a:cs typeface="Calibri" panose="020F0502020204030204" pitchFamily="34" charset="0"/>
              </a:rPr>
              <a:t>) and boiling water in large pans. </a:t>
            </a:r>
            <a:endParaRPr lang="en-US"/>
          </a:p>
          <a:p>
            <a:pPr algn="ctr"/>
            <a:endParaRPr lang="en-GB" sz="2200">
              <a:latin typeface="Calibri" panose="020F0502020204030204" pitchFamily="34" charset="0"/>
              <a:ea typeface="Calibri" panose="020F0502020204030204" pitchFamily="34" charset="0"/>
              <a:cs typeface="Calibri" panose="020F0502020204030204" pitchFamily="34" charset="0"/>
            </a:endParaRPr>
          </a:p>
          <a:p>
            <a:pPr algn="ctr"/>
            <a:r>
              <a:rPr lang="en-GB" sz="2200">
                <a:latin typeface="Calibri"/>
                <a:ea typeface="Calibri"/>
                <a:cs typeface="Calibri"/>
              </a:rPr>
              <a:t>Once this lengthy process was complete, the resulting bars of </a:t>
            </a:r>
            <a:r>
              <a:rPr lang="en-GB" sz="2200" b="1">
                <a:latin typeface="Calibri"/>
                <a:ea typeface="Calibri"/>
                <a:cs typeface="Calibri"/>
              </a:rPr>
              <a:t>soap</a:t>
            </a:r>
            <a:r>
              <a:rPr lang="en-GB" sz="2200">
                <a:latin typeface="Calibri"/>
                <a:ea typeface="Calibri"/>
                <a:cs typeface="Calibri"/>
              </a:rPr>
              <a:t> were extracted from the pans and cut into small tablets. </a:t>
            </a:r>
          </a:p>
          <a:p>
            <a:pPr algn="ctr"/>
            <a:endParaRPr lang="en-GB" sz="2200">
              <a:latin typeface="Calibri" panose="020F0502020204030204" pitchFamily="34" charset="0"/>
              <a:ea typeface="Calibri" panose="020F0502020204030204" pitchFamily="34" charset="0"/>
              <a:cs typeface="Calibri" panose="020F0502020204030204" pitchFamily="34" charset="0"/>
            </a:endParaRPr>
          </a:p>
          <a:p>
            <a:pPr algn="ctr"/>
            <a:r>
              <a:rPr lang="en-GB" sz="2200">
                <a:latin typeface="Calibri"/>
                <a:ea typeface="Calibri"/>
                <a:cs typeface="Calibri"/>
              </a:rPr>
              <a:t>Each of these blocks was </a:t>
            </a:r>
            <a:r>
              <a:rPr lang="en-GB" sz="2200" b="1">
                <a:latin typeface="Calibri"/>
                <a:ea typeface="Calibri"/>
                <a:cs typeface="Calibri"/>
              </a:rPr>
              <a:t>wrapped</a:t>
            </a:r>
            <a:r>
              <a:rPr lang="en-GB" sz="2200">
                <a:latin typeface="Calibri"/>
                <a:ea typeface="Calibri"/>
                <a:cs typeface="Calibri"/>
              </a:rPr>
              <a:t> in branded </a:t>
            </a:r>
            <a:r>
              <a:rPr lang="en-GB" sz="2200" b="1">
                <a:latin typeface="Calibri"/>
                <a:ea typeface="Calibri"/>
                <a:cs typeface="Calibri"/>
              </a:rPr>
              <a:t>Sunlight soap</a:t>
            </a:r>
            <a:r>
              <a:rPr lang="en-GB" sz="2200">
                <a:latin typeface="Calibri"/>
                <a:ea typeface="Calibri"/>
                <a:cs typeface="Calibri"/>
              </a:rPr>
              <a:t> carboard packaging and loaded on to lorries or railway trucks for their journey to grocer’s shops in Britain or overseas. </a:t>
            </a:r>
          </a:p>
        </p:txBody>
      </p:sp>
      <p:pic>
        <p:nvPicPr>
          <p:cNvPr id="2" name="Picture 1">
            <a:extLst>
              <a:ext uri="{FF2B5EF4-FFF2-40B4-BE49-F238E27FC236}">
                <a16:creationId xmlns:a16="http://schemas.microsoft.com/office/drawing/2014/main" id="{BCF74D66-6656-4231-A057-FFB885980F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4399" y="243950"/>
            <a:ext cx="5347055" cy="5032340"/>
          </a:xfrm>
          <a:prstGeom prst="rect">
            <a:avLst/>
          </a:prstGeom>
        </p:spPr>
      </p:pic>
      <p:sp>
        <p:nvSpPr>
          <p:cNvPr id="3" name="TextBox 2">
            <a:extLst>
              <a:ext uri="{FF2B5EF4-FFF2-40B4-BE49-F238E27FC236}">
                <a16:creationId xmlns:a16="http://schemas.microsoft.com/office/drawing/2014/main" id="{02700AA0-BCCA-4148-9067-5EA18000D122}"/>
              </a:ext>
            </a:extLst>
          </p:cNvPr>
          <p:cNvSpPr txBox="1"/>
          <p:nvPr/>
        </p:nvSpPr>
        <p:spPr>
          <a:xfrm>
            <a:off x="145953" y="5758660"/>
            <a:ext cx="6188171" cy="261610"/>
          </a:xfrm>
          <a:prstGeom prst="rect">
            <a:avLst/>
          </a:prstGeom>
          <a:solidFill>
            <a:schemeClr val="bg1"/>
          </a:solidFill>
        </p:spPr>
        <p:txBody>
          <a:bodyPr wrap="square" rtlCol="0">
            <a:spAutoFit/>
          </a:bodyPr>
          <a:lstStyle/>
          <a:p>
            <a:r>
              <a:rPr lang="en-GB" sz="1100" b="0" i="0">
                <a:solidFill>
                  <a:srgbClr val="1A1A1A"/>
                </a:solidFill>
                <a:effectLst/>
                <a:latin typeface="Calibri" panose="020F0502020204030204" pitchFamily="34" charset="0"/>
                <a:ea typeface="Calibri" panose="020F0502020204030204" pitchFamily="34" charset="0"/>
                <a:cs typeface="Calibri" panose="020F0502020204030204" pitchFamily="34" charset="0"/>
              </a:rPr>
              <a:t>Photograph taken Apr 1897 © Reproduced by permission of Historic England Archive ref: BL14041_004</a:t>
            </a:r>
            <a:endParaRPr lang="en-US" sz="1100">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p:cNvSpPr/>
          <p:nvPr/>
        </p:nvSpPr>
        <p:spPr>
          <a:xfrm>
            <a:off x="6349797" y="241632"/>
            <a:ext cx="5291496" cy="830997"/>
          </a:xfrm>
          <a:prstGeom prst="rect">
            <a:avLst/>
          </a:prstGeom>
        </p:spPr>
        <p:txBody>
          <a:bodyPr wrap="square" lIns="91440" tIns="45720" rIns="91440" bIns="45720" anchor="t">
            <a:spAutoFit/>
          </a:bodyPr>
          <a:lstStyle/>
          <a:p>
            <a:pPr algn="ctr"/>
            <a:r>
              <a:rPr lang="en-US" sz="2400" b="1">
                <a:latin typeface="Calibri"/>
                <a:ea typeface="Calibri"/>
                <a:cs typeface="Calibri"/>
              </a:rPr>
              <a:t>Lever’s soap-manufacturing process in Port Sunlight</a:t>
            </a:r>
            <a:endParaRPr lang="en-US"/>
          </a:p>
        </p:txBody>
      </p:sp>
    </p:spTree>
    <p:extLst>
      <p:ext uri="{BB962C8B-B14F-4D97-AF65-F5344CB8AC3E}">
        <p14:creationId xmlns:p14="http://schemas.microsoft.com/office/powerpoint/2010/main" val="3412272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649E1AE-978D-7C44-0425-D415C3A61AA7}"/>
              </a:ext>
            </a:extLst>
          </p:cNvPr>
          <p:cNvSpPr txBox="1"/>
          <p:nvPr/>
        </p:nvSpPr>
        <p:spPr>
          <a:xfrm>
            <a:off x="992240" y="3621837"/>
            <a:ext cx="2856833" cy="1815882"/>
          </a:xfrm>
          <a:prstGeom prst="rect">
            <a:avLst/>
          </a:prstGeom>
          <a:noFill/>
          <a:ln>
            <a:solidFill>
              <a:schemeClr val="tx1"/>
            </a:solidFill>
          </a:ln>
        </p:spPr>
        <p:txBody>
          <a:bodyPr wrap="square" lIns="91440" tIns="45720" rIns="91440" bIns="45720" rtlCol="0" anchor="t">
            <a:spAutoFit/>
          </a:bodyPr>
          <a:lstStyle/>
          <a:p>
            <a:pPr algn="ctr"/>
            <a:r>
              <a:rPr lang="en-US" sz="1600" b="1">
                <a:latin typeface="Calibri"/>
                <a:ea typeface="Calibri"/>
                <a:cs typeface="Calibri"/>
              </a:rPr>
              <a:t>Cooling and cutting</a:t>
            </a:r>
            <a:endParaRPr lang="en-US"/>
          </a:p>
          <a:p>
            <a:pPr algn="ctr"/>
            <a:endParaRPr lang="en-US" sz="1600" b="1">
              <a:latin typeface="Calibri" panose="020F0502020204030204" pitchFamily="34" charset="0"/>
              <a:ea typeface="Calibri"/>
              <a:cs typeface="Calibri" panose="020F0502020204030204" pitchFamily="34" charset="0"/>
            </a:endParaRPr>
          </a:p>
          <a:p>
            <a:pPr algn="ctr"/>
            <a:r>
              <a:rPr lang="en-US" sz="1600">
                <a:latin typeface="Calibri"/>
                <a:ea typeface="Calibri"/>
                <a:cs typeface="Calibri"/>
              </a:rPr>
              <a:t>After five or six days in a giant cooling frame, the soap was ready to be cut into slabs by machines with cutting wires, and then into bars.</a:t>
            </a:r>
            <a:endParaRPr lang="en-GB" sz="1600">
              <a:latin typeface="Calibri"/>
              <a:ea typeface="Calibri"/>
              <a:cs typeface="Calibri"/>
            </a:endParaRPr>
          </a:p>
        </p:txBody>
      </p:sp>
      <p:sp>
        <p:nvSpPr>
          <p:cNvPr id="11" name="TextBox 10">
            <a:extLst>
              <a:ext uri="{FF2B5EF4-FFF2-40B4-BE49-F238E27FC236}">
                <a16:creationId xmlns:a16="http://schemas.microsoft.com/office/drawing/2014/main" id="{0AFA5A78-8680-DB81-4B74-2D0DA46784DD}"/>
              </a:ext>
            </a:extLst>
          </p:cNvPr>
          <p:cNvSpPr txBox="1"/>
          <p:nvPr/>
        </p:nvSpPr>
        <p:spPr>
          <a:xfrm>
            <a:off x="8387108" y="3797412"/>
            <a:ext cx="2634884" cy="2062103"/>
          </a:xfrm>
          <a:prstGeom prst="rect">
            <a:avLst/>
          </a:prstGeom>
          <a:noFill/>
          <a:ln>
            <a:solidFill>
              <a:schemeClr val="tx1"/>
            </a:solidFill>
          </a:ln>
        </p:spPr>
        <p:txBody>
          <a:bodyPr wrap="square" lIns="91440" tIns="45720" rIns="91440" bIns="45720" rtlCol="0" anchor="t">
            <a:spAutoFit/>
          </a:bodyPr>
          <a:lstStyle/>
          <a:p>
            <a:pPr algn="ctr"/>
            <a:r>
              <a:rPr lang="en-US" sz="1600" b="1">
                <a:latin typeface="Calibri"/>
                <a:ea typeface="Calibri"/>
                <a:cs typeface="Calibri"/>
              </a:rPr>
              <a:t>Boiling in the soaperies</a:t>
            </a:r>
          </a:p>
          <a:p>
            <a:pPr algn="ctr"/>
            <a:endParaRPr lang="en-US" sz="1600" b="1">
              <a:latin typeface="Calibri" panose="020F0502020204030204" pitchFamily="34" charset="0"/>
              <a:ea typeface="Calibri"/>
              <a:cs typeface="Calibri" panose="020F0502020204030204" pitchFamily="34" charset="0"/>
            </a:endParaRPr>
          </a:p>
          <a:p>
            <a:pPr algn="ctr"/>
            <a:r>
              <a:rPr lang="en-US" sz="1600">
                <a:latin typeface="Calibri"/>
                <a:ea typeface="Calibri"/>
                <a:cs typeface="Calibri"/>
              </a:rPr>
              <a:t>Once unloaded, palm oil was boiled with caustic soda, lye and then salt, using steam heat. Soap curd rose to the surface, where it could be skimmed off. </a:t>
            </a:r>
          </a:p>
        </p:txBody>
      </p:sp>
      <p:sp>
        <p:nvSpPr>
          <p:cNvPr id="12" name="TextBox 11">
            <a:extLst>
              <a:ext uri="{FF2B5EF4-FFF2-40B4-BE49-F238E27FC236}">
                <a16:creationId xmlns:a16="http://schemas.microsoft.com/office/drawing/2014/main" id="{26FC816E-AFF4-9625-AF07-A507E59CD075}"/>
              </a:ext>
            </a:extLst>
          </p:cNvPr>
          <p:cNvSpPr txBox="1"/>
          <p:nvPr/>
        </p:nvSpPr>
        <p:spPr>
          <a:xfrm>
            <a:off x="4742497" y="3593572"/>
            <a:ext cx="2704794" cy="2308324"/>
          </a:xfrm>
          <a:prstGeom prst="rect">
            <a:avLst/>
          </a:prstGeom>
          <a:noFill/>
          <a:ln>
            <a:solidFill>
              <a:schemeClr val="tx1"/>
            </a:solidFill>
          </a:ln>
        </p:spPr>
        <p:txBody>
          <a:bodyPr wrap="square" lIns="91440" tIns="45720" rIns="91440" bIns="45720" rtlCol="0" anchor="t">
            <a:spAutoFit/>
          </a:bodyPr>
          <a:lstStyle/>
          <a:p>
            <a:pPr algn="ctr"/>
            <a:r>
              <a:rPr lang="en-US" sz="1600" b="1">
                <a:latin typeface="Calibri"/>
                <a:ea typeface="Calibri"/>
                <a:cs typeface="Calibri"/>
              </a:rPr>
              <a:t>Packing</a:t>
            </a:r>
            <a:endParaRPr lang="en-US"/>
          </a:p>
          <a:p>
            <a:pPr algn="ctr"/>
            <a:r>
              <a:rPr lang="en-US" sz="1600">
                <a:latin typeface="Calibri"/>
                <a:ea typeface="Calibri"/>
                <a:cs typeface="Calibri"/>
              </a:rPr>
              <a:t>After being put through a stamping machine, the bars of soap were transported on conveyor belts to female workers, who wrapped them in printed boxes or wrappers, to be taken to shops around Britain and the world.</a:t>
            </a:r>
          </a:p>
        </p:txBody>
      </p:sp>
      <p:sp>
        <p:nvSpPr>
          <p:cNvPr id="13" name="Right Arrow 12"/>
          <p:cNvSpPr/>
          <p:nvPr/>
        </p:nvSpPr>
        <p:spPr>
          <a:xfrm>
            <a:off x="3535504" y="1936469"/>
            <a:ext cx="917193" cy="674236"/>
          </a:xfrm>
          <a:prstGeom prst="rightArrow">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7340996" y="1979110"/>
            <a:ext cx="960775" cy="674236"/>
          </a:xfrm>
          <a:prstGeom prst="rightArrow">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141903" y="406270"/>
            <a:ext cx="9890263" cy="584775"/>
          </a:xfrm>
          <a:prstGeom prst="rect">
            <a:avLst/>
          </a:prstGeom>
        </p:spPr>
        <p:txBody>
          <a:bodyPr wrap="square" lIns="91440" tIns="45720" rIns="91440" bIns="45720" anchor="t">
            <a:spAutoFit/>
          </a:bodyPr>
          <a:lstStyle/>
          <a:p>
            <a:pPr algn="ctr"/>
            <a:r>
              <a:rPr lang="en-US" sz="3200" b="1">
                <a:latin typeface="Calibri"/>
                <a:ea typeface="Calibri"/>
                <a:cs typeface="Calibri"/>
              </a:rPr>
              <a:t>Lever’s soap-manufacturing process in Port Sunlight</a:t>
            </a:r>
          </a:p>
        </p:txBody>
      </p:sp>
      <p:sp>
        <p:nvSpPr>
          <p:cNvPr id="16" name="TextBox 15">
            <a:extLst>
              <a:ext uri="{FF2B5EF4-FFF2-40B4-BE49-F238E27FC236}">
                <a16:creationId xmlns:a16="http://schemas.microsoft.com/office/drawing/2014/main" id="{A649E1AE-978D-7C44-0425-D415C3A61AA7}"/>
              </a:ext>
            </a:extLst>
          </p:cNvPr>
          <p:cNvSpPr txBox="1"/>
          <p:nvPr/>
        </p:nvSpPr>
        <p:spPr>
          <a:xfrm>
            <a:off x="1685550" y="1508490"/>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7" name="TextBox 16">
            <a:extLst>
              <a:ext uri="{FF2B5EF4-FFF2-40B4-BE49-F238E27FC236}">
                <a16:creationId xmlns:a16="http://schemas.microsoft.com/office/drawing/2014/main" id="{A649E1AE-978D-7C44-0425-D415C3A61AA7}"/>
              </a:ext>
            </a:extLst>
          </p:cNvPr>
          <p:cNvSpPr txBox="1"/>
          <p:nvPr/>
        </p:nvSpPr>
        <p:spPr>
          <a:xfrm>
            <a:off x="4934456" y="1496251"/>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8" name="TextBox 17">
            <a:extLst>
              <a:ext uri="{FF2B5EF4-FFF2-40B4-BE49-F238E27FC236}">
                <a16:creationId xmlns:a16="http://schemas.microsoft.com/office/drawing/2014/main" id="{A649E1AE-978D-7C44-0425-D415C3A61AA7}"/>
              </a:ext>
            </a:extLst>
          </p:cNvPr>
          <p:cNvSpPr txBox="1"/>
          <p:nvPr/>
        </p:nvSpPr>
        <p:spPr>
          <a:xfrm>
            <a:off x="8708591" y="1523212"/>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9" name="Rectangle 18"/>
          <p:cNvSpPr/>
          <p:nvPr/>
        </p:nvSpPr>
        <p:spPr>
          <a:xfrm>
            <a:off x="156785" y="1496023"/>
            <a:ext cx="1254281" cy="1200329"/>
          </a:xfrm>
          <a:prstGeom prst="rect">
            <a:avLst/>
          </a:prstGeom>
        </p:spPr>
        <p:txBody>
          <a:bodyPr wrap="square" lIns="91440" tIns="45720" rIns="91440" bIns="45720" anchor="t">
            <a:spAutoFit/>
          </a:bodyPr>
          <a:lstStyle/>
          <a:p>
            <a:pPr algn="ctr"/>
            <a:r>
              <a:rPr lang="en-GB">
                <a:solidFill>
                  <a:prstClr val="black"/>
                </a:solidFill>
                <a:latin typeface="Calibri" panose="020F0502020204030204" pitchFamily="34" charset="0"/>
                <a:ea typeface="Calibri" panose="020F0502020204030204" pitchFamily="34" charset="0"/>
                <a:cs typeface="Calibri" panose="020F0502020204030204" pitchFamily="34" charset="0"/>
              </a:rPr>
              <a:t>In which order did these steps happen?</a:t>
            </a:r>
            <a:endParaRPr lang="en-US"/>
          </a:p>
        </p:txBody>
      </p:sp>
    </p:spTree>
    <p:extLst>
      <p:ext uri="{BB962C8B-B14F-4D97-AF65-F5344CB8AC3E}">
        <p14:creationId xmlns:p14="http://schemas.microsoft.com/office/powerpoint/2010/main" val="3960011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Arrow 12"/>
          <p:cNvSpPr/>
          <p:nvPr/>
        </p:nvSpPr>
        <p:spPr>
          <a:xfrm>
            <a:off x="7039651" y="1724790"/>
            <a:ext cx="799603" cy="674236"/>
          </a:xfrm>
          <a:prstGeom prst="rightArrow">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p:cNvSpPr/>
          <p:nvPr/>
        </p:nvSpPr>
        <p:spPr>
          <a:xfrm>
            <a:off x="9042115" y="1728231"/>
            <a:ext cx="702079" cy="674236"/>
          </a:xfrm>
          <a:prstGeom prst="rightArrow">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14181" y="312191"/>
            <a:ext cx="11758559" cy="584775"/>
          </a:xfrm>
          <a:prstGeom prst="rect">
            <a:avLst/>
          </a:prstGeom>
        </p:spPr>
        <p:txBody>
          <a:bodyPr wrap="square" lIns="91440" tIns="45720" rIns="91440" bIns="45720" anchor="t">
            <a:spAutoFit/>
          </a:bodyPr>
          <a:lstStyle/>
          <a:p>
            <a:pPr algn="ctr"/>
            <a:r>
              <a:rPr lang="en-US" sz="3200" b="1">
                <a:latin typeface="Calibri"/>
                <a:ea typeface="Calibri"/>
                <a:cs typeface="Calibri"/>
              </a:rPr>
              <a:t>Lever’s soap-manufacturing process in the Congo and Port Sunlight</a:t>
            </a:r>
          </a:p>
        </p:txBody>
      </p:sp>
      <p:sp>
        <p:nvSpPr>
          <p:cNvPr id="16" name="TextBox 15">
            <a:extLst>
              <a:ext uri="{FF2B5EF4-FFF2-40B4-BE49-F238E27FC236}">
                <a16:creationId xmlns:a16="http://schemas.microsoft.com/office/drawing/2014/main" id="{A649E1AE-978D-7C44-0425-D415C3A61AA7}"/>
              </a:ext>
            </a:extLst>
          </p:cNvPr>
          <p:cNvSpPr txBox="1"/>
          <p:nvPr/>
        </p:nvSpPr>
        <p:spPr>
          <a:xfrm>
            <a:off x="5910798" y="1288971"/>
            <a:ext cx="1105335"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7" name="TextBox 16">
            <a:extLst>
              <a:ext uri="{FF2B5EF4-FFF2-40B4-BE49-F238E27FC236}">
                <a16:creationId xmlns:a16="http://schemas.microsoft.com/office/drawing/2014/main" id="{A649E1AE-978D-7C44-0425-D415C3A61AA7}"/>
              </a:ext>
            </a:extLst>
          </p:cNvPr>
          <p:cNvSpPr txBox="1"/>
          <p:nvPr/>
        </p:nvSpPr>
        <p:spPr>
          <a:xfrm>
            <a:off x="7889856" y="1284572"/>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8" name="TextBox 17">
            <a:extLst>
              <a:ext uri="{FF2B5EF4-FFF2-40B4-BE49-F238E27FC236}">
                <a16:creationId xmlns:a16="http://schemas.microsoft.com/office/drawing/2014/main" id="{A649E1AE-978D-7C44-0425-D415C3A61AA7}"/>
              </a:ext>
            </a:extLst>
          </p:cNvPr>
          <p:cNvSpPr txBox="1"/>
          <p:nvPr/>
        </p:nvSpPr>
        <p:spPr>
          <a:xfrm>
            <a:off x="9727695" y="1272333"/>
            <a:ext cx="1144421"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19" name="Right Arrow 18"/>
          <p:cNvSpPr/>
          <p:nvPr/>
        </p:nvSpPr>
        <p:spPr>
          <a:xfrm>
            <a:off x="1387549" y="1732630"/>
            <a:ext cx="838800" cy="6742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Arrow 19"/>
          <p:cNvSpPr/>
          <p:nvPr/>
        </p:nvSpPr>
        <p:spPr>
          <a:xfrm>
            <a:off x="3378719" y="1743910"/>
            <a:ext cx="674175" cy="6742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649E1AE-978D-7C44-0425-D415C3A61AA7}"/>
              </a:ext>
            </a:extLst>
          </p:cNvPr>
          <p:cNvSpPr txBox="1"/>
          <p:nvPr/>
        </p:nvSpPr>
        <p:spPr>
          <a:xfrm>
            <a:off x="219610" y="1241930"/>
            <a:ext cx="1166715"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22" name="TextBox 21">
            <a:extLst>
              <a:ext uri="{FF2B5EF4-FFF2-40B4-BE49-F238E27FC236}">
                <a16:creationId xmlns:a16="http://schemas.microsoft.com/office/drawing/2014/main" id="{A649E1AE-978D-7C44-0425-D415C3A61AA7}"/>
              </a:ext>
            </a:extLst>
          </p:cNvPr>
          <p:cNvSpPr txBox="1"/>
          <p:nvPr/>
        </p:nvSpPr>
        <p:spPr>
          <a:xfrm>
            <a:off x="2214235" y="1245371"/>
            <a:ext cx="1166715"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23" name="TextBox 22">
            <a:extLst>
              <a:ext uri="{FF2B5EF4-FFF2-40B4-BE49-F238E27FC236}">
                <a16:creationId xmlns:a16="http://schemas.microsoft.com/office/drawing/2014/main" id="{A649E1AE-978D-7C44-0425-D415C3A61AA7}"/>
              </a:ext>
            </a:extLst>
          </p:cNvPr>
          <p:cNvSpPr txBox="1"/>
          <p:nvPr/>
        </p:nvSpPr>
        <p:spPr>
          <a:xfrm>
            <a:off x="4036396" y="1264492"/>
            <a:ext cx="1166715" cy="1569660"/>
          </a:xfrm>
          <a:prstGeom prst="rect">
            <a:avLst/>
          </a:prstGeom>
          <a:noFill/>
          <a:ln>
            <a:solidFill>
              <a:schemeClr val="tx1"/>
            </a:solidFill>
          </a:ln>
        </p:spPr>
        <p:txBody>
          <a:bodyPr wrap="square" lIns="91440" tIns="45720" rIns="91440" bIns="45720" rtlCol="0" anchor="t">
            <a:spAutoFit/>
          </a:bodyPr>
          <a:lstStyle/>
          <a:p>
            <a:pPr algn="ctr"/>
            <a:r>
              <a:rPr lang="en-GB" sz="3600">
                <a:latin typeface="Comic Sans MS" panose="030F0702030302020204" pitchFamily="66" charset="0"/>
                <a:cs typeface="Calibri" panose="020F0502020204030204" pitchFamily="34" charset="0"/>
              </a:rPr>
              <a:t> </a:t>
            </a:r>
            <a:r>
              <a:rPr lang="en-GB" sz="9600">
                <a:latin typeface="Comic Sans MS" panose="030F0702030302020204" pitchFamily="66" charset="0"/>
                <a:cs typeface="Calibri" panose="020F0502020204030204" pitchFamily="34" charset="0"/>
              </a:rPr>
              <a:t>?</a:t>
            </a:r>
            <a:endParaRPr lang="en-US"/>
          </a:p>
        </p:txBody>
      </p:sp>
      <p:sp>
        <p:nvSpPr>
          <p:cNvPr id="24" name="Right Arrow 23"/>
          <p:cNvSpPr/>
          <p:nvPr/>
        </p:nvSpPr>
        <p:spPr>
          <a:xfrm>
            <a:off x="5224398" y="1747351"/>
            <a:ext cx="674175" cy="6742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2224796" y="3427335"/>
            <a:ext cx="7858762" cy="2308324"/>
          </a:xfrm>
          <a:prstGeom prst="rect">
            <a:avLst/>
          </a:prstGeom>
        </p:spPr>
        <p:txBody>
          <a:bodyPr wrap="square" lIns="91440" tIns="45720" rIns="91440" bIns="45720" anchor="t">
            <a:spAutoFit/>
          </a:bodyPr>
          <a:lstStyle/>
          <a:p>
            <a:pPr marL="342900" indent="-342900">
              <a:buFont typeface="+mj-lt"/>
              <a:buAutoNum type="arabicPeriod"/>
            </a:pPr>
            <a:r>
              <a:rPr lang="en-GB" sz="2400">
                <a:solidFill>
                  <a:prstClr val="black"/>
                </a:solidFill>
                <a:latin typeface="Calibri"/>
                <a:ea typeface="Calibri"/>
                <a:cs typeface="Calibri"/>
              </a:rPr>
              <a:t>Write out the soap-manufacturing process for Lever’s Sunlight soap in the right sequence, using headings and one sentence for each step.</a:t>
            </a:r>
          </a:p>
          <a:p>
            <a:pPr marL="342900" indent="-342900">
              <a:buFont typeface="+mj-lt"/>
              <a:buAutoNum type="arabicPeriod"/>
            </a:pPr>
            <a:r>
              <a:rPr lang="en-GB" sz="2400">
                <a:solidFill>
                  <a:prstClr val="black"/>
                </a:solidFill>
                <a:latin typeface="Calibri"/>
                <a:ea typeface="Calibri"/>
                <a:cs typeface="Calibri"/>
              </a:rPr>
              <a:t>Which of the processes do you think would have been the hardest for the workers to do? Was it in the Belgian Congo or in Britain?</a:t>
            </a:r>
            <a:endParaRPr lang="en-US" sz="2400">
              <a:solidFill>
                <a:prstClr val="black"/>
              </a:solidFill>
              <a:latin typeface="Calibri"/>
              <a:ea typeface="Calibri"/>
              <a:cs typeface="Calibri"/>
            </a:endParaRPr>
          </a:p>
        </p:txBody>
      </p:sp>
    </p:spTree>
    <p:extLst>
      <p:ext uri="{BB962C8B-B14F-4D97-AF65-F5344CB8AC3E}">
        <p14:creationId xmlns:p14="http://schemas.microsoft.com/office/powerpoint/2010/main" val="217712089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Props1.xml><?xml version="1.0" encoding="utf-8"?>
<ds:datastoreItem xmlns:ds="http://schemas.openxmlformats.org/officeDocument/2006/customXml" ds:itemID="{A7720985-25D2-44BE-9055-41714C13F1DA}">
  <ds:schemaRefs>
    <ds:schemaRef ds:uri="http://schemas.microsoft.com/sharepoint/v3/contenttype/forms"/>
  </ds:schemaRefs>
</ds:datastoreItem>
</file>

<file path=customXml/itemProps2.xml><?xml version="1.0" encoding="utf-8"?>
<ds:datastoreItem xmlns:ds="http://schemas.openxmlformats.org/officeDocument/2006/customXml" ds:itemID="{BD35D305-FEDA-44CB-99D2-F3954CD8FA89}">
  <ds:schemaRefs>
    <ds:schemaRef ds:uri="481877b5-a2ae-4d9d-9ba3-424403392f66"/>
    <ds:schemaRef ds:uri="703d0aa5-ea85-45e9-bcf7-3b6f70fea4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1F18D5D-5806-4F09-A747-203F2C7BA360}">
  <ds:schemaRefs>
    <ds:schemaRef ds:uri="481877b5-a2ae-4d9d-9ba3-424403392f66"/>
    <ds:schemaRef ds:uri="703d0aa5-ea85-45e9-bcf7-3b6f70fea4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41</TotalTime>
  <Words>1198</Words>
  <Application>Microsoft Office PowerPoint</Application>
  <PresentationFormat>Widescreen</PresentationFormat>
  <Paragraphs>97</Paragraphs>
  <Slides>12</Slides>
  <Notes>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Aptos Display</vt:lpstr>
      <vt:lpstr>Comic Sans MS</vt:lpstr>
      <vt:lpstr>Wingdings</vt:lpstr>
      <vt:lpstr>Arial</vt:lpstr>
      <vt:lpstr>Aptos</vt:lpstr>
      <vt:lpstr>1_Office Theme</vt:lpstr>
      <vt:lpstr>How similar were workers’ experiences in Port Sunlight and the Belgian Congo?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Maheema Chanrai</dc:creator>
  <cp:lastModifiedBy>Harvey Edser</cp:lastModifiedBy>
  <cp:revision>9</cp:revision>
  <dcterms:created xsi:type="dcterms:W3CDTF">2024-08-20T13:31:33Z</dcterms:created>
  <dcterms:modified xsi:type="dcterms:W3CDTF">2026-09-15T15:54:03Z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