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6" r:id="rId5"/>
    <p:sldId id="279" r:id="rId6"/>
    <p:sldId id="319" r:id="rId7"/>
    <p:sldId id="286" r:id="rId8"/>
    <p:sldId id="320" r:id="rId9"/>
    <p:sldId id="273" r:id="rId10"/>
    <p:sldId id="326" r:id="rId11"/>
    <p:sldId id="322" r:id="rId12"/>
    <p:sldId id="307" r:id="rId13"/>
    <p:sldId id="32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sson 4" id="{6897EE9D-0775-4360-B303-D798EDBCBD09}">
          <p14:sldIdLst>
            <p14:sldId id="256"/>
            <p14:sldId id="279"/>
            <p14:sldId id="319"/>
            <p14:sldId id="286"/>
            <p14:sldId id="320"/>
            <p14:sldId id="273"/>
            <p14:sldId id="326"/>
            <p14:sldId id="322"/>
            <p14:sldId id="307"/>
            <p14:sldId id="32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3FBA74-BCFF-913A-F35F-7DBB12C51E08}" name="josephcauldwell@mosslands.wirral.sch.uk" initials="jo" userId="S::urn:spo:guest#josephcauldwell@mosslands.wirral.sch.uk::" providerId="AD"/>
  <p188:author id="{5C76BDAD-6292-1120-9E04-4C5523E59597}" name="vicki@fool-proofs.co.uk" initials="vi" userId="S::urn:spo:guest#vicki@fool-proofs.co.u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864"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C8F757-E8EB-427A-A4A1-BC688E47C665}"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94437B-ED07-4D22-934F-14BE86564410}" type="slidenum">
              <a:rPr lang="en-GB" smtClean="0"/>
              <a:t>‹#›</a:t>
            </a:fld>
            <a:endParaRPr lang="en-GB"/>
          </a:p>
        </p:txBody>
      </p:sp>
    </p:spTree>
    <p:extLst>
      <p:ext uri="{BB962C8B-B14F-4D97-AF65-F5344CB8AC3E}">
        <p14:creationId xmlns:p14="http://schemas.microsoft.com/office/powerpoint/2010/main" val="12105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94437B-ED07-4D22-934F-14BE86564410}" type="slidenum">
              <a:rPr lang="en-GB" smtClean="0"/>
              <a:t>5</a:t>
            </a:fld>
            <a:endParaRPr lang="en-GB"/>
          </a:p>
        </p:txBody>
      </p:sp>
    </p:spTree>
    <p:extLst>
      <p:ext uri="{BB962C8B-B14F-4D97-AF65-F5344CB8AC3E}">
        <p14:creationId xmlns:p14="http://schemas.microsoft.com/office/powerpoint/2010/main" val="4044408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Lewis, B. (2008) </a:t>
            </a:r>
            <a:r>
              <a:rPr lang="en-US" i="1">
                <a:latin typeface="Calibri"/>
                <a:ea typeface="Calibri"/>
                <a:cs typeface="Calibri"/>
              </a:rPr>
              <a:t>So Clean: Lord Leverhulme, soap and </a:t>
            </a:r>
            <a:r>
              <a:rPr lang="en-US" i="1" err="1">
                <a:latin typeface="Calibri"/>
                <a:ea typeface="Calibri"/>
                <a:cs typeface="Calibri"/>
              </a:rPr>
              <a:t>civilisation</a:t>
            </a:r>
            <a:r>
              <a:rPr lang="en-US">
                <a:latin typeface="Calibri"/>
                <a:ea typeface="Calibri"/>
                <a:cs typeface="Calibri"/>
              </a:rPr>
              <a:t>, Manchester: Manchester University Press.</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1394437B-ED07-4D22-934F-14BE86564410}" type="slidenum">
              <a:rPr lang="en-GB" smtClean="0"/>
              <a:t>10</a:t>
            </a:fld>
            <a:endParaRPr lang="en-GB"/>
          </a:p>
        </p:txBody>
      </p:sp>
    </p:spTree>
    <p:extLst>
      <p:ext uri="{BB962C8B-B14F-4D97-AF65-F5344CB8AC3E}">
        <p14:creationId xmlns:p14="http://schemas.microsoft.com/office/powerpoint/2010/main" val="15885861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50C5-ED81-D5B5-8470-F869304E7BC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GB"/>
              <a:t>Name of resource/enquiry question</a:t>
            </a:r>
          </a:p>
        </p:txBody>
      </p:sp>
      <p:sp>
        <p:nvSpPr>
          <p:cNvPr id="3" name="Subtitle 2">
            <a:extLst>
              <a:ext uri="{FF2B5EF4-FFF2-40B4-BE49-F238E27FC236}">
                <a16:creationId xmlns:a16="http://schemas.microsoft.com/office/drawing/2014/main" id="{A1688115-A80C-7103-655F-96A34BFBFF0F}"/>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Lesson number/details if appropriate</a:t>
            </a:r>
            <a:br>
              <a:rPr lang="en-GB"/>
            </a:br>
            <a:r>
              <a:rPr lang="en-GB"/>
              <a:t>Author name and school</a:t>
            </a:r>
          </a:p>
        </p:txBody>
      </p:sp>
      <p:sp>
        <p:nvSpPr>
          <p:cNvPr id="4" name="Date Placeholder 3">
            <a:extLst>
              <a:ext uri="{FF2B5EF4-FFF2-40B4-BE49-F238E27FC236}">
                <a16:creationId xmlns:a16="http://schemas.microsoft.com/office/drawing/2014/main" id="{24B21F4F-CFCF-D386-5EDB-70E49900CA44}"/>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5" name="Footer Placeholder 4">
            <a:extLst>
              <a:ext uri="{FF2B5EF4-FFF2-40B4-BE49-F238E27FC236}">
                <a16:creationId xmlns:a16="http://schemas.microsoft.com/office/drawing/2014/main" id="{2C9E29A5-9B72-59B1-9826-C655BBCDA476}"/>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9943508E-C25D-F2AA-5C4E-29B06F49538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pic>
        <p:nvPicPr>
          <p:cNvPr id="8" name="Picture 7">
            <a:extLst>
              <a:ext uri="{FF2B5EF4-FFF2-40B4-BE49-F238E27FC236}">
                <a16:creationId xmlns:a16="http://schemas.microsoft.com/office/drawing/2014/main" id="{28C28D11-1BE1-23B4-2F42-B99F1A09ED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0" y="693103"/>
            <a:ext cx="9144000" cy="429260"/>
          </a:xfrm>
          <a:prstGeom prst="rect">
            <a:avLst/>
          </a:prstGeom>
        </p:spPr>
      </p:pic>
    </p:spTree>
    <p:extLst>
      <p:ext uri="{BB962C8B-B14F-4D97-AF65-F5344CB8AC3E}">
        <p14:creationId xmlns:p14="http://schemas.microsoft.com/office/powerpoint/2010/main" val="188844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C6810-E8E0-6F0C-0CF3-363A8119D7B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3340A98-3110-9062-A7A2-A93CE0BDB0E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FC4DCC-330E-BB28-D7FD-DE54118D1C2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5" name="Footer Placeholder 4">
            <a:extLst>
              <a:ext uri="{FF2B5EF4-FFF2-40B4-BE49-F238E27FC236}">
                <a16:creationId xmlns:a16="http://schemas.microsoft.com/office/drawing/2014/main" id="{00FD4352-419A-EC1B-E52C-55A6B6457A35}"/>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A8C3C2F-66CB-7803-0F0C-4274D6AE2D44}"/>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09991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2CE0B-EF04-AAA6-C564-B4A3A208EB7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5B29B84-8034-BD4A-4CAE-23B50A9462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DDA02BE-5716-C20C-C746-CD0FE255548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5" name="Footer Placeholder 4">
            <a:extLst>
              <a:ext uri="{FF2B5EF4-FFF2-40B4-BE49-F238E27FC236}">
                <a16:creationId xmlns:a16="http://schemas.microsoft.com/office/drawing/2014/main" id="{3D188814-918D-9055-C4BD-D61CA30C9D91}"/>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2526347-71C4-B76C-7DD2-CE9E03E72E17}"/>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976416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2901-CC66-09FC-2FAD-3A210080974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1657035-4B95-69CD-6377-F261625579A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3E0665B-EC08-15EB-5CA9-F401AEB2FF5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1E14A39-6BC7-A976-5841-618925B9813B}"/>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6" name="Footer Placeholder 5">
            <a:extLst>
              <a:ext uri="{FF2B5EF4-FFF2-40B4-BE49-F238E27FC236}">
                <a16:creationId xmlns:a16="http://schemas.microsoft.com/office/drawing/2014/main" id="{259F907C-D9DF-BCD0-E819-63E9E4DBBC3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C4CB46C-A54D-B46F-7A36-556AAF5F2EA0}"/>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70823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A00D9-493D-786B-C900-F13534363F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1444B8F-43F1-AEB6-20DC-6B1E608641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693F935-B2A7-3B73-380A-178CCA98FAF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081BF1A-DD87-A039-B2A6-27A4F19026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21B683B-FC67-340D-527C-908FECB61A6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F2A0F22-B96D-B914-CEE7-E852D89A289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8" name="Footer Placeholder 7">
            <a:extLst>
              <a:ext uri="{FF2B5EF4-FFF2-40B4-BE49-F238E27FC236}">
                <a16:creationId xmlns:a16="http://schemas.microsoft.com/office/drawing/2014/main" id="{9A63A59B-D46F-A615-1D6B-E74589B8A39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D31FF3E0-B327-31FF-4911-CE6582F4F9A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2870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F9A0-FBBA-AAF5-F627-72967C8D3D0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9AC4D09-E2BE-DA1E-1996-575EF33AB39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4" name="Footer Placeholder 3">
            <a:extLst>
              <a:ext uri="{FF2B5EF4-FFF2-40B4-BE49-F238E27FC236}">
                <a16:creationId xmlns:a16="http://schemas.microsoft.com/office/drawing/2014/main" id="{A671084E-6FDB-F918-69FD-833FC30DCC2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F29486F-BE8B-A743-FA90-1B639931689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217043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AF6B00-AD07-94F6-ADB6-68677B0DF645}"/>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3" name="Footer Placeholder 2">
            <a:extLst>
              <a:ext uri="{FF2B5EF4-FFF2-40B4-BE49-F238E27FC236}">
                <a16:creationId xmlns:a16="http://schemas.microsoft.com/office/drawing/2014/main" id="{B7106A2F-4F6E-FEA2-E093-AEDD2AC6D53F}"/>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04D378B9-AC1B-628E-41F1-DFE11986A5F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90981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76DA-48BC-3F8D-C0CF-9EBF3AA7F1B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C51977FF-9EF8-B1ED-194D-63C92A90BD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EB99D58-993E-7E00-DCA1-F77F9C78D9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7556B2-D0AF-407C-6904-F6F2AB3AEF9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6" name="Footer Placeholder 5">
            <a:extLst>
              <a:ext uri="{FF2B5EF4-FFF2-40B4-BE49-F238E27FC236}">
                <a16:creationId xmlns:a16="http://schemas.microsoft.com/office/drawing/2014/main" id="{7B7C735F-8E5D-505E-3223-B9E6EB3760A2}"/>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B4F0E8B-A3E1-5C6B-0D53-F6BD2264311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312921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150E-32F8-19C2-CF54-1A6AC02BC64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1E8AFA0-4873-88CB-DDD7-B9F898CA1B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0022069-8FDF-7AB1-79C7-5D3DFD0B6D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C6D67E-47CE-4C78-A4C8-96C57129C273}"/>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6" name="Footer Placeholder 5">
            <a:extLst>
              <a:ext uri="{FF2B5EF4-FFF2-40B4-BE49-F238E27FC236}">
                <a16:creationId xmlns:a16="http://schemas.microsoft.com/office/drawing/2014/main" id="{7E3D44D0-979B-2EE2-2570-85D993D5D1A7}"/>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2A53892-C495-7000-45F0-F51D9541C465}"/>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375574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FA005-83B4-EDFF-D029-557C31E9E41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A9A1FB0-3478-3978-FB78-EB799F2FA9D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0D6E0F2-9F5E-A1BF-BAC8-BC5F1735DF5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5" name="Footer Placeholder 4">
            <a:extLst>
              <a:ext uri="{FF2B5EF4-FFF2-40B4-BE49-F238E27FC236}">
                <a16:creationId xmlns:a16="http://schemas.microsoft.com/office/drawing/2014/main" id="{C126A871-6397-8F30-1114-747FE9B4322D}"/>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39E820F-208D-107B-FD5C-CBA0398A1D7A}"/>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28588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DB2E81-284C-29F6-CE68-AAA5A302AF3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167BD63-1A7F-CC11-90C2-06FFE5744B6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F194D4A-735D-10E4-2E46-E1E678332D76}"/>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17/09/2026</a:t>
            </a:fld>
            <a:endParaRPr lang="en-GB"/>
          </a:p>
        </p:txBody>
      </p:sp>
      <p:sp>
        <p:nvSpPr>
          <p:cNvPr id="5" name="Footer Placeholder 4">
            <a:extLst>
              <a:ext uri="{FF2B5EF4-FFF2-40B4-BE49-F238E27FC236}">
                <a16:creationId xmlns:a16="http://schemas.microsoft.com/office/drawing/2014/main" id="{80B9C32E-D357-51BD-FECA-FB9C6094893A}"/>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F673CB3-2523-68A1-8C94-7E43B27182C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5721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B67295-F712-0F58-C5C4-544253E739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3E1F659-1752-BC5F-CE7E-B4BABF1FC3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logo with blue text&#10;&#10;Description automatically generated">
            <a:extLst>
              <a:ext uri="{FF2B5EF4-FFF2-40B4-BE49-F238E27FC236}">
                <a16:creationId xmlns:a16="http://schemas.microsoft.com/office/drawing/2014/main" id="{26DD5657-6CB2-540E-03DA-200E7E1D849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862536" y="6084313"/>
            <a:ext cx="1917700" cy="696195"/>
          </a:xfrm>
          <a:prstGeom prst="rect">
            <a:avLst/>
          </a:prstGeom>
        </p:spPr>
      </p:pic>
      <p:pic>
        <p:nvPicPr>
          <p:cNvPr id="10" name="Picture 9" descr="A close up of a sign&#10;&#10;Description automatically generated">
            <a:extLst>
              <a:ext uri="{FF2B5EF4-FFF2-40B4-BE49-F238E27FC236}">
                <a16:creationId xmlns:a16="http://schemas.microsoft.com/office/drawing/2014/main" id="{2C249571-F101-237F-AE77-477C989740CC}"/>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300028" y="6116045"/>
            <a:ext cx="2746829" cy="660295"/>
          </a:xfrm>
          <a:prstGeom prst="rect">
            <a:avLst/>
          </a:prstGeom>
        </p:spPr>
      </p:pic>
      <p:sp>
        <p:nvSpPr>
          <p:cNvPr id="11" name="Title Placeholder 1">
            <a:extLst>
              <a:ext uri="{FF2B5EF4-FFF2-40B4-BE49-F238E27FC236}">
                <a16:creationId xmlns:a16="http://schemas.microsoft.com/office/drawing/2014/main" id="{3CF63EFF-634F-2B91-955B-09E44A6383C7}"/>
              </a:ext>
            </a:extLst>
          </p:cNvPr>
          <p:cNvSpPr txBox="1">
            <a:spLocks/>
          </p:cNvSpPr>
          <p:nvPr userDrawn="1"/>
        </p:nvSpPr>
        <p:spPr>
          <a:xfrm>
            <a:off x="145143" y="6069363"/>
            <a:ext cx="6197601" cy="753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a:t>Teacher Fellowship programme:</a:t>
            </a:r>
          </a:p>
          <a:p>
            <a:r>
              <a:rPr lang="en-GB" sz="1800"/>
              <a:t>Teaching the economic history of colonialism in Africa and Asia</a:t>
            </a:r>
          </a:p>
        </p:txBody>
      </p:sp>
    </p:spTree>
    <p:extLst>
      <p:ext uri="{BB962C8B-B14F-4D97-AF65-F5344CB8AC3E}">
        <p14:creationId xmlns:p14="http://schemas.microsoft.com/office/powerpoint/2010/main" val="41052236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BB8E-67E1-360E-0CA9-95C09AB483AB}"/>
              </a:ext>
            </a:extLst>
          </p:cNvPr>
          <p:cNvSpPr>
            <a:spLocks noGrp="1"/>
          </p:cNvSpPr>
          <p:nvPr>
            <p:ph type="ctrTitle"/>
          </p:nvPr>
        </p:nvSpPr>
        <p:spPr/>
        <p:txBody>
          <a:bodyPr>
            <a:normAutofit fontScale="90000"/>
          </a:bodyPr>
          <a:lstStyle/>
          <a:p>
            <a:r>
              <a:rPr lang="en-US" sz="6000" b="1">
                <a:latin typeface="Calibri"/>
                <a:ea typeface="Calibri"/>
                <a:cs typeface="Calibri"/>
              </a:rPr>
              <a:t>How similar were workers’ experiences in Port Sunlight and the Belgian Congo?</a:t>
            </a:r>
            <a:endParaRPr lang="en-GB">
              <a:latin typeface="Calibri"/>
              <a:ea typeface="Calibri"/>
              <a:cs typeface="Calibri"/>
            </a:endParaRPr>
          </a:p>
        </p:txBody>
      </p:sp>
      <p:sp>
        <p:nvSpPr>
          <p:cNvPr id="3" name="Subtitle 2">
            <a:extLst>
              <a:ext uri="{FF2B5EF4-FFF2-40B4-BE49-F238E27FC236}">
                <a16:creationId xmlns:a16="http://schemas.microsoft.com/office/drawing/2014/main" id="{E9D15B4D-67E1-6B1A-BA02-68B79B6B52E9}"/>
              </a:ext>
            </a:extLst>
          </p:cNvPr>
          <p:cNvSpPr>
            <a:spLocks noGrp="1"/>
          </p:cNvSpPr>
          <p:nvPr>
            <p:ph type="subTitle" idx="1"/>
          </p:nvPr>
        </p:nvSpPr>
        <p:spPr/>
        <p:txBody>
          <a:bodyPr/>
          <a:lstStyle/>
          <a:p>
            <a:r>
              <a:rPr lang="en-GB"/>
              <a:t>Joseph Cauldwell – The </a:t>
            </a:r>
            <a:r>
              <a:rPr lang="en-GB" err="1"/>
              <a:t>Mosslands</a:t>
            </a:r>
            <a:r>
              <a:rPr lang="en-GB"/>
              <a:t> School</a:t>
            </a:r>
          </a:p>
        </p:txBody>
      </p:sp>
    </p:spTree>
    <p:extLst>
      <p:ext uri="{BB962C8B-B14F-4D97-AF65-F5344CB8AC3E}">
        <p14:creationId xmlns:p14="http://schemas.microsoft.com/office/powerpoint/2010/main" val="1439461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B5010F-065F-4039-8291-D42C2F93A635}"/>
              </a:ext>
            </a:extLst>
          </p:cNvPr>
          <p:cNvSpPr txBox="1"/>
          <p:nvPr/>
        </p:nvSpPr>
        <p:spPr>
          <a:xfrm>
            <a:off x="319174" y="182685"/>
            <a:ext cx="11631525" cy="646331"/>
          </a:xfrm>
          <a:prstGeom prst="rect">
            <a:avLst/>
          </a:prstGeom>
          <a:noFill/>
        </p:spPr>
        <p:txBody>
          <a:bodyPr wrap="square" rtlCol="0">
            <a:spAutoFit/>
          </a:bodyPr>
          <a:lstStyle/>
          <a:p>
            <a:pPr algn="ctr"/>
            <a:r>
              <a:rPr lang="en-US" sz="3600" b="1">
                <a:latin typeface="Calibri" panose="020F0502020204030204" pitchFamily="34" charset="0"/>
                <a:cs typeface="Calibri" panose="020F0502020204030204" pitchFamily="34" charset="0"/>
              </a:rPr>
              <a:t>Lesson 4: What was it like to live in </a:t>
            </a:r>
            <a:r>
              <a:rPr lang="en-US" sz="3600" b="1" err="1">
                <a:latin typeface="Calibri" panose="020F0502020204030204" pitchFamily="34" charset="0"/>
                <a:cs typeface="Calibri" panose="020F0502020204030204" pitchFamily="34" charset="0"/>
              </a:rPr>
              <a:t>Leverville</a:t>
            </a:r>
            <a:r>
              <a:rPr lang="en-US" sz="3600" b="1">
                <a:latin typeface="Calibri" panose="020F0502020204030204" pitchFamily="34" charset="0"/>
                <a:cs typeface="Calibri" panose="020F0502020204030204" pitchFamily="34" charset="0"/>
              </a:rPr>
              <a:t>?</a:t>
            </a:r>
            <a:endParaRPr lang="en-GB" sz="3600" b="1">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169C2C23-2B48-410A-9400-3641D05EC02A}"/>
              </a:ext>
            </a:extLst>
          </p:cNvPr>
          <p:cNvSpPr txBox="1"/>
          <p:nvPr/>
        </p:nvSpPr>
        <p:spPr>
          <a:xfrm>
            <a:off x="319174" y="1010481"/>
            <a:ext cx="11631525" cy="1629677"/>
          </a:xfrm>
          <a:prstGeom prst="rect">
            <a:avLst/>
          </a:prstGeom>
          <a:noFill/>
        </p:spPr>
        <p:txBody>
          <a:bodyPr wrap="square" lIns="91440" tIns="45720" rIns="91440" bIns="45720" rtlCol="0" anchor="t">
            <a:spAutoFit/>
          </a:bodyPr>
          <a:lstStyle/>
          <a:p>
            <a:pPr algn="ctr"/>
            <a:r>
              <a:rPr lang="en-US" sz="2400" b="1">
                <a:latin typeface="Calibri" panose="020F0502020204030204" pitchFamily="34" charset="0"/>
                <a:cs typeface="Calibri" panose="020F0502020204030204" pitchFamily="34" charset="0"/>
              </a:rPr>
              <a:t>To answer our big question, we must:</a:t>
            </a:r>
            <a:endParaRPr lang="en-US"/>
          </a:p>
          <a:p>
            <a:pPr marL="342900" lvl="0" indent="-342900">
              <a:lnSpc>
                <a:spcPct val="107000"/>
              </a:lnSpc>
              <a:buFont typeface="Wingdings" panose="05000000000000000000" pitchFamily="2" charset="2"/>
              <a:buChar char=""/>
              <a:tabLst>
                <a:tab pos="457200" algn="l"/>
              </a:tabLst>
            </a:pPr>
            <a:r>
              <a:rPr lang="en-US" sz="2400">
                <a:effectLst/>
                <a:latin typeface="Calibri" panose="020F0502020204030204" pitchFamily="34" charset="0"/>
                <a:ea typeface="Aptos" panose="020B0004020202020204" pitchFamily="34" charset="0"/>
                <a:cs typeface="Calibri" panose="020F0502020204030204" pitchFamily="34" charset="0"/>
              </a:rPr>
              <a:t>Discuss William Lever’s intentions for </a:t>
            </a:r>
            <a:r>
              <a:rPr lang="en-US" sz="2400" err="1">
                <a:effectLst/>
                <a:latin typeface="Calibri" panose="020F0502020204030204" pitchFamily="34" charset="0"/>
                <a:ea typeface="Aptos" panose="020B0004020202020204" pitchFamily="34" charset="0"/>
                <a:cs typeface="Calibri" panose="020F0502020204030204" pitchFamily="34" charset="0"/>
              </a:rPr>
              <a:t>Leverville</a:t>
            </a:r>
            <a:endParaRPr lang="en-GB" sz="2400">
              <a:latin typeface="Calibri" panose="020F0502020204030204" pitchFamily="34" charset="0"/>
              <a:ea typeface="Aptos" panose="020B0004020202020204" pitchFamily="34" charset="0"/>
              <a:cs typeface="Calibri" panose="020F0502020204030204" pitchFamily="34" charset="0"/>
            </a:endParaRPr>
          </a:p>
          <a:p>
            <a:pPr marL="342900" lvl="0" indent="-342900">
              <a:lnSpc>
                <a:spcPct val="107000"/>
              </a:lnSpc>
              <a:buFont typeface="Wingdings" panose="05000000000000000000" pitchFamily="2" charset="2"/>
              <a:buChar char=""/>
              <a:tabLst>
                <a:tab pos="457200" algn="l"/>
              </a:tabLst>
            </a:pPr>
            <a:r>
              <a:rPr lang="en-US" sz="2400">
                <a:effectLst/>
                <a:latin typeface="Calibri" panose="020F0502020204030204" pitchFamily="34" charset="0"/>
                <a:ea typeface="Aptos" panose="020B0004020202020204" pitchFamily="34" charset="0"/>
                <a:cs typeface="Calibri" panose="020F0502020204030204" pitchFamily="34" charset="0"/>
              </a:rPr>
              <a:t>Compare and contrast official and independent reports of life in </a:t>
            </a:r>
            <a:r>
              <a:rPr lang="en-US" sz="2400" err="1">
                <a:effectLst/>
                <a:latin typeface="Calibri" panose="020F0502020204030204" pitchFamily="34" charset="0"/>
                <a:ea typeface="Aptos" panose="020B0004020202020204" pitchFamily="34" charset="0"/>
                <a:cs typeface="Calibri" panose="020F0502020204030204" pitchFamily="34" charset="0"/>
              </a:rPr>
              <a:t>Leverville</a:t>
            </a:r>
            <a:endParaRPr lang="en-GB" sz="2400">
              <a:latin typeface="Calibri" panose="020F0502020204030204" pitchFamily="34" charset="0"/>
              <a:ea typeface="Aptos" panose="020B0004020202020204" pitchFamily="34" charset="0"/>
              <a:cs typeface="Calibri" panose="020F0502020204030204" pitchFamily="34" charset="0"/>
            </a:endParaRPr>
          </a:p>
          <a:p>
            <a:pPr marL="342900" lvl="0" indent="-342900">
              <a:lnSpc>
                <a:spcPct val="107000"/>
              </a:lnSpc>
              <a:spcAft>
                <a:spcPts val="800"/>
              </a:spcAft>
              <a:buFont typeface="Wingdings" panose="05000000000000000000" pitchFamily="2" charset="2"/>
              <a:buChar char=""/>
              <a:tabLst>
                <a:tab pos="457200" algn="l"/>
              </a:tabLst>
            </a:pPr>
            <a:r>
              <a:rPr lang="en-US" sz="2400" kern="0">
                <a:effectLst/>
                <a:latin typeface="Calibri" panose="020F0502020204030204" pitchFamily="34" charset="0"/>
                <a:ea typeface="Aptos" panose="020B0004020202020204" pitchFamily="34" charset="0"/>
                <a:cs typeface="Calibri" panose="020F0502020204030204" pitchFamily="34" charset="0"/>
              </a:rPr>
              <a:t>Try to explain differences between these reports</a:t>
            </a:r>
            <a:endParaRPr lang="en-GB" sz="32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1D95537-CEA8-3659-F90A-D2D995E64035}"/>
              </a:ext>
            </a:extLst>
          </p:cNvPr>
          <p:cNvSpPr txBox="1"/>
          <p:nvPr/>
        </p:nvSpPr>
        <p:spPr>
          <a:xfrm>
            <a:off x="319174" y="2828835"/>
            <a:ext cx="4865511" cy="2677656"/>
          </a:xfrm>
          <a:prstGeom prst="rect">
            <a:avLst/>
          </a:prstGeom>
          <a:noFill/>
        </p:spPr>
        <p:txBody>
          <a:bodyPr wrap="square" lIns="91440" tIns="45720" rIns="91440" bIns="45720" rtlCol="0" anchor="t">
            <a:spAutoFit/>
          </a:bodyPr>
          <a:lstStyle/>
          <a:p>
            <a:pPr algn="ctr"/>
            <a:r>
              <a:rPr lang="en-US" sz="2400">
                <a:solidFill>
                  <a:srgbClr val="0070C0"/>
                </a:solidFill>
                <a:latin typeface="Calibri" panose="020F0502020204030204" pitchFamily="34" charset="0"/>
                <a:cs typeface="Calibri" panose="020F0502020204030204" pitchFamily="34" charset="0"/>
              </a:rPr>
              <a:t>Key concepts:</a:t>
            </a:r>
            <a:endParaRPr lang="en-US"/>
          </a:p>
          <a:p>
            <a:pPr marL="342900" indent="-342900">
              <a:buFont typeface="Arial" panose="020B0604020202020204" pitchFamily="34" charset="0"/>
              <a:buChar char="•"/>
            </a:pPr>
            <a:r>
              <a:rPr lang="en-US" sz="2400" b="1">
                <a:latin typeface="Calibri"/>
                <a:ea typeface="Calibri"/>
                <a:cs typeface="Calibri"/>
              </a:rPr>
              <a:t>Living standards: </a:t>
            </a:r>
            <a:r>
              <a:rPr lang="en-US" sz="2400">
                <a:latin typeface="Calibri"/>
                <a:ea typeface="Calibri"/>
                <a:cs typeface="Calibri"/>
              </a:rPr>
              <a:t>Your quality of housing, comfort and wealth</a:t>
            </a:r>
          </a:p>
          <a:p>
            <a:pPr marL="342900" indent="-342900">
              <a:buFont typeface="Arial" panose="020B0604020202020204" pitchFamily="34" charset="0"/>
              <a:buChar char="•"/>
            </a:pPr>
            <a:r>
              <a:rPr lang="en-US" sz="2400" b="1">
                <a:latin typeface="Calibri" panose="020F0502020204030204" pitchFamily="34" charset="0"/>
                <a:cs typeface="Calibri" panose="020F0502020204030204" pitchFamily="34" charset="0"/>
              </a:rPr>
              <a:t>Paternalism: </a:t>
            </a:r>
            <a:r>
              <a:rPr lang="en-US" sz="2400">
                <a:latin typeface="Calibri" panose="020F0502020204030204" pitchFamily="34" charset="0"/>
                <a:cs typeface="Calibri" panose="020F0502020204030204" pitchFamily="34" charset="0"/>
              </a:rPr>
              <a:t>When a leader provides guidance and care in exchange for loyalty and obedience</a:t>
            </a:r>
            <a:r>
              <a:rPr lang="en-US" sz="2400" b="1">
                <a:latin typeface="Calibri" panose="020F0502020204030204" pitchFamily="34" charset="0"/>
                <a:cs typeface="Calibri" panose="020F0502020204030204" pitchFamily="34" charset="0"/>
              </a:rPr>
              <a:t> </a:t>
            </a:r>
            <a:endParaRPr lang="en-GB" sz="2400" b="1">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9412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75D95EE-BF14-B554-C457-6B19140DC400}"/>
              </a:ext>
            </a:extLst>
          </p:cNvPr>
          <p:cNvSpPr txBox="1"/>
          <p:nvPr/>
        </p:nvSpPr>
        <p:spPr>
          <a:xfrm>
            <a:off x="6683022" y="237066"/>
            <a:ext cx="5136445" cy="3416320"/>
          </a:xfrm>
          <a:prstGeom prst="rect">
            <a:avLst/>
          </a:prstGeom>
          <a:noFill/>
        </p:spPr>
        <p:txBody>
          <a:bodyPr wrap="square" lIns="91440" tIns="45720" rIns="91440" bIns="45720" rtlCol="0" anchor="t">
            <a:spAutoFit/>
          </a:bodyPr>
          <a:lstStyle/>
          <a:p>
            <a:pPr algn="ctr"/>
            <a:r>
              <a:rPr lang="en-US" sz="2400" b="1">
                <a:solidFill>
                  <a:srgbClr val="FF0000"/>
                </a:solidFill>
                <a:latin typeface="Calibri"/>
                <a:ea typeface="Calibri"/>
                <a:cs typeface="Calibri"/>
              </a:rPr>
              <a:t>Discuss:</a:t>
            </a:r>
            <a:r>
              <a:rPr lang="en-US" sz="2400" b="1">
                <a:latin typeface="Calibri"/>
                <a:ea typeface="Calibri"/>
                <a:cs typeface="Calibri"/>
              </a:rPr>
              <a:t> </a:t>
            </a:r>
            <a:r>
              <a:rPr lang="en-US" sz="2400">
                <a:latin typeface="Calibri"/>
                <a:ea typeface="Calibri"/>
                <a:cs typeface="Calibri"/>
              </a:rPr>
              <a:t>Read this extract from </a:t>
            </a:r>
            <a:r>
              <a:rPr lang="en-US" sz="2400" i="1">
                <a:latin typeface="Calibri"/>
                <a:ea typeface="Calibri"/>
                <a:cs typeface="Calibri"/>
              </a:rPr>
              <a:t>Progress</a:t>
            </a:r>
            <a:r>
              <a:rPr lang="en-US" sz="2400">
                <a:latin typeface="Calibri"/>
                <a:ea typeface="Calibri"/>
                <a:cs typeface="Calibri"/>
              </a:rPr>
              <a:t>. </a:t>
            </a:r>
            <a:endParaRPr lang="en-US"/>
          </a:p>
          <a:p>
            <a:pPr marL="342900" indent="-342900">
              <a:buFont typeface="Arial" panose="020B0604020202020204" pitchFamily="34" charset="0"/>
              <a:buChar char="•"/>
            </a:pPr>
            <a:r>
              <a:rPr lang="en-US" sz="2400">
                <a:latin typeface="Calibri" panose="020F0502020204030204" pitchFamily="34" charset="0"/>
                <a:cs typeface="Calibri" panose="020F0502020204030204" pitchFamily="34" charset="0"/>
              </a:rPr>
              <a:t>According to the extract, did Lever Brothers have the same aims for their Congolese concessions as they did for Port Sunlight?</a:t>
            </a:r>
          </a:p>
          <a:p>
            <a:pPr marL="342900" indent="-342900">
              <a:buFont typeface="Arial" panose="020B0604020202020204" pitchFamily="34" charset="0"/>
              <a:buChar char="•"/>
            </a:pPr>
            <a:r>
              <a:rPr lang="en-US" sz="2400">
                <a:latin typeface="Calibri" panose="020F0502020204030204" pitchFamily="34" charset="0"/>
                <a:cs typeface="Calibri" panose="020F0502020204030204" pitchFamily="34" charset="0"/>
              </a:rPr>
              <a:t>How involved was William Lever with the construction of the Congolese mills, stations and villages?</a:t>
            </a:r>
            <a:endParaRPr lang="en-GB" sz="24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D9D4EF1-59BF-BB0C-77B0-19B138ED60FF}"/>
              </a:ext>
            </a:extLst>
          </p:cNvPr>
          <p:cNvSpPr txBox="1"/>
          <p:nvPr/>
        </p:nvSpPr>
        <p:spPr>
          <a:xfrm>
            <a:off x="285803" y="237066"/>
            <a:ext cx="5680657" cy="5262979"/>
          </a:xfrm>
          <a:prstGeom prst="rect">
            <a:avLst/>
          </a:prstGeom>
          <a:noFill/>
        </p:spPr>
        <p:txBody>
          <a:bodyPr wrap="square" lIns="91440" tIns="45720" rIns="91440" bIns="45720" rtlCol="0" anchor="t">
            <a:spAutoFit/>
          </a:bodyPr>
          <a:lstStyle/>
          <a:p>
            <a:pPr algn="ctr"/>
            <a:r>
              <a:rPr lang="en-US" sz="2400">
                <a:latin typeface="Calibri"/>
                <a:ea typeface="Calibri"/>
                <a:cs typeface="Calibri"/>
              </a:rPr>
              <a:t>‘… apart from the building of Port Sunlight and the creation of Lever Brothers, the development of the </a:t>
            </a:r>
            <a:r>
              <a:rPr lang="en-US" sz="2400" i="1" err="1">
                <a:latin typeface="Calibri"/>
                <a:ea typeface="Calibri"/>
                <a:cs typeface="Calibri"/>
              </a:rPr>
              <a:t>Huileries</a:t>
            </a:r>
            <a:r>
              <a:rPr lang="en-US" sz="2400" i="1">
                <a:latin typeface="Calibri"/>
                <a:ea typeface="Calibri"/>
                <a:cs typeface="Calibri"/>
              </a:rPr>
              <a:t> du Congo Belge</a:t>
            </a:r>
            <a:r>
              <a:rPr lang="en-US" sz="2400">
                <a:latin typeface="Calibri"/>
                <a:ea typeface="Calibri"/>
                <a:cs typeface="Calibri"/>
              </a:rPr>
              <a:t> was [William Lever]’s greatest commercial achievement. My visit to the Congo has more than confirmed me in my belief. In every year area, in the plan of every mill and station, in the company’s native villages, with their trim rows of neat brick houses, in the layout of each mission school and of the hospital buildings his individual touch is </a:t>
            </a:r>
            <a:r>
              <a:rPr lang="en-US" sz="2400" err="1">
                <a:latin typeface="Calibri"/>
                <a:ea typeface="Calibri"/>
                <a:cs typeface="Calibri"/>
              </a:rPr>
              <a:t>recognised</a:t>
            </a:r>
            <a:r>
              <a:rPr lang="en-US" sz="2400">
                <a:latin typeface="Calibri"/>
                <a:ea typeface="Calibri"/>
                <a:cs typeface="Calibri"/>
              </a:rPr>
              <a:t>.’</a:t>
            </a:r>
            <a:endParaRPr lang="en-US" sz="2400">
              <a:latin typeface="Calibri" panose="020F0502020204030204" pitchFamily="34" charset="0"/>
              <a:ea typeface="Calibri" panose="020F0502020204030204" pitchFamily="34" charset="0"/>
              <a:cs typeface="Calibri" panose="020F0502020204030204" pitchFamily="34" charset="0"/>
            </a:endParaRPr>
          </a:p>
          <a:p>
            <a:pPr algn="ctr"/>
            <a:endParaRPr lang="en-US" sz="2400">
              <a:latin typeface="Calibri" panose="020F0502020204030204" pitchFamily="34" charset="0"/>
              <a:ea typeface="Calibri" panose="020F0502020204030204" pitchFamily="34" charset="0"/>
              <a:cs typeface="Calibri" panose="020F0502020204030204" pitchFamily="34" charset="0"/>
            </a:endParaRPr>
          </a:p>
          <a:p>
            <a:pPr algn="ctr"/>
            <a:r>
              <a:rPr lang="en-US" sz="2400">
                <a:latin typeface="Calibri"/>
                <a:ea typeface="Calibri"/>
                <a:cs typeface="Calibri"/>
              </a:rPr>
              <a:t>From </a:t>
            </a:r>
            <a:r>
              <a:rPr lang="en-US" sz="2400" i="1">
                <a:latin typeface="Calibri"/>
                <a:ea typeface="Calibri"/>
                <a:cs typeface="Calibri"/>
              </a:rPr>
              <a:t>Progress</a:t>
            </a:r>
            <a:r>
              <a:rPr lang="en-US" sz="2400">
                <a:latin typeface="Calibri"/>
                <a:ea typeface="Calibri"/>
                <a:cs typeface="Calibri"/>
              </a:rPr>
              <a:t>, April 1928</a:t>
            </a:r>
            <a:endParaRPr lang="en-GB" sz="2400">
              <a:latin typeface="Calibri"/>
              <a:ea typeface="Calibri"/>
              <a:cs typeface="Calibri"/>
            </a:endParaRPr>
          </a:p>
        </p:txBody>
      </p:sp>
    </p:spTree>
    <p:extLst>
      <p:ext uri="{BB962C8B-B14F-4D97-AF65-F5344CB8AC3E}">
        <p14:creationId xmlns:p14="http://schemas.microsoft.com/office/powerpoint/2010/main" val="2521413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E574F7-B801-420E-B401-5B05394E967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668"/>
          <a:stretch/>
        </p:blipFill>
        <p:spPr>
          <a:xfrm>
            <a:off x="383978" y="1523932"/>
            <a:ext cx="6811883" cy="3770616"/>
          </a:xfrm>
          <a:prstGeom prst="rect">
            <a:avLst/>
          </a:prstGeom>
        </p:spPr>
      </p:pic>
      <p:sp>
        <p:nvSpPr>
          <p:cNvPr id="2" name="TextBox 1">
            <a:extLst>
              <a:ext uri="{FF2B5EF4-FFF2-40B4-BE49-F238E27FC236}">
                <a16:creationId xmlns:a16="http://schemas.microsoft.com/office/drawing/2014/main" id="{926E1BC8-EF9F-16A9-22B0-D27A06334D5F}"/>
              </a:ext>
            </a:extLst>
          </p:cNvPr>
          <p:cNvSpPr txBox="1"/>
          <p:nvPr/>
        </p:nvSpPr>
        <p:spPr>
          <a:xfrm rot="16200000">
            <a:off x="5912923" y="3758885"/>
            <a:ext cx="2818601" cy="252725"/>
          </a:xfrm>
          <a:prstGeom prst="rect">
            <a:avLst/>
          </a:prstGeom>
          <a:noFill/>
        </p:spPr>
        <p:txBody>
          <a:bodyPr wrap="square" rtlCol="0">
            <a:spAutoFit/>
          </a:bodyPr>
          <a:lstStyle/>
          <a:p>
            <a:r>
              <a:rPr lang="en-US" sz="1050" b="0" i="0">
                <a:solidFill>
                  <a:srgbClr val="000000"/>
                </a:solidFill>
                <a:effectLst/>
                <a:latin typeface="Calibri" panose="020F0502020204030204" pitchFamily="34" charset="0"/>
                <a:cs typeface="Calibri" panose="020F0502020204030204" pitchFamily="34" charset="0"/>
              </a:rPr>
              <a:t>Image from Port Sunlight Museum’s Collection</a:t>
            </a:r>
            <a:endParaRPr lang="en-GB" sz="105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AAB0ABE-4C68-829F-48C0-60C0EAB9C37B}"/>
              </a:ext>
            </a:extLst>
          </p:cNvPr>
          <p:cNvSpPr txBox="1"/>
          <p:nvPr/>
        </p:nvSpPr>
        <p:spPr>
          <a:xfrm>
            <a:off x="383824" y="5288843"/>
            <a:ext cx="6795911" cy="830997"/>
          </a:xfrm>
          <a:prstGeom prst="rect">
            <a:avLst/>
          </a:prstGeom>
          <a:noFill/>
        </p:spPr>
        <p:txBody>
          <a:bodyPr wrap="square" lIns="91440" tIns="45720" rIns="91440" bIns="45720" rtlCol="0" anchor="t">
            <a:spAutoFit/>
          </a:bodyPr>
          <a:lstStyle/>
          <a:p>
            <a:pPr algn="ctr"/>
            <a:r>
              <a:rPr lang="en-US" sz="2400" b="1">
                <a:solidFill>
                  <a:srgbClr val="FF0000"/>
                </a:solidFill>
                <a:latin typeface="Calibri"/>
                <a:ea typeface="Calibri"/>
                <a:cs typeface="Calibri"/>
              </a:rPr>
              <a:t>Above:</a:t>
            </a:r>
            <a:r>
              <a:rPr lang="en-US" sz="2400">
                <a:solidFill>
                  <a:srgbClr val="FF0000"/>
                </a:solidFill>
                <a:latin typeface="Calibri"/>
                <a:ea typeface="Calibri"/>
                <a:cs typeface="Calibri"/>
              </a:rPr>
              <a:t> </a:t>
            </a:r>
            <a:r>
              <a:rPr lang="en-US" sz="2400">
                <a:latin typeface="Calibri"/>
                <a:ea typeface="Calibri"/>
                <a:cs typeface="Calibri"/>
              </a:rPr>
              <a:t>The SS </a:t>
            </a:r>
            <a:r>
              <a:rPr lang="en-US" sz="2400" i="1">
                <a:latin typeface="Calibri"/>
                <a:ea typeface="Calibri"/>
                <a:cs typeface="Calibri"/>
              </a:rPr>
              <a:t>Leopoldville</a:t>
            </a:r>
            <a:r>
              <a:rPr lang="en-US" sz="2400">
                <a:latin typeface="Calibri"/>
                <a:ea typeface="Calibri"/>
                <a:cs typeface="Calibri"/>
              </a:rPr>
              <a:t>, an ocean-going steamer that carried passengers to the Belgian Congo</a:t>
            </a:r>
            <a:endParaRPr lang="en-GB" sz="2400">
              <a:latin typeface="Calibri"/>
              <a:ea typeface="Calibri"/>
              <a:cs typeface="Calibri"/>
            </a:endParaRPr>
          </a:p>
        </p:txBody>
      </p:sp>
      <p:sp>
        <p:nvSpPr>
          <p:cNvPr id="6" name="TextBox 5">
            <a:extLst>
              <a:ext uri="{FF2B5EF4-FFF2-40B4-BE49-F238E27FC236}">
                <a16:creationId xmlns:a16="http://schemas.microsoft.com/office/drawing/2014/main" id="{B6856D7C-956D-BB76-7C22-AF86764B5911}"/>
              </a:ext>
            </a:extLst>
          </p:cNvPr>
          <p:cNvSpPr txBox="1"/>
          <p:nvPr/>
        </p:nvSpPr>
        <p:spPr>
          <a:xfrm>
            <a:off x="361244" y="259644"/>
            <a:ext cx="11424356" cy="1200329"/>
          </a:xfrm>
          <a:prstGeom prst="rect">
            <a:avLst/>
          </a:prstGeom>
          <a:noFill/>
        </p:spPr>
        <p:txBody>
          <a:bodyPr wrap="square" lIns="91440" tIns="45720" rIns="91440" bIns="45720" rtlCol="0" anchor="t">
            <a:spAutoFit/>
          </a:bodyPr>
          <a:lstStyle/>
          <a:p>
            <a:pPr algn="ctr"/>
            <a:r>
              <a:rPr lang="en-US" sz="2400">
                <a:latin typeface="Calibri"/>
                <a:ea typeface="Calibri"/>
                <a:cs typeface="Calibri"/>
              </a:rPr>
              <a:t>In 1913, Harold Greenhalgh, a Lever Brothers executive, travelled to </a:t>
            </a:r>
            <a:r>
              <a:rPr lang="en-US" sz="2400" err="1">
                <a:latin typeface="Calibri"/>
                <a:ea typeface="Calibri"/>
                <a:cs typeface="Calibri"/>
              </a:rPr>
              <a:t>Leverville</a:t>
            </a:r>
            <a:r>
              <a:rPr lang="en-US" sz="2400">
                <a:latin typeface="Calibri"/>
                <a:ea typeface="Calibri"/>
                <a:cs typeface="Calibri"/>
              </a:rPr>
              <a:t> to tour and inspect the concession. He wrote an account of his visit in </a:t>
            </a:r>
            <a:r>
              <a:rPr lang="en-US" sz="2400" i="1">
                <a:latin typeface="Calibri"/>
                <a:ea typeface="Calibri"/>
                <a:cs typeface="Calibri"/>
              </a:rPr>
              <a:t>Progress</a:t>
            </a:r>
            <a:r>
              <a:rPr lang="en-US" sz="2400">
                <a:latin typeface="Calibri"/>
                <a:ea typeface="Calibri"/>
                <a:cs typeface="Calibri"/>
              </a:rPr>
              <a:t>, the Lever Brothers company journal.</a:t>
            </a:r>
            <a:endParaRPr lang="en-GB" sz="2400">
              <a:latin typeface="Calibri"/>
              <a:ea typeface="Calibri"/>
              <a:cs typeface="Calibri"/>
            </a:endParaRPr>
          </a:p>
        </p:txBody>
      </p:sp>
      <p:sp>
        <p:nvSpPr>
          <p:cNvPr id="7" name="TextBox 6">
            <a:extLst>
              <a:ext uri="{FF2B5EF4-FFF2-40B4-BE49-F238E27FC236}">
                <a16:creationId xmlns:a16="http://schemas.microsoft.com/office/drawing/2014/main" id="{FFA1E512-AB3D-C19E-4980-2B05BD3FDF25}"/>
              </a:ext>
            </a:extLst>
          </p:cNvPr>
          <p:cNvSpPr txBox="1"/>
          <p:nvPr/>
        </p:nvSpPr>
        <p:spPr>
          <a:xfrm>
            <a:off x="7676444" y="1371268"/>
            <a:ext cx="4109156" cy="4524315"/>
          </a:xfrm>
          <a:prstGeom prst="rect">
            <a:avLst/>
          </a:prstGeom>
          <a:noFill/>
        </p:spPr>
        <p:txBody>
          <a:bodyPr wrap="square" lIns="91440" tIns="45720" rIns="91440" bIns="45720" rtlCol="0" anchor="t">
            <a:spAutoFit/>
          </a:bodyPr>
          <a:lstStyle/>
          <a:p>
            <a:pPr algn="ctr"/>
            <a:r>
              <a:rPr lang="en-US" sz="2400" b="1">
                <a:solidFill>
                  <a:srgbClr val="FF0000"/>
                </a:solidFill>
                <a:latin typeface="Calibri"/>
                <a:ea typeface="Calibri"/>
                <a:cs typeface="Calibri"/>
              </a:rPr>
              <a:t>Discuss:</a:t>
            </a:r>
            <a:r>
              <a:rPr lang="en-US" sz="2400">
                <a:latin typeface="Calibri"/>
                <a:ea typeface="Calibri"/>
                <a:cs typeface="Calibri"/>
              </a:rPr>
              <a:t> Read Greenhalgh’s account of his arrival at </a:t>
            </a:r>
            <a:r>
              <a:rPr lang="en-US" sz="2400" err="1">
                <a:latin typeface="Calibri"/>
                <a:ea typeface="Calibri"/>
                <a:cs typeface="Calibri"/>
              </a:rPr>
              <a:t>Leverville</a:t>
            </a:r>
            <a:r>
              <a:rPr lang="en-US" sz="2400">
                <a:latin typeface="Calibri"/>
                <a:ea typeface="Calibri"/>
                <a:cs typeface="Calibri"/>
              </a:rPr>
              <a:t> and discuss the questions below:</a:t>
            </a:r>
            <a:endParaRPr lang="en-US">
              <a:latin typeface="Calibri"/>
              <a:ea typeface="Calibri"/>
              <a:cs typeface="Calibri"/>
            </a:endParaRPr>
          </a:p>
          <a:p>
            <a:pPr marL="457200" indent="-457200">
              <a:buFont typeface="+mj-lt"/>
              <a:buAutoNum type="arabicPeriod"/>
            </a:pPr>
            <a:r>
              <a:rPr lang="en-GB" sz="2400">
                <a:latin typeface="Calibri" panose="020F0502020204030204" pitchFamily="34" charset="0"/>
                <a:cs typeface="Calibri" panose="020F0502020204030204" pitchFamily="34" charset="0"/>
              </a:rPr>
              <a:t>Why is his arrival at Leverville a ‘great and pleasant surprise’?</a:t>
            </a:r>
          </a:p>
          <a:p>
            <a:pPr marL="457200" indent="-457200">
              <a:buFont typeface="+mj-lt"/>
              <a:buAutoNum type="arabicPeriod"/>
            </a:pPr>
            <a:r>
              <a:rPr lang="en-GB" sz="2400">
                <a:latin typeface="Calibri" panose="020F0502020204030204" pitchFamily="34" charset="0"/>
                <a:cs typeface="Calibri" panose="020F0502020204030204" pitchFamily="34" charset="0"/>
              </a:rPr>
              <a:t>What work is being done at Leverville that will benefit the ‘African native’?</a:t>
            </a:r>
          </a:p>
          <a:p>
            <a:pPr marL="457200" indent="-457200">
              <a:buFont typeface="+mj-lt"/>
              <a:buAutoNum type="arabicPeriod"/>
            </a:pPr>
            <a:r>
              <a:rPr lang="en-GB" sz="2400">
                <a:latin typeface="Calibri" panose="020F0502020204030204" pitchFamily="34" charset="0"/>
                <a:cs typeface="Calibri" panose="020F0502020204030204" pitchFamily="34" charset="0"/>
              </a:rPr>
              <a:t>What does Greenhalgh blame for native diseases?</a:t>
            </a:r>
          </a:p>
        </p:txBody>
      </p:sp>
    </p:spTree>
    <p:extLst>
      <p:ext uri="{BB962C8B-B14F-4D97-AF65-F5344CB8AC3E}">
        <p14:creationId xmlns:p14="http://schemas.microsoft.com/office/powerpoint/2010/main" val="2714824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BB73F-C303-C159-71C1-27A846A0F9A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DAE1177-A483-1A6D-FD1D-32B7984A44BB}"/>
              </a:ext>
            </a:extLst>
          </p:cNvPr>
          <p:cNvSpPr txBox="1"/>
          <p:nvPr/>
        </p:nvSpPr>
        <p:spPr>
          <a:xfrm>
            <a:off x="4605867" y="231126"/>
            <a:ext cx="7387245" cy="5693866"/>
          </a:xfrm>
          <a:prstGeom prst="rect">
            <a:avLst/>
          </a:prstGeom>
          <a:noFill/>
        </p:spPr>
        <p:txBody>
          <a:bodyPr wrap="square" lIns="91440" tIns="45720" rIns="91440" bIns="45720" rtlCol="0" anchor="t">
            <a:spAutoFit/>
          </a:bodyPr>
          <a:lstStyle/>
          <a:p>
            <a:pPr algn="ctr"/>
            <a:r>
              <a:rPr lang="en-GB" sz="2800">
                <a:latin typeface="Calibri"/>
                <a:ea typeface="Calibri"/>
                <a:cs typeface="Calibri"/>
              </a:rPr>
              <a:t>‘After five or six days of wild African scenery… a country so uncivilised that you may see elephants, crocodiles, hippos, and wild buffalo, as your steamer picks her way through the sand banks, islands and winding channels of the rivers – it is a great and pleasant surprise to come in sight of </a:t>
            </a:r>
            <a:r>
              <a:rPr lang="en-GB" sz="2800" err="1">
                <a:latin typeface="Calibri"/>
                <a:ea typeface="Calibri"/>
                <a:cs typeface="Calibri"/>
              </a:rPr>
              <a:t>Leverville</a:t>
            </a:r>
            <a:r>
              <a:rPr lang="en-GB" sz="2800">
                <a:latin typeface="Calibri"/>
                <a:ea typeface="Calibri"/>
                <a:cs typeface="Calibri"/>
              </a:rPr>
              <a:t> right in the heart of a huge palm forest, and to find there a big settlement and a modern industry, with oil mills, oil tanks, and all kinds of plant and machinery, European houses, light railroads cut through the virgin forest and a steady stream of oil and kernels being exported month by month to Europe.’</a:t>
            </a:r>
            <a:endParaRPr lang="en-US" sz="2800">
              <a:latin typeface="Calibri"/>
              <a:ea typeface="Calibri"/>
              <a:cs typeface="Calibri"/>
            </a:endParaRPr>
          </a:p>
        </p:txBody>
      </p:sp>
      <p:pic>
        <p:nvPicPr>
          <p:cNvPr id="6" name="Picture 5">
            <a:extLst>
              <a:ext uri="{FF2B5EF4-FFF2-40B4-BE49-F238E27FC236}">
                <a16:creationId xmlns:a16="http://schemas.microsoft.com/office/drawing/2014/main" id="{A12E5960-B58A-2F0D-A0A5-6214A4D6BE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12333" y="231126"/>
            <a:ext cx="4147579" cy="5831007"/>
          </a:xfrm>
          <a:prstGeom prst="rect">
            <a:avLst/>
          </a:prstGeom>
        </p:spPr>
      </p:pic>
      <p:sp>
        <p:nvSpPr>
          <p:cNvPr id="2" name="Rectangle 1">
            <a:extLst>
              <a:ext uri="{FF2B5EF4-FFF2-40B4-BE49-F238E27FC236}">
                <a16:creationId xmlns:a16="http://schemas.microsoft.com/office/drawing/2014/main" id="{073E374B-8069-024B-DCF1-6F5895631A0F}"/>
              </a:ext>
            </a:extLst>
          </p:cNvPr>
          <p:cNvSpPr/>
          <p:nvPr/>
        </p:nvSpPr>
        <p:spPr>
          <a:xfrm>
            <a:off x="212333" y="4456253"/>
            <a:ext cx="2033156" cy="1605880"/>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49E03F6A-C1BB-D7D5-A47B-81B7C8FBAC8A}"/>
              </a:ext>
            </a:extLst>
          </p:cNvPr>
          <p:cNvSpPr/>
          <p:nvPr/>
        </p:nvSpPr>
        <p:spPr>
          <a:xfrm>
            <a:off x="2286122" y="534364"/>
            <a:ext cx="2033156" cy="993494"/>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70BB2B2-5E7F-6FA9-BB83-B3BD51C1A501}"/>
              </a:ext>
            </a:extLst>
          </p:cNvPr>
          <p:cNvSpPr txBox="1"/>
          <p:nvPr/>
        </p:nvSpPr>
        <p:spPr>
          <a:xfrm rot="16200000">
            <a:off x="-1741844" y="4143591"/>
            <a:ext cx="3737605" cy="253916"/>
          </a:xfrm>
          <a:prstGeom prst="rect">
            <a:avLst/>
          </a:prstGeom>
          <a:noFill/>
        </p:spPr>
        <p:txBody>
          <a:bodyPr wrap="square" rtlCol="0">
            <a:spAutoFit/>
          </a:bodyPr>
          <a:lstStyle/>
          <a:p>
            <a:r>
              <a:rPr lang="en-US" sz="1050">
                <a:latin typeface="Calibri" panose="020F0502020204030204" pitchFamily="34" charset="0"/>
                <a:cs typeface="Calibri" panose="020F0502020204030204" pitchFamily="34" charset="0"/>
              </a:rPr>
              <a:t>Image from Port Sunlight Museum’s collection</a:t>
            </a:r>
            <a:endParaRPr lang="en-GB" sz="105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368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BE8D27-F007-48F2-9306-4B271FD99CAB}"/>
              </a:ext>
            </a:extLst>
          </p:cNvPr>
          <p:cNvSpPr txBox="1"/>
          <p:nvPr/>
        </p:nvSpPr>
        <p:spPr>
          <a:xfrm>
            <a:off x="4605867" y="231126"/>
            <a:ext cx="7387245" cy="5693866"/>
          </a:xfrm>
          <a:prstGeom prst="rect">
            <a:avLst/>
          </a:prstGeom>
          <a:noFill/>
        </p:spPr>
        <p:txBody>
          <a:bodyPr wrap="square" lIns="91440" tIns="45720" rIns="91440" bIns="45720" rtlCol="0" anchor="t">
            <a:spAutoFit/>
          </a:bodyPr>
          <a:lstStyle/>
          <a:p>
            <a:pPr algn="ctr"/>
            <a:r>
              <a:rPr lang="en-GB" sz="2600">
                <a:latin typeface="Calibri"/>
                <a:ea typeface="Calibri"/>
                <a:cs typeface="Calibri"/>
              </a:rPr>
              <a:t>‘The African native does not understand work as we do in Europe, but he is rapidly appreciating the benefits which industry gives him, and great improvement is to be seen in the physique, the clothing, and the houses of those natives who have been with us for some time. A Mission is now established on the opposite bank of the river to </a:t>
            </a:r>
            <a:r>
              <a:rPr lang="en-GB" sz="2600" err="1">
                <a:latin typeface="Calibri"/>
                <a:ea typeface="Calibri"/>
                <a:cs typeface="Calibri"/>
              </a:rPr>
              <a:t>Leverville</a:t>
            </a:r>
            <a:r>
              <a:rPr lang="en-GB" sz="2600">
                <a:latin typeface="Calibri"/>
                <a:ea typeface="Calibri"/>
                <a:cs typeface="Calibri"/>
              </a:rPr>
              <a:t>, and in conjunction with the Company is undertaking the instruction of the children. We have our own doctor and native hospital and are doing what we can to fight against native diseases which have caused so much trouble in the past through the  ignorance and neglect of the elements of sanitation in these villages.’</a:t>
            </a:r>
            <a:endParaRPr lang="en-US" sz="2600">
              <a:latin typeface="Calibri"/>
              <a:ea typeface="Calibri"/>
              <a:cs typeface="Calibri"/>
            </a:endParaRPr>
          </a:p>
        </p:txBody>
      </p:sp>
      <p:pic>
        <p:nvPicPr>
          <p:cNvPr id="6" name="Picture 5">
            <a:extLst>
              <a:ext uri="{FF2B5EF4-FFF2-40B4-BE49-F238E27FC236}">
                <a16:creationId xmlns:a16="http://schemas.microsoft.com/office/drawing/2014/main" id="{130AE33E-3594-26B2-65CC-A06499533EF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2333" y="231126"/>
            <a:ext cx="4147579" cy="5831007"/>
          </a:xfrm>
          <a:prstGeom prst="rect">
            <a:avLst/>
          </a:prstGeom>
        </p:spPr>
      </p:pic>
      <p:sp>
        <p:nvSpPr>
          <p:cNvPr id="7" name="Freeform: Shape 6">
            <a:extLst>
              <a:ext uri="{FF2B5EF4-FFF2-40B4-BE49-F238E27FC236}">
                <a16:creationId xmlns:a16="http://schemas.microsoft.com/office/drawing/2014/main" id="{ED3EF599-DDAB-1C6A-5730-9C1FBF57ED4E}"/>
              </a:ext>
            </a:extLst>
          </p:cNvPr>
          <p:cNvSpPr/>
          <p:nvPr/>
        </p:nvSpPr>
        <p:spPr>
          <a:xfrm>
            <a:off x="2316480" y="1897380"/>
            <a:ext cx="2019300" cy="2186940"/>
          </a:xfrm>
          <a:custGeom>
            <a:avLst/>
            <a:gdLst>
              <a:gd name="connsiteX0" fmla="*/ 1729740 w 2019300"/>
              <a:gd name="connsiteY0" fmla="*/ 68580 h 2186940"/>
              <a:gd name="connsiteX1" fmla="*/ 1737360 w 2019300"/>
              <a:gd name="connsiteY1" fmla="*/ 0 h 2186940"/>
              <a:gd name="connsiteX2" fmla="*/ 2019300 w 2019300"/>
              <a:gd name="connsiteY2" fmla="*/ 7620 h 2186940"/>
              <a:gd name="connsiteX3" fmla="*/ 1996440 w 2019300"/>
              <a:gd name="connsiteY3" fmla="*/ 2186940 h 2186940"/>
              <a:gd name="connsiteX4" fmla="*/ 0 w 2019300"/>
              <a:gd name="connsiteY4" fmla="*/ 2186940 h 2186940"/>
              <a:gd name="connsiteX5" fmla="*/ 7620 w 2019300"/>
              <a:gd name="connsiteY5" fmla="*/ 91440 h 2186940"/>
              <a:gd name="connsiteX6" fmla="*/ 1729740 w 2019300"/>
              <a:gd name="connsiteY6" fmla="*/ 68580 h 2186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9300" h="2186940">
                <a:moveTo>
                  <a:pt x="1729740" y="68580"/>
                </a:moveTo>
                <a:lnTo>
                  <a:pt x="1737360" y="0"/>
                </a:lnTo>
                <a:lnTo>
                  <a:pt x="2019300" y="7620"/>
                </a:lnTo>
                <a:lnTo>
                  <a:pt x="1996440" y="2186940"/>
                </a:lnTo>
                <a:lnTo>
                  <a:pt x="0" y="2186940"/>
                </a:lnTo>
                <a:lnTo>
                  <a:pt x="7620" y="91440"/>
                </a:lnTo>
                <a:lnTo>
                  <a:pt x="1729740" y="68580"/>
                </a:lnTo>
                <a:close/>
              </a:path>
            </a:pathLst>
          </a:cu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DBA609DF-92AC-1ED5-C460-2291F5C0F092}"/>
              </a:ext>
            </a:extLst>
          </p:cNvPr>
          <p:cNvSpPr txBox="1"/>
          <p:nvPr/>
        </p:nvSpPr>
        <p:spPr>
          <a:xfrm rot="16200000">
            <a:off x="-1741844" y="4143591"/>
            <a:ext cx="3737605" cy="253916"/>
          </a:xfrm>
          <a:prstGeom prst="rect">
            <a:avLst/>
          </a:prstGeom>
          <a:noFill/>
        </p:spPr>
        <p:txBody>
          <a:bodyPr wrap="square" rtlCol="0">
            <a:spAutoFit/>
          </a:bodyPr>
          <a:lstStyle/>
          <a:p>
            <a:r>
              <a:rPr lang="en-US" sz="1050">
                <a:latin typeface="Calibri" panose="020F0502020204030204" pitchFamily="34" charset="0"/>
                <a:cs typeface="Calibri" panose="020F0502020204030204" pitchFamily="34" charset="0"/>
              </a:rPr>
              <a:t>Image from Port Sunlight Museum’s collection</a:t>
            </a:r>
            <a:endParaRPr lang="en-GB" sz="105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6767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8EF12C-ED39-8F79-7745-ADDCD81FF5F0}"/>
              </a:ext>
            </a:extLst>
          </p:cNvPr>
          <p:cNvSpPr txBox="1"/>
          <p:nvPr/>
        </p:nvSpPr>
        <p:spPr>
          <a:xfrm>
            <a:off x="492370" y="342872"/>
            <a:ext cx="11313550" cy="830997"/>
          </a:xfrm>
          <a:prstGeom prst="rect">
            <a:avLst/>
          </a:prstGeom>
          <a:noFill/>
        </p:spPr>
        <p:txBody>
          <a:bodyPr wrap="square" lIns="91440" tIns="45720" rIns="91440" bIns="45720" anchor="t">
            <a:spAutoFit/>
          </a:bodyPr>
          <a:lstStyle/>
          <a:p>
            <a:pPr algn="ctr"/>
            <a:r>
              <a:rPr lang="en-US" sz="2400">
                <a:latin typeface="Calibri"/>
                <a:ea typeface="Calibri"/>
                <a:cs typeface="Calibri"/>
              </a:rPr>
              <a:t>Based on Lever Brothers’ reports about </a:t>
            </a:r>
            <a:r>
              <a:rPr lang="en-US" sz="2400" err="1">
                <a:latin typeface="Calibri"/>
                <a:ea typeface="Calibri"/>
                <a:cs typeface="Calibri"/>
              </a:rPr>
              <a:t>Leverville</a:t>
            </a:r>
            <a:r>
              <a:rPr lang="en-US" sz="2400">
                <a:latin typeface="Calibri"/>
                <a:ea typeface="Calibri"/>
                <a:cs typeface="Calibri"/>
              </a:rPr>
              <a:t>, complete the second column of your table.</a:t>
            </a:r>
            <a:endParaRPr lang="en-GB" sz="2400">
              <a:latin typeface="Calibri"/>
              <a:ea typeface="Calibri"/>
              <a:cs typeface="Calibri"/>
            </a:endParaRPr>
          </a:p>
        </p:txBody>
      </p:sp>
      <p:pic>
        <p:nvPicPr>
          <p:cNvPr id="6" name="Picture 5">
            <a:extLst>
              <a:ext uri="{FF2B5EF4-FFF2-40B4-BE49-F238E27FC236}">
                <a16:creationId xmlns:a16="http://schemas.microsoft.com/office/drawing/2014/main" id="{A99DC2AC-AA8C-0266-1DC9-1BF4D70017B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15714" y="1251537"/>
            <a:ext cx="6700357" cy="4586092"/>
          </a:xfrm>
          <a:prstGeom prst="rect">
            <a:avLst/>
          </a:prstGeom>
        </p:spPr>
      </p:pic>
      <p:sp>
        <p:nvSpPr>
          <p:cNvPr id="7" name="Rectangle 6">
            <a:extLst>
              <a:ext uri="{FF2B5EF4-FFF2-40B4-BE49-F238E27FC236}">
                <a16:creationId xmlns:a16="http://schemas.microsoft.com/office/drawing/2014/main" id="{919312E9-98BD-B536-AEE1-0800C7294054}"/>
              </a:ext>
            </a:extLst>
          </p:cNvPr>
          <p:cNvSpPr/>
          <p:nvPr/>
        </p:nvSpPr>
        <p:spPr>
          <a:xfrm>
            <a:off x="3163146" y="1548288"/>
            <a:ext cx="2170854" cy="42893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79852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E9C2A5A-95DB-E42F-0AEE-5CA04AA85ECD}"/>
              </a:ext>
            </a:extLst>
          </p:cNvPr>
          <p:cNvSpPr txBox="1"/>
          <p:nvPr/>
        </p:nvSpPr>
        <p:spPr>
          <a:xfrm>
            <a:off x="282358" y="283455"/>
            <a:ext cx="11627284" cy="2308324"/>
          </a:xfrm>
          <a:prstGeom prst="rect">
            <a:avLst/>
          </a:prstGeom>
          <a:noFill/>
        </p:spPr>
        <p:txBody>
          <a:bodyPr wrap="square" lIns="91440" tIns="45720" rIns="91440" bIns="45720" rtlCol="0" anchor="t">
            <a:spAutoFit/>
          </a:bodyPr>
          <a:lstStyle/>
          <a:p>
            <a:pPr algn="ctr"/>
            <a:r>
              <a:rPr lang="en-US" sz="2400" b="1">
                <a:solidFill>
                  <a:srgbClr val="FF0000"/>
                </a:solidFill>
                <a:latin typeface="Calibri"/>
                <a:ea typeface="Calibri"/>
                <a:cs typeface="Calibri"/>
              </a:rPr>
              <a:t>Discuss:</a:t>
            </a:r>
            <a:r>
              <a:rPr lang="en-US" sz="2400">
                <a:latin typeface="Calibri"/>
                <a:ea typeface="Calibri"/>
                <a:cs typeface="Calibri"/>
              </a:rPr>
              <a:t> Lever Brothers’ reports of life in </a:t>
            </a:r>
            <a:r>
              <a:rPr lang="en-US" sz="2400" err="1">
                <a:latin typeface="Calibri"/>
                <a:ea typeface="Calibri"/>
                <a:cs typeface="Calibri"/>
              </a:rPr>
              <a:t>Leverville</a:t>
            </a:r>
            <a:r>
              <a:rPr lang="en-US" sz="2400">
                <a:latin typeface="Calibri"/>
                <a:ea typeface="Calibri"/>
                <a:cs typeface="Calibri"/>
              </a:rPr>
              <a:t> are very positive about workers’ accommodation, healthcare, etc.</a:t>
            </a:r>
            <a:endParaRPr lang="en-US">
              <a:latin typeface="Calibri"/>
              <a:ea typeface="Calibri"/>
              <a:cs typeface="Calibri"/>
            </a:endParaRPr>
          </a:p>
          <a:p>
            <a:pPr algn="ctr"/>
            <a:endParaRPr lang="en-US" sz="2400">
              <a:latin typeface="Calibri"/>
              <a:ea typeface="Calibri"/>
              <a:cs typeface="Calibri"/>
            </a:endParaRPr>
          </a:p>
          <a:p>
            <a:pPr marL="342900" indent="-342900">
              <a:buFont typeface="Arial" panose="020B0604020202020204" pitchFamily="34" charset="0"/>
              <a:buChar char="•"/>
            </a:pPr>
            <a:r>
              <a:rPr lang="en-US" sz="2400">
                <a:latin typeface="Calibri" panose="020F0502020204030204" pitchFamily="34" charset="0"/>
                <a:cs typeface="Calibri" panose="020F0502020204030204" pitchFamily="34" charset="0"/>
              </a:rPr>
              <a:t>What might historians have to bear in mind when consulting official Lever Brothers documents about </a:t>
            </a:r>
            <a:r>
              <a:rPr lang="en-US" sz="2400" err="1">
                <a:latin typeface="Calibri" panose="020F0502020204030204" pitchFamily="34" charset="0"/>
                <a:cs typeface="Calibri" panose="020F0502020204030204" pitchFamily="34" charset="0"/>
              </a:rPr>
              <a:t>Leverville</a:t>
            </a:r>
            <a:r>
              <a:rPr lang="en-US" sz="2400">
                <a:latin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2400">
                <a:latin typeface="Calibri" panose="020F0502020204030204" pitchFamily="34" charset="0"/>
                <a:cs typeface="Calibri" panose="020F0502020204030204" pitchFamily="34" charset="0"/>
              </a:rPr>
              <a:t>What might affect the reliability of Lever Brothers’ reports?</a:t>
            </a:r>
          </a:p>
        </p:txBody>
      </p:sp>
    </p:spTree>
    <p:extLst>
      <p:ext uri="{BB962C8B-B14F-4D97-AF65-F5344CB8AC3E}">
        <p14:creationId xmlns:p14="http://schemas.microsoft.com/office/powerpoint/2010/main" val="305495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15A3CEA-B52C-DD37-CDCB-F0CE359C2E7D}"/>
              </a:ext>
            </a:extLst>
          </p:cNvPr>
          <p:cNvSpPr txBox="1"/>
          <p:nvPr/>
        </p:nvSpPr>
        <p:spPr>
          <a:xfrm>
            <a:off x="358815" y="324091"/>
            <a:ext cx="11366339" cy="2308324"/>
          </a:xfrm>
          <a:prstGeom prst="rect">
            <a:avLst/>
          </a:prstGeom>
          <a:noFill/>
        </p:spPr>
        <p:txBody>
          <a:bodyPr wrap="square" lIns="91440" tIns="45720" rIns="91440" bIns="45720" rtlCol="0" anchor="t">
            <a:spAutoFit/>
          </a:bodyPr>
          <a:lstStyle/>
          <a:p>
            <a:pPr algn="ctr"/>
            <a:r>
              <a:rPr lang="en-US" sz="2400" b="1">
                <a:solidFill>
                  <a:srgbClr val="FF0000"/>
                </a:solidFill>
                <a:latin typeface="Calibri"/>
                <a:ea typeface="Calibri"/>
                <a:cs typeface="Calibri"/>
              </a:rPr>
              <a:t>Reading task:</a:t>
            </a:r>
            <a:r>
              <a:rPr lang="en-US" sz="2400">
                <a:solidFill>
                  <a:srgbClr val="FF0000"/>
                </a:solidFill>
                <a:latin typeface="Calibri"/>
                <a:ea typeface="Calibri"/>
                <a:cs typeface="Calibri"/>
              </a:rPr>
              <a:t> </a:t>
            </a:r>
            <a:r>
              <a:rPr lang="en-US" sz="2400">
                <a:latin typeface="Calibri"/>
                <a:ea typeface="Calibri"/>
                <a:cs typeface="Calibri"/>
              </a:rPr>
              <a:t>In 1923, Dr Émile Lejeune, a Belgian colonial medical officer, conducted a detailed six-day tour of inspection of H.C.B.’s </a:t>
            </a:r>
            <a:r>
              <a:rPr lang="en-US" sz="2400" err="1">
                <a:latin typeface="Calibri"/>
                <a:ea typeface="Calibri"/>
                <a:cs typeface="Calibri"/>
              </a:rPr>
              <a:t>Lusanga</a:t>
            </a:r>
            <a:r>
              <a:rPr lang="en-US" sz="2400">
                <a:latin typeface="Calibri"/>
                <a:ea typeface="Calibri"/>
                <a:cs typeface="Calibri"/>
              </a:rPr>
              <a:t> circle. His report was very critical of H.C.B.’s provisions for their Congolese workers. </a:t>
            </a:r>
            <a:endParaRPr lang="en-US"/>
          </a:p>
          <a:p>
            <a:pPr marL="342900" indent="-342900">
              <a:buFont typeface="Arial" panose="020B0604020202020204" pitchFamily="34" charset="0"/>
              <a:buChar char="•"/>
            </a:pPr>
            <a:r>
              <a:rPr lang="en-US" sz="2400">
                <a:latin typeface="Calibri" panose="020F0502020204030204" pitchFamily="34" charset="0"/>
                <a:cs typeface="Calibri" panose="020F0502020204030204" pitchFamily="34" charset="0"/>
              </a:rPr>
              <a:t>Read Dr Lejeune’s report and complete the </a:t>
            </a:r>
            <a:r>
              <a:rPr lang="en-US" sz="2400" b="1">
                <a:latin typeface="Calibri" panose="020F0502020204030204" pitchFamily="34" charset="0"/>
                <a:cs typeface="Calibri" panose="020F0502020204030204" pitchFamily="34" charset="0"/>
              </a:rPr>
              <a:t>final column </a:t>
            </a:r>
            <a:r>
              <a:rPr lang="en-US" sz="2400">
                <a:latin typeface="Calibri" panose="020F0502020204030204" pitchFamily="34" charset="0"/>
                <a:cs typeface="Calibri" panose="020F0502020204030204" pitchFamily="34" charset="0"/>
              </a:rPr>
              <a:t>of your table.</a:t>
            </a:r>
          </a:p>
          <a:p>
            <a:endParaRPr lang="en-US" sz="2400">
              <a:latin typeface="Calibri" panose="020F0502020204030204" pitchFamily="34" charset="0"/>
              <a:cs typeface="Calibri" panose="020F0502020204030204" pitchFamily="34" charset="0"/>
            </a:endParaRPr>
          </a:p>
          <a:p>
            <a:endParaRPr lang="en-GB" sz="240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0707B35-B7E7-2114-87CD-9A51F03B64D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66846" y="2125296"/>
            <a:ext cx="5756732" cy="3940223"/>
          </a:xfrm>
          <a:prstGeom prst="rect">
            <a:avLst/>
          </a:prstGeom>
        </p:spPr>
      </p:pic>
      <p:sp>
        <p:nvSpPr>
          <p:cNvPr id="3" name="Rectangle 2">
            <a:extLst>
              <a:ext uri="{FF2B5EF4-FFF2-40B4-BE49-F238E27FC236}">
                <a16:creationId xmlns:a16="http://schemas.microsoft.com/office/drawing/2014/main" id="{96CFA664-ABE2-8940-F3BB-74ED905F0AB3}"/>
              </a:ext>
            </a:extLst>
          </p:cNvPr>
          <p:cNvSpPr/>
          <p:nvPr/>
        </p:nvSpPr>
        <p:spPr>
          <a:xfrm>
            <a:off x="4321386" y="2361088"/>
            <a:ext cx="1902192" cy="370443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1516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7DD107-79E0-B9CA-350C-2E154DE9213E}"/>
              </a:ext>
            </a:extLst>
          </p:cNvPr>
          <p:cNvSpPr txBox="1"/>
          <p:nvPr/>
        </p:nvSpPr>
        <p:spPr>
          <a:xfrm>
            <a:off x="441960" y="3642360"/>
            <a:ext cx="11308080" cy="1938992"/>
          </a:xfrm>
          <a:prstGeom prst="rect">
            <a:avLst/>
          </a:prstGeom>
          <a:noFill/>
        </p:spPr>
        <p:txBody>
          <a:bodyPr wrap="square" lIns="91440" tIns="45720" rIns="91440" bIns="45720" rtlCol="0" anchor="t">
            <a:spAutoFit/>
          </a:bodyPr>
          <a:lstStyle/>
          <a:p>
            <a:pPr algn="ctr"/>
            <a:r>
              <a:rPr lang="en-US" sz="2400" b="1">
                <a:latin typeface="Calibri" panose="020F0502020204030204" pitchFamily="34" charset="0"/>
                <a:cs typeface="Calibri" panose="020F0502020204030204" pitchFamily="34" charset="0"/>
              </a:rPr>
              <a:t>Optional task: </a:t>
            </a:r>
            <a:r>
              <a:rPr lang="en-US" sz="2400">
                <a:latin typeface="Calibri" panose="020F0502020204030204" pitchFamily="34" charset="0"/>
                <a:cs typeface="Calibri" panose="020F0502020204030204" pitchFamily="34" charset="0"/>
              </a:rPr>
              <a:t>Consider the following questions:</a:t>
            </a:r>
            <a:endParaRPr lang="en-US"/>
          </a:p>
          <a:p>
            <a:pPr marL="342900" indent="-342900">
              <a:buFont typeface="Arial" panose="020B0604020202020204" pitchFamily="34" charset="0"/>
              <a:buChar char="•"/>
            </a:pPr>
            <a:r>
              <a:rPr lang="en-US" sz="2400">
                <a:latin typeface="Calibri"/>
                <a:ea typeface="Calibri"/>
                <a:cs typeface="Calibri"/>
              </a:rPr>
              <a:t>How could we explain the difference between Lever Brothers’ claims about living conditions at </a:t>
            </a:r>
            <a:r>
              <a:rPr lang="en-US" sz="2400" err="1">
                <a:latin typeface="Calibri"/>
                <a:ea typeface="Calibri"/>
                <a:cs typeface="Calibri"/>
              </a:rPr>
              <a:t>Leverville</a:t>
            </a:r>
            <a:r>
              <a:rPr lang="en-US" sz="2400">
                <a:latin typeface="Calibri"/>
                <a:ea typeface="Calibri"/>
                <a:cs typeface="Calibri"/>
              </a:rPr>
              <a:t> and the claims of the Lejeune Report?</a:t>
            </a:r>
          </a:p>
          <a:p>
            <a:pPr marL="342900" indent="-342900">
              <a:buFont typeface="Arial" panose="020B0604020202020204" pitchFamily="34" charset="0"/>
              <a:buChar char="•"/>
            </a:pPr>
            <a:r>
              <a:rPr lang="en-US" sz="2400">
                <a:latin typeface="Calibri" panose="020F0502020204030204" pitchFamily="34" charset="0"/>
                <a:cs typeface="Calibri" panose="020F0502020204030204" pitchFamily="34" charset="0"/>
              </a:rPr>
              <a:t>How could we explain the differences between living conditions in Port Sunlight and </a:t>
            </a:r>
            <a:r>
              <a:rPr lang="en-US" sz="2400" err="1">
                <a:latin typeface="Calibri" panose="020F0502020204030204" pitchFamily="34" charset="0"/>
                <a:cs typeface="Calibri" panose="020F0502020204030204" pitchFamily="34" charset="0"/>
              </a:rPr>
              <a:t>Leverville</a:t>
            </a:r>
            <a:r>
              <a:rPr lang="en-US" sz="2400">
                <a:latin typeface="Calibri" panose="020F0502020204030204" pitchFamily="34" charset="0"/>
                <a:cs typeface="Calibri" panose="020F0502020204030204" pitchFamily="34" charset="0"/>
              </a:rPr>
              <a:t>?</a:t>
            </a:r>
            <a:endParaRPr lang="en-GB" sz="2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700D99A-8142-951A-36C5-4DA0FE1C25C8}"/>
              </a:ext>
            </a:extLst>
          </p:cNvPr>
          <p:cNvSpPr txBox="1"/>
          <p:nvPr/>
        </p:nvSpPr>
        <p:spPr>
          <a:xfrm>
            <a:off x="474562" y="428263"/>
            <a:ext cx="11215868" cy="2677656"/>
          </a:xfrm>
          <a:prstGeom prst="rect">
            <a:avLst/>
          </a:prstGeom>
          <a:noFill/>
        </p:spPr>
        <p:txBody>
          <a:bodyPr wrap="square" lIns="91440" tIns="45720" rIns="91440" bIns="45720" rtlCol="0" anchor="t">
            <a:spAutoFit/>
          </a:bodyPr>
          <a:lstStyle/>
          <a:p>
            <a:pPr algn="ctr"/>
            <a:r>
              <a:rPr lang="en-US" sz="2400">
                <a:latin typeface="Calibri"/>
                <a:ea typeface="Calibri"/>
                <a:cs typeface="Calibri"/>
              </a:rPr>
              <a:t>‘Lever made no attempt to view the continent through African eyes. How could he? He was merely dipping into a culture and seeing what he wanted to see and what his handlers wanted to show him. On this last visit, in the Autumn of 1924… native health had improved dramatically… “twelve years ago in villages and in wooding posts [Lever wrote]… the sight of so many sick and underfed people was most distressing. Today one sees healthy people, men, women and children happy, contented and well-fed.”’</a:t>
            </a:r>
            <a:endParaRPr lang="en-US"/>
          </a:p>
          <a:p>
            <a:pPr algn="ctr"/>
            <a:r>
              <a:rPr lang="en-US" sz="2400" i="1">
                <a:latin typeface="Calibri"/>
                <a:ea typeface="Calibri"/>
                <a:cs typeface="Calibri"/>
              </a:rPr>
              <a:t>So Clean</a:t>
            </a:r>
            <a:r>
              <a:rPr lang="en-US" sz="2400">
                <a:latin typeface="Calibri"/>
                <a:ea typeface="Calibri"/>
                <a:cs typeface="Calibri"/>
              </a:rPr>
              <a:t> (Brian Lewis, 2008, p. 177)</a:t>
            </a:r>
            <a:endParaRPr lang="en-GB" sz="2400">
              <a:latin typeface="Calibri"/>
              <a:ea typeface="Calibri"/>
              <a:cs typeface="Calibri"/>
            </a:endParaRPr>
          </a:p>
        </p:txBody>
      </p:sp>
    </p:spTree>
    <p:extLst>
      <p:ext uri="{BB962C8B-B14F-4D97-AF65-F5344CB8AC3E}">
        <p14:creationId xmlns:p14="http://schemas.microsoft.com/office/powerpoint/2010/main" val="254766306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720985-25D2-44BE-9055-41714C13F1DA}">
  <ds:schemaRefs>
    <ds:schemaRef ds:uri="http://schemas.microsoft.com/sharepoint/v3/contenttype/forms"/>
  </ds:schemaRefs>
</ds:datastoreItem>
</file>

<file path=customXml/itemProps2.xml><?xml version="1.0" encoding="utf-8"?>
<ds:datastoreItem xmlns:ds="http://schemas.openxmlformats.org/officeDocument/2006/customXml" ds:itemID="{61F18D5D-5806-4F09-A747-203F2C7BA360}">
  <ds:schemaRefs>
    <ds:schemaRef ds:uri="481877b5-a2ae-4d9d-9ba3-424403392f66"/>
    <ds:schemaRef ds:uri="703d0aa5-ea85-45e9-bcf7-3b6f70fea4b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D35D305-FEDA-44CB-99D2-F3954CD8FA89}">
  <ds:schemaRefs>
    <ds:schemaRef ds:uri="481877b5-a2ae-4d9d-9ba3-424403392f66"/>
    <ds:schemaRef ds:uri="703d0aa5-ea85-45e9-bcf7-3b6f70fea4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932</Words>
  <Application>Microsoft Office PowerPoint</Application>
  <PresentationFormat>Widescreen</PresentationFormat>
  <Paragraphs>42</Paragraphs>
  <Slides>10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Calibri</vt:lpstr>
      <vt:lpstr>Wingdings</vt:lpstr>
      <vt:lpstr>1_Office Theme</vt:lpstr>
      <vt:lpstr>How similar were workers’ experiences in Port Sunlight and the Belgian Congo?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Maheema Chanrai</dc:creator>
  <cp:lastModifiedBy>Harvey Edser</cp:lastModifiedBy>
  <cp:revision>4</cp:revision>
  <dcterms:created xsi:type="dcterms:W3CDTF">2024-08-20T13:31:33Z</dcterms:created>
  <dcterms:modified xsi:type="dcterms:W3CDTF">2026-09-17T09:32:35Z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0x010100DE266CCC57798441A9C2FA434AD5E3F5</vt:lpwstr>
  </property>
  <property fmtid="{D5CDD505-2E9C-101B-9397-08002B2CF9AE}" pid="3" name="MediaServiceImageTags">
    <vt:lpwstr/>
  </property>
</Properties>
</file>