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257" r:id="rId3"/>
    <p:sldId id="258" r:id="rId4"/>
    <p:sldId id="259" r:id="rId5"/>
    <p:sldId id="260" r:id="rId6"/>
    <p:sldId id="275" r:id="rId7"/>
    <p:sldId id="276" r:id="rId8"/>
    <p:sldId id="277" r:id="rId9"/>
    <p:sldId id="278" r:id="rId10"/>
    <p:sldId id="261" r:id="rId11"/>
    <p:sldId id="263" r:id="rId12"/>
    <p:sldId id="262" r:id="rId13"/>
    <p:sldId id="264" r:id="rId14"/>
    <p:sldId id="267" r:id="rId15"/>
    <p:sldId id="266" r:id="rId16"/>
    <p:sldId id="269" r:id="rId17"/>
    <p:sldId id="279" r:id="rId18"/>
    <p:sldId id="271" r:id="rId19"/>
    <p:sldId id="272"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9" d="100"/>
          <a:sy n="109" d="100"/>
        </p:scale>
        <p:origin x="1674"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36EE8C-E219-4898-8DAC-03A14D3CAE4D}" type="datetimeFigureOut">
              <a:rPr lang="en-GB" smtClean="0"/>
              <a:t>11/01/2019</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FADBCC-2F61-4A71-BFE0-9197E87C7B3C}" type="slidenum">
              <a:rPr lang="en-GB" smtClean="0"/>
              <a:t>‹#›</a:t>
            </a:fld>
            <a:endParaRPr lang="en-GB"/>
          </a:p>
        </p:txBody>
      </p:sp>
    </p:spTree>
    <p:extLst>
      <p:ext uri="{BB962C8B-B14F-4D97-AF65-F5344CB8AC3E}">
        <p14:creationId xmlns:p14="http://schemas.microsoft.com/office/powerpoint/2010/main" val="2816385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5B4BDE9B-3C4D-4328-AA82-F2B85FBD6914}" type="datetimeFigureOut">
              <a:rPr lang="en-GB" smtClean="0"/>
              <a:t>11/01/2019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F56D4B0-4DCB-406A-8ED8-25CC4721CB14}" type="slidenum">
              <a:rPr lang="en-GB" smtClean="0"/>
              <a:t>‹#›</a:t>
            </a:fld>
            <a:endParaRPr lang="en-GB"/>
          </a:p>
        </p:txBody>
      </p:sp>
    </p:spTree>
    <p:extLst>
      <p:ext uri="{BB962C8B-B14F-4D97-AF65-F5344CB8AC3E}">
        <p14:creationId xmlns:p14="http://schemas.microsoft.com/office/powerpoint/2010/main" val="3615159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B4BDE9B-3C4D-4328-AA82-F2B85FBD6914}" type="datetimeFigureOut">
              <a:rPr lang="en-GB" smtClean="0"/>
              <a:t>11/01/2019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F56D4B0-4DCB-406A-8ED8-25CC4721CB14}" type="slidenum">
              <a:rPr lang="en-GB" smtClean="0"/>
              <a:t>‹#›</a:t>
            </a:fld>
            <a:endParaRPr lang="en-GB"/>
          </a:p>
        </p:txBody>
      </p:sp>
    </p:spTree>
    <p:extLst>
      <p:ext uri="{BB962C8B-B14F-4D97-AF65-F5344CB8AC3E}">
        <p14:creationId xmlns:p14="http://schemas.microsoft.com/office/powerpoint/2010/main" val="40419073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B4BDE9B-3C4D-4328-AA82-F2B85FBD6914}" type="datetimeFigureOut">
              <a:rPr lang="en-GB" smtClean="0"/>
              <a:t>11/01/2019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F56D4B0-4DCB-406A-8ED8-25CC4721CB14}" type="slidenum">
              <a:rPr lang="en-GB" smtClean="0"/>
              <a:t>‹#›</a:t>
            </a:fld>
            <a:endParaRPr lang="en-GB"/>
          </a:p>
        </p:txBody>
      </p:sp>
    </p:spTree>
    <p:extLst>
      <p:ext uri="{BB962C8B-B14F-4D97-AF65-F5344CB8AC3E}">
        <p14:creationId xmlns:p14="http://schemas.microsoft.com/office/powerpoint/2010/main" val="1198467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B4BDE9B-3C4D-4328-AA82-F2B85FBD6914}" type="datetimeFigureOut">
              <a:rPr lang="en-GB" smtClean="0"/>
              <a:t>11/01/2019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F56D4B0-4DCB-406A-8ED8-25CC4721CB14}" type="slidenum">
              <a:rPr lang="en-GB" smtClean="0"/>
              <a:t>‹#›</a:t>
            </a:fld>
            <a:endParaRPr lang="en-GB"/>
          </a:p>
        </p:txBody>
      </p:sp>
    </p:spTree>
    <p:extLst>
      <p:ext uri="{BB962C8B-B14F-4D97-AF65-F5344CB8AC3E}">
        <p14:creationId xmlns:p14="http://schemas.microsoft.com/office/powerpoint/2010/main" val="1131874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4BDE9B-3C4D-4328-AA82-F2B85FBD6914}" type="datetimeFigureOut">
              <a:rPr lang="en-GB" smtClean="0"/>
              <a:t>11/01/2019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F56D4B0-4DCB-406A-8ED8-25CC4721CB14}" type="slidenum">
              <a:rPr lang="en-GB" smtClean="0"/>
              <a:t>‹#›</a:t>
            </a:fld>
            <a:endParaRPr lang="en-GB"/>
          </a:p>
        </p:txBody>
      </p:sp>
    </p:spTree>
    <p:extLst>
      <p:ext uri="{BB962C8B-B14F-4D97-AF65-F5344CB8AC3E}">
        <p14:creationId xmlns:p14="http://schemas.microsoft.com/office/powerpoint/2010/main" val="42444249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5B4BDE9B-3C4D-4328-AA82-F2B85FBD6914}" type="datetimeFigureOut">
              <a:rPr lang="en-GB" smtClean="0"/>
              <a:t>11/01/2019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F56D4B0-4DCB-406A-8ED8-25CC4721CB14}" type="slidenum">
              <a:rPr lang="en-GB" smtClean="0"/>
              <a:t>‹#›</a:t>
            </a:fld>
            <a:endParaRPr lang="en-GB"/>
          </a:p>
        </p:txBody>
      </p:sp>
    </p:spTree>
    <p:extLst>
      <p:ext uri="{BB962C8B-B14F-4D97-AF65-F5344CB8AC3E}">
        <p14:creationId xmlns:p14="http://schemas.microsoft.com/office/powerpoint/2010/main" val="191440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5B4BDE9B-3C4D-4328-AA82-F2B85FBD6914}" type="datetimeFigureOut">
              <a:rPr lang="en-GB" smtClean="0"/>
              <a:t>11/01/2019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F56D4B0-4DCB-406A-8ED8-25CC4721CB14}" type="slidenum">
              <a:rPr lang="en-GB" smtClean="0"/>
              <a:t>‹#›</a:t>
            </a:fld>
            <a:endParaRPr lang="en-GB"/>
          </a:p>
        </p:txBody>
      </p:sp>
    </p:spTree>
    <p:extLst>
      <p:ext uri="{BB962C8B-B14F-4D97-AF65-F5344CB8AC3E}">
        <p14:creationId xmlns:p14="http://schemas.microsoft.com/office/powerpoint/2010/main" val="35681737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5B4BDE9B-3C4D-4328-AA82-F2B85FBD6914}" type="datetimeFigureOut">
              <a:rPr lang="en-GB" smtClean="0"/>
              <a:t>11/01/2019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F56D4B0-4DCB-406A-8ED8-25CC4721CB14}" type="slidenum">
              <a:rPr lang="en-GB" smtClean="0"/>
              <a:t>‹#›</a:t>
            </a:fld>
            <a:endParaRPr lang="en-GB"/>
          </a:p>
        </p:txBody>
      </p:sp>
    </p:spTree>
    <p:extLst>
      <p:ext uri="{BB962C8B-B14F-4D97-AF65-F5344CB8AC3E}">
        <p14:creationId xmlns:p14="http://schemas.microsoft.com/office/powerpoint/2010/main" val="34029284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4BDE9B-3C4D-4328-AA82-F2B85FBD6914}" type="datetimeFigureOut">
              <a:rPr lang="en-GB" smtClean="0"/>
              <a:t>11/01/2019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F56D4B0-4DCB-406A-8ED8-25CC4721CB14}" type="slidenum">
              <a:rPr lang="en-GB" smtClean="0"/>
              <a:t>‹#›</a:t>
            </a:fld>
            <a:endParaRPr lang="en-GB"/>
          </a:p>
        </p:txBody>
      </p:sp>
    </p:spTree>
    <p:extLst>
      <p:ext uri="{BB962C8B-B14F-4D97-AF65-F5344CB8AC3E}">
        <p14:creationId xmlns:p14="http://schemas.microsoft.com/office/powerpoint/2010/main" val="948256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4BDE9B-3C4D-4328-AA82-F2B85FBD6914}" type="datetimeFigureOut">
              <a:rPr lang="en-GB" smtClean="0"/>
              <a:t>11/01/2019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F56D4B0-4DCB-406A-8ED8-25CC4721CB14}" type="slidenum">
              <a:rPr lang="en-GB" smtClean="0"/>
              <a:t>‹#›</a:t>
            </a:fld>
            <a:endParaRPr lang="en-GB"/>
          </a:p>
        </p:txBody>
      </p:sp>
    </p:spTree>
    <p:extLst>
      <p:ext uri="{BB962C8B-B14F-4D97-AF65-F5344CB8AC3E}">
        <p14:creationId xmlns:p14="http://schemas.microsoft.com/office/powerpoint/2010/main" val="2882214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4BDE9B-3C4D-4328-AA82-F2B85FBD6914}" type="datetimeFigureOut">
              <a:rPr lang="en-GB" smtClean="0"/>
              <a:t>11/01/2019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F56D4B0-4DCB-406A-8ED8-25CC4721CB14}" type="slidenum">
              <a:rPr lang="en-GB" smtClean="0"/>
              <a:t>‹#›</a:t>
            </a:fld>
            <a:endParaRPr lang="en-GB"/>
          </a:p>
        </p:txBody>
      </p:sp>
    </p:spTree>
    <p:extLst>
      <p:ext uri="{BB962C8B-B14F-4D97-AF65-F5344CB8AC3E}">
        <p14:creationId xmlns:p14="http://schemas.microsoft.com/office/powerpoint/2010/main" val="2884506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4BDE9B-3C4D-4328-AA82-F2B85FBD6914}" type="datetimeFigureOut">
              <a:rPr lang="en-GB" smtClean="0"/>
              <a:t>11/01/2019</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6D4B0-4DCB-406A-8ED8-25CC4721CB14}" type="slidenum">
              <a:rPr lang="en-GB" smtClean="0"/>
              <a:t>‹#›</a:t>
            </a:fld>
            <a:endParaRPr lang="en-GB"/>
          </a:p>
        </p:txBody>
      </p:sp>
    </p:spTree>
    <p:extLst>
      <p:ext uri="{BB962C8B-B14F-4D97-AF65-F5344CB8AC3E}">
        <p14:creationId xmlns:p14="http://schemas.microsoft.com/office/powerpoint/2010/main" val="6691617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Evidence for criteria 1</a:t>
            </a:r>
            <a:endParaRPr lang="en-GB" dirty="0"/>
          </a:p>
        </p:txBody>
      </p:sp>
      <p:sp>
        <p:nvSpPr>
          <p:cNvPr id="3" name="Subtitle 2"/>
          <p:cNvSpPr>
            <a:spLocks noGrp="1"/>
          </p:cNvSpPr>
          <p:nvPr>
            <p:ph type="subTitle" idx="1"/>
          </p:nvPr>
        </p:nvSpPr>
        <p:spPr/>
        <p:txBody>
          <a:bodyPr/>
          <a:lstStyle/>
          <a:p>
            <a:r>
              <a:rPr lang="en-GB" dirty="0" smtClean="0"/>
              <a:t>Teaching and Learning</a:t>
            </a:r>
            <a:endParaRPr lang="en-GB" dirty="0"/>
          </a:p>
        </p:txBody>
      </p:sp>
    </p:spTree>
    <p:extLst>
      <p:ext uri="{BB962C8B-B14F-4D97-AF65-F5344CB8AC3E}">
        <p14:creationId xmlns:p14="http://schemas.microsoft.com/office/powerpoint/2010/main" val="37905200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1.3 Teaching, learning, achievement and progression.</a:t>
            </a:r>
            <a:endParaRPr lang="en-GB" dirty="0"/>
          </a:p>
        </p:txBody>
      </p:sp>
      <p:sp>
        <p:nvSpPr>
          <p:cNvPr id="3" name="Content Placeholder 2"/>
          <p:cNvSpPr>
            <a:spLocks noGrp="1"/>
          </p:cNvSpPr>
          <p:nvPr>
            <p:ph idx="1"/>
          </p:nvPr>
        </p:nvSpPr>
        <p:spPr/>
        <p:txBody>
          <a:bodyPr>
            <a:normAutofit fontScale="70000" lnSpcReduction="20000"/>
          </a:bodyPr>
          <a:lstStyle/>
          <a:p>
            <a:r>
              <a:rPr lang="en-GB" dirty="0" smtClean="0"/>
              <a:t>The children progress through the year groups with different skills targeted and developed throughout the key stages. </a:t>
            </a:r>
          </a:p>
          <a:p>
            <a:r>
              <a:rPr lang="en-GB" dirty="0" smtClean="0"/>
              <a:t>For example, in Early Years the children look at changes within their own lives and ask and answer questions to develop the language.</a:t>
            </a:r>
          </a:p>
          <a:p>
            <a:r>
              <a:rPr lang="en-GB" dirty="0" smtClean="0"/>
              <a:t>Year one children focus on the differences between the ways of life at different times and then consider the changes within living memory of their family or adults around them.</a:t>
            </a:r>
          </a:p>
          <a:p>
            <a:r>
              <a:rPr lang="en-GB" dirty="0" smtClean="0"/>
              <a:t>From there the Year two children will look into more detail at why things happen and what happened as direct results of events. They begin to look more at the past beyond their families living memory.</a:t>
            </a:r>
            <a:endParaRPr lang="en-GB" dirty="0"/>
          </a:p>
        </p:txBody>
      </p:sp>
    </p:spTree>
    <p:extLst>
      <p:ext uri="{BB962C8B-B14F-4D97-AF65-F5344CB8AC3E}">
        <p14:creationId xmlns:p14="http://schemas.microsoft.com/office/powerpoint/2010/main" val="24300485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1.3 Assessment in the Early Years</a:t>
            </a:r>
            <a:endParaRPr lang="en-GB" dirty="0"/>
          </a:p>
        </p:txBody>
      </p:sp>
      <p:sp>
        <p:nvSpPr>
          <p:cNvPr id="3" name="Content Placeholder 2"/>
          <p:cNvSpPr>
            <a:spLocks noGrp="1"/>
          </p:cNvSpPr>
          <p:nvPr>
            <p:ph idx="1"/>
          </p:nvPr>
        </p:nvSpPr>
        <p:spPr/>
        <p:txBody>
          <a:bodyPr/>
          <a:lstStyle/>
          <a:p>
            <a:r>
              <a:rPr lang="en-GB" dirty="0" smtClean="0"/>
              <a:t>Assessment in Early Years is presented on Tapestry, an application that Teachers, Teaching assistants and parents can access at home and at school to record things that the children have achieved with relation to the early learning goals. The primary goals related to history are knowledge and understanding of the world: Peoples and communities and The World.</a:t>
            </a:r>
          </a:p>
          <a:p>
            <a:endParaRPr lang="en-GB" dirty="0"/>
          </a:p>
        </p:txBody>
      </p:sp>
    </p:spTree>
    <p:extLst>
      <p:ext uri="{BB962C8B-B14F-4D97-AF65-F5344CB8AC3E}">
        <p14:creationId xmlns:p14="http://schemas.microsoft.com/office/powerpoint/2010/main" val="33833719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1.3 Assessment in Key Stage 1 and 2</a:t>
            </a:r>
            <a:endParaRPr lang="en-GB" dirty="0"/>
          </a:p>
        </p:txBody>
      </p:sp>
      <p:pic>
        <p:nvPicPr>
          <p:cNvPr id="4" name="Content Placeholder 3"/>
          <p:cNvPicPr>
            <a:picLocks noGrp="1" noChangeAspect="1"/>
          </p:cNvPicPr>
          <p:nvPr>
            <p:ph idx="1"/>
          </p:nvPr>
        </p:nvPicPr>
        <p:blipFill>
          <a:blip r:embed="rId2"/>
          <a:stretch>
            <a:fillRect/>
          </a:stretch>
        </p:blipFill>
        <p:spPr>
          <a:xfrm>
            <a:off x="6444208" y="3717032"/>
            <a:ext cx="2400266" cy="1800200"/>
          </a:xfrm>
          <a:prstGeom prst="rect">
            <a:avLst/>
          </a:prstGeom>
        </p:spPr>
      </p:pic>
      <p:sp>
        <p:nvSpPr>
          <p:cNvPr id="3" name="TextBox 2"/>
          <p:cNvSpPr txBox="1"/>
          <p:nvPr/>
        </p:nvSpPr>
        <p:spPr>
          <a:xfrm>
            <a:off x="251520" y="1417638"/>
            <a:ext cx="8496944" cy="1477328"/>
          </a:xfrm>
          <a:prstGeom prst="rect">
            <a:avLst/>
          </a:prstGeom>
          <a:noFill/>
        </p:spPr>
        <p:txBody>
          <a:bodyPr wrap="square" rtlCol="0">
            <a:spAutoFit/>
          </a:bodyPr>
          <a:lstStyle/>
          <a:p>
            <a:r>
              <a:rPr lang="en-GB" dirty="0" smtClean="0"/>
              <a:t>Within Key Stage 1 and 2 we assess the children against the curriculum. I analysed the skills required as well as the knowledge and devised targets for the schools </a:t>
            </a:r>
            <a:r>
              <a:rPr lang="en-GB" dirty="0" err="1" smtClean="0"/>
              <a:t>iTrack</a:t>
            </a:r>
            <a:r>
              <a:rPr lang="en-GB" dirty="0" smtClean="0"/>
              <a:t>. Children are then monitored within the lessons to see who has achieved the skills (based on the learning objectives that are shared at the beginning of the lesson) or who has acquired and retained the knowledge taught on that subject that term.</a:t>
            </a:r>
            <a:endParaRPr lang="en-GB" dirty="0"/>
          </a:p>
        </p:txBody>
      </p:sp>
      <p:sp>
        <p:nvSpPr>
          <p:cNvPr id="5" name="TextBox 4"/>
          <p:cNvSpPr txBox="1"/>
          <p:nvPr/>
        </p:nvSpPr>
        <p:spPr>
          <a:xfrm>
            <a:off x="3779912" y="3573016"/>
            <a:ext cx="2808312" cy="1200329"/>
          </a:xfrm>
          <a:prstGeom prst="rect">
            <a:avLst/>
          </a:prstGeom>
          <a:noFill/>
        </p:spPr>
        <p:txBody>
          <a:bodyPr wrap="square" rtlCol="0">
            <a:spAutoFit/>
          </a:bodyPr>
          <a:lstStyle/>
          <a:p>
            <a:r>
              <a:rPr lang="en-GB" dirty="0" smtClean="0"/>
              <a:t>Within Year 1 we have a book which maps our curriculum subjects throughout the year. </a:t>
            </a:r>
            <a:endParaRPr lang="en-GB" dirty="0"/>
          </a:p>
        </p:txBody>
      </p:sp>
      <p:sp>
        <p:nvSpPr>
          <p:cNvPr id="6" name="TextBox 5"/>
          <p:cNvSpPr txBox="1"/>
          <p:nvPr/>
        </p:nvSpPr>
        <p:spPr>
          <a:xfrm>
            <a:off x="683568" y="3789040"/>
            <a:ext cx="1800200" cy="1477328"/>
          </a:xfrm>
          <a:prstGeom prst="rect">
            <a:avLst/>
          </a:prstGeom>
          <a:noFill/>
        </p:spPr>
        <p:txBody>
          <a:bodyPr wrap="square" rtlCol="0">
            <a:spAutoFit/>
          </a:bodyPr>
          <a:lstStyle/>
          <a:p>
            <a:r>
              <a:rPr lang="en-GB" dirty="0" smtClean="0"/>
              <a:t>From Year 2 onwards children record their work in the curriculum books. </a:t>
            </a:r>
            <a:endParaRPr lang="en-GB" dirty="0"/>
          </a:p>
        </p:txBody>
      </p:sp>
      <p:pic>
        <p:nvPicPr>
          <p:cNvPr id="7" name="Picture 6"/>
          <p:cNvPicPr>
            <a:picLocks noChangeAspect="1"/>
          </p:cNvPicPr>
          <p:nvPr/>
        </p:nvPicPr>
        <p:blipFill>
          <a:blip r:embed="rId3"/>
          <a:stretch>
            <a:fillRect/>
          </a:stretch>
        </p:blipFill>
        <p:spPr>
          <a:xfrm>
            <a:off x="2167430" y="5094000"/>
            <a:ext cx="2404570" cy="1659106"/>
          </a:xfrm>
          <a:prstGeom prst="rect">
            <a:avLst/>
          </a:prstGeom>
        </p:spPr>
      </p:pic>
      <p:cxnSp>
        <p:nvCxnSpPr>
          <p:cNvPr id="9" name="Straight Arrow Connector 8"/>
          <p:cNvCxnSpPr/>
          <p:nvPr/>
        </p:nvCxnSpPr>
        <p:spPr>
          <a:xfrm>
            <a:off x="1691680" y="5013176"/>
            <a:ext cx="1008112" cy="6480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5724128" y="4437112"/>
            <a:ext cx="1224136" cy="905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22494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1.4 Teaching and resources</a:t>
            </a:r>
            <a:endParaRPr lang="en-GB" dirty="0"/>
          </a:p>
        </p:txBody>
      </p:sp>
      <p:sp>
        <p:nvSpPr>
          <p:cNvPr id="3" name="Content Placeholder 2"/>
          <p:cNvSpPr>
            <a:spLocks noGrp="1"/>
          </p:cNvSpPr>
          <p:nvPr>
            <p:ph idx="1"/>
          </p:nvPr>
        </p:nvSpPr>
        <p:spPr/>
        <p:txBody>
          <a:bodyPr/>
          <a:lstStyle/>
          <a:p>
            <a:r>
              <a:rPr lang="en-GB" dirty="0" smtClean="0"/>
              <a:t>Classrooms are a huge part of our history provision here at The Berkeley. Below are examples of how this is used to inspire and excite the children</a:t>
            </a:r>
            <a:r>
              <a:rPr lang="en-GB" dirty="0" smtClean="0"/>
              <a:t>.</a:t>
            </a:r>
          </a:p>
          <a:p>
            <a:endParaRPr lang="en-GB" dirty="0"/>
          </a:p>
          <a:p>
            <a:r>
              <a:rPr lang="en-GB" dirty="0" smtClean="0"/>
              <a:t>Attached appendix. </a:t>
            </a:r>
            <a:endParaRPr lang="en-GB" dirty="0"/>
          </a:p>
        </p:txBody>
      </p:sp>
      <p:pic>
        <p:nvPicPr>
          <p:cNvPr id="4" name="Picture 3"/>
          <p:cNvPicPr>
            <a:picLocks noChangeAspect="1"/>
          </p:cNvPicPr>
          <p:nvPr/>
        </p:nvPicPr>
        <p:blipFill>
          <a:blip r:embed="rId2"/>
          <a:stretch>
            <a:fillRect/>
          </a:stretch>
        </p:blipFill>
        <p:spPr>
          <a:xfrm>
            <a:off x="5220072" y="3988729"/>
            <a:ext cx="1897868" cy="2530491"/>
          </a:xfrm>
          <a:prstGeom prst="rect">
            <a:avLst/>
          </a:prstGeom>
        </p:spPr>
      </p:pic>
    </p:spTree>
    <p:extLst>
      <p:ext uri="{BB962C8B-B14F-4D97-AF65-F5344CB8AC3E}">
        <p14:creationId xmlns:p14="http://schemas.microsoft.com/office/powerpoint/2010/main" val="15970549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1.4 Examples of planning</a:t>
            </a:r>
            <a:endParaRPr lang="en-GB" dirty="0"/>
          </a:p>
        </p:txBody>
      </p:sp>
      <p:sp>
        <p:nvSpPr>
          <p:cNvPr id="3" name="Content Placeholder 2"/>
          <p:cNvSpPr>
            <a:spLocks noGrp="1"/>
          </p:cNvSpPr>
          <p:nvPr>
            <p:ph idx="1"/>
          </p:nvPr>
        </p:nvSpPr>
        <p:spPr/>
        <p:txBody>
          <a:bodyPr/>
          <a:lstStyle/>
          <a:p>
            <a:r>
              <a:rPr lang="en-GB" dirty="0" smtClean="0"/>
              <a:t>We have since added the schemes of work from the History Association which forms the basis of our planning as seen </a:t>
            </a:r>
            <a:r>
              <a:rPr lang="en-GB" dirty="0" smtClean="0"/>
              <a:t>in the appendix.</a:t>
            </a:r>
            <a:endParaRPr lang="en-GB" dirty="0" smtClean="0"/>
          </a:p>
        </p:txBody>
      </p:sp>
    </p:spTree>
    <p:extLst>
      <p:ext uri="{BB962C8B-B14F-4D97-AF65-F5344CB8AC3E}">
        <p14:creationId xmlns:p14="http://schemas.microsoft.com/office/powerpoint/2010/main" val="14332575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1.4 Use of local historic environment</a:t>
            </a:r>
            <a:endParaRPr lang="en-GB" dirty="0"/>
          </a:p>
        </p:txBody>
      </p:sp>
      <p:sp>
        <p:nvSpPr>
          <p:cNvPr id="3" name="Content Placeholder 2"/>
          <p:cNvSpPr>
            <a:spLocks noGrp="1"/>
          </p:cNvSpPr>
          <p:nvPr>
            <p:ph idx="1"/>
          </p:nvPr>
        </p:nvSpPr>
        <p:spPr/>
        <p:txBody>
          <a:bodyPr>
            <a:normAutofit lnSpcReduction="10000"/>
          </a:bodyPr>
          <a:lstStyle/>
          <a:p>
            <a:r>
              <a:rPr lang="en-GB" dirty="0" smtClean="0"/>
              <a:t>EYFS – Trip to the Railway museum Crewe to learn about the development of trains in our town.</a:t>
            </a:r>
            <a:endParaRPr lang="en-GB" dirty="0"/>
          </a:p>
          <a:p>
            <a:r>
              <a:rPr lang="en-GB" dirty="0"/>
              <a:t>Year 2 – Nantwich museum trip. Comparing the Great fire of London and the Fire of Nantwich</a:t>
            </a:r>
            <a:r>
              <a:rPr lang="en-GB" dirty="0" smtClean="0"/>
              <a:t>.</a:t>
            </a:r>
          </a:p>
          <a:p>
            <a:r>
              <a:rPr lang="en-GB" dirty="0" smtClean="0"/>
              <a:t>Year 3 – trips to Chester to visit the Roman experience and learn about the impact of Roman Britain still felt today.</a:t>
            </a:r>
          </a:p>
          <a:p>
            <a:pPr marL="0" indent="0">
              <a:buNone/>
            </a:pPr>
            <a:endParaRPr lang="en-GB" dirty="0" smtClean="0"/>
          </a:p>
          <a:p>
            <a:endParaRPr lang="en-GB" dirty="0"/>
          </a:p>
          <a:p>
            <a:endParaRPr lang="en-GB" dirty="0"/>
          </a:p>
        </p:txBody>
      </p:sp>
    </p:spTree>
    <p:extLst>
      <p:ext uri="{BB962C8B-B14F-4D97-AF65-F5344CB8AC3E}">
        <p14:creationId xmlns:p14="http://schemas.microsoft.com/office/powerpoint/2010/main" val="16198131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1.4 Community</a:t>
            </a:r>
            <a:endParaRPr lang="en-GB" dirty="0"/>
          </a:p>
        </p:txBody>
      </p:sp>
      <p:sp>
        <p:nvSpPr>
          <p:cNvPr id="3" name="Content Placeholder 2"/>
          <p:cNvSpPr>
            <a:spLocks noGrp="1"/>
          </p:cNvSpPr>
          <p:nvPr>
            <p:ph idx="1"/>
          </p:nvPr>
        </p:nvSpPr>
        <p:spPr/>
        <p:txBody>
          <a:bodyPr/>
          <a:lstStyle/>
          <a:p>
            <a:r>
              <a:rPr lang="en-GB" dirty="0" smtClean="0"/>
              <a:t>As part of our remembrance service we invited Bernard Morgan to talk to the school about his experiences in World War 2 and the children were entranced by his stories regarding D-day and receiving the coded document to say the war was over. This was a fantastic opportunity for the children and as evidenced by the history parent voice, well received by all.</a:t>
            </a:r>
            <a:endParaRPr lang="en-GB" dirty="0"/>
          </a:p>
        </p:txBody>
      </p:sp>
    </p:spTree>
    <p:extLst>
      <p:ext uri="{BB962C8B-B14F-4D97-AF65-F5344CB8AC3E}">
        <p14:creationId xmlns:p14="http://schemas.microsoft.com/office/powerpoint/2010/main" val="4975581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1.4 Community</a:t>
            </a:r>
            <a:endParaRPr lang="en-GB" dirty="0"/>
          </a:p>
        </p:txBody>
      </p:sp>
      <p:sp>
        <p:nvSpPr>
          <p:cNvPr id="3" name="Content Placeholder 2"/>
          <p:cNvSpPr>
            <a:spLocks noGrp="1"/>
          </p:cNvSpPr>
          <p:nvPr>
            <p:ph idx="1"/>
          </p:nvPr>
        </p:nvSpPr>
        <p:spPr/>
        <p:txBody>
          <a:bodyPr>
            <a:normAutofit lnSpcReduction="10000"/>
          </a:bodyPr>
          <a:lstStyle/>
          <a:p>
            <a:r>
              <a:rPr lang="en-GB" dirty="0" smtClean="0"/>
              <a:t>I also took the </a:t>
            </a:r>
            <a:r>
              <a:rPr lang="en-GB" dirty="0" smtClean="0"/>
              <a:t>opportunity </a:t>
            </a:r>
            <a:r>
              <a:rPr lang="en-GB" dirty="0" smtClean="0"/>
              <a:t>to respond to the invitation by the local Mayor to take the head boy, head girl and deputies to lay a wreath during the remembrance service in Crewe town centre. The children were taken by the sombre occasion and also chosen to speak to members of the French delegation from Macon</a:t>
            </a:r>
            <a:r>
              <a:rPr lang="en-GB" dirty="0" smtClean="0"/>
              <a:t>.</a:t>
            </a:r>
          </a:p>
          <a:p>
            <a:r>
              <a:rPr lang="en-GB" dirty="0" smtClean="0"/>
              <a:t>See attached appendix.</a:t>
            </a:r>
            <a:endParaRPr lang="en-GB" dirty="0"/>
          </a:p>
        </p:txBody>
      </p:sp>
    </p:spTree>
    <p:extLst>
      <p:ext uri="{BB962C8B-B14F-4D97-AF65-F5344CB8AC3E}">
        <p14:creationId xmlns:p14="http://schemas.microsoft.com/office/powerpoint/2010/main" val="1974568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1.5 </a:t>
            </a:r>
            <a:r>
              <a:rPr lang="en-GB" dirty="0"/>
              <a:t>I</a:t>
            </a:r>
            <a:r>
              <a:rPr lang="en-GB" dirty="0" smtClean="0"/>
              <a:t>nformed learners.</a:t>
            </a:r>
            <a:endParaRPr lang="en-GB" dirty="0"/>
          </a:p>
        </p:txBody>
      </p:sp>
      <p:sp>
        <p:nvSpPr>
          <p:cNvPr id="3" name="Content Placeholder 2"/>
          <p:cNvSpPr>
            <a:spLocks noGrp="1"/>
          </p:cNvSpPr>
          <p:nvPr>
            <p:ph idx="1"/>
          </p:nvPr>
        </p:nvSpPr>
        <p:spPr/>
        <p:txBody>
          <a:bodyPr/>
          <a:lstStyle/>
          <a:p>
            <a:r>
              <a:rPr lang="en-GB" dirty="0" smtClean="0"/>
              <a:t>Children help to structure their own learning through devising and answering historically valid questions. </a:t>
            </a:r>
          </a:p>
          <a:p>
            <a:r>
              <a:rPr lang="en-GB" dirty="0" smtClean="0"/>
              <a:t>They also pose ideas and predictions using artefacts and this supports their enquiry. </a:t>
            </a: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2753" y="4653136"/>
            <a:ext cx="2555776" cy="1916503"/>
          </a:xfrm>
          <a:prstGeom prst="rect">
            <a:avLst/>
          </a:prstGeom>
        </p:spPr>
      </p:pic>
      <p:pic>
        <p:nvPicPr>
          <p:cNvPr id="5" name="Picture 4"/>
          <p:cNvPicPr>
            <a:picLocks noChangeAspect="1"/>
          </p:cNvPicPr>
          <p:nvPr/>
        </p:nvPicPr>
        <p:blipFill>
          <a:blip r:embed="rId3"/>
          <a:stretch>
            <a:fillRect/>
          </a:stretch>
        </p:blipFill>
        <p:spPr>
          <a:xfrm>
            <a:off x="438884" y="4194690"/>
            <a:ext cx="1800300" cy="2400400"/>
          </a:xfrm>
          <a:prstGeom prst="rect">
            <a:avLst/>
          </a:prstGeom>
        </p:spPr>
      </p:pic>
    </p:spTree>
    <p:extLst>
      <p:ext uri="{BB962C8B-B14F-4D97-AF65-F5344CB8AC3E}">
        <p14:creationId xmlns:p14="http://schemas.microsoft.com/office/powerpoint/2010/main" val="13888440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1.6 Marking and feedback</a:t>
            </a:r>
            <a:endParaRPr lang="en-GB" dirty="0"/>
          </a:p>
        </p:txBody>
      </p:sp>
      <p:sp>
        <p:nvSpPr>
          <p:cNvPr id="3" name="Content Placeholder 2"/>
          <p:cNvSpPr>
            <a:spLocks noGrp="1"/>
          </p:cNvSpPr>
          <p:nvPr>
            <p:ph idx="1"/>
          </p:nvPr>
        </p:nvSpPr>
        <p:spPr/>
        <p:txBody>
          <a:bodyPr>
            <a:normAutofit fontScale="92500" lnSpcReduction="10000"/>
          </a:bodyPr>
          <a:lstStyle/>
          <a:p>
            <a:r>
              <a:rPr lang="en-GB" dirty="0" smtClean="0"/>
              <a:t>The marking scheme for the school is applied consistently across the history taught at The Berkeley. It includes the keys that demonstrate the independence or guided nature of the lessons. It also highlights whether there was verbal feedback during the lesson. </a:t>
            </a:r>
          </a:p>
          <a:p>
            <a:r>
              <a:rPr lang="en-GB" dirty="0" smtClean="0"/>
              <a:t>Next steps are also used to consolidate or stretch children's knowledge, or to challenge any historical mistakes</a:t>
            </a:r>
            <a:r>
              <a:rPr lang="en-GB" dirty="0" smtClean="0"/>
              <a:t>.</a:t>
            </a:r>
          </a:p>
          <a:p>
            <a:r>
              <a:rPr lang="en-GB" dirty="0" smtClean="0"/>
              <a:t>See attached appendix.</a:t>
            </a:r>
            <a:endParaRPr lang="en-GB" dirty="0"/>
          </a:p>
        </p:txBody>
      </p:sp>
    </p:spTree>
    <p:extLst>
      <p:ext uri="{BB962C8B-B14F-4D97-AF65-F5344CB8AC3E}">
        <p14:creationId xmlns:p14="http://schemas.microsoft.com/office/powerpoint/2010/main" val="13448310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1.1 Understanding amongst pupils of the purpose</a:t>
            </a:r>
            <a:endParaRPr lang="en-GB" dirty="0"/>
          </a:p>
        </p:txBody>
      </p:sp>
      <p:sp>
        <p:nvSpPr>
          <p:cNvPr id="3" name="Content Placeholder 2"/>
          <p:cNvSpPr>
            <a:spLocks noGrp="1"/>
          </p:cNvSpPr>
          <p:nvPr>
            <p:ph idx="1"/>
          </p:nvPr>
        </p:nvSpPr>
        <p:spPr/>
        <p:txBody>
          <a:bodyPr/>
          <a:lstStyle/>
          <a:p>
            <a:r>
              <a:rPr lang="en-US" dirty="0"/>
              <a:t> The history subject lead carries out </a:t>
            </a:r>
            <a:r>
              <a:rPr lang="en-US" dirty="0" smtClean="0"/>
              <a:t>termly pupil voices </a:t>
            </a:r>
            <a:r>
              <a:rPr lang="en-US" dirty="0"/>
              <a:t>from all year groups termly with a different focus each term</a:t>
            </a:r>
            <a:r>
              <a:rPr lang="en-US" dirty="0" smtClean="0"/>
              <a:t>. </a:t>
            </a:r>
          </a:p>
          <a:p>
            <a:r>
              <a:rPr lang="en-US" dirty="0" smtClean="0"/>
              <a:t>Below are some extracts from pupil voice from the nursery to Year 6. </a:t>
            </a:r>
          </a:p>
          <a:p>
            <a:r>
              <a:rPr lang="en-US" dirty="0" smtClean="0"/>
              <a:t>These are then used to influence the structure of history taught in each group.</a:t>
            </a:r>
            <a:endParaRPr lang="en-GB" dirty="0"/>
          </a:p>
        </p:txBody>
      </p:sp>
    </p:spTree>
    <p:extLst>
      <p:ext uri="{BB962C8B-B14F-4D97-AF65-F5344CB8AC3E}">
        <p14:creationId xmlns:p14="http://schemas.microsoft.com/office/powerpoint/2010/main" val="33427343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1.1 Pupil Voice</a:t>
            </a:r>
            <a:endParaRPr lang="en-GB" dirty="0"/>
          </a:p>
        </p:txBody>
      </p:sp>
      <p:sp>
        <p:nvSpPr>
          <p:cNvPr id="3" name="Content Placeholder 2"/>
          <p:cNvSpPr>
            <a:spLocks noGrp="1"/>
          </p:cNvSpPr>
          <p:nvPr>
            <p:ph idx="1"/>
          </p:nvPr>
        </p:nvSpPr>
        <p:spPr/>
        <p:txBody>
          <a:bodyPr>
            <a:normAutofit lnSpcReduction="10000"/>
          </a:bodyPr>
          <a:lstStyle/>
          <a:p>
            <a:r>
              <a:rPr lang="en-GB" dirty="0" smtClean="0"/>
              <a:t>‘I have enjoyed </a:t>
            </a:r>
            <a:r>
              <a:rPr lang="en-GB" dirty="0"/>
              <a:t>g</a:t>
            </a:r>
            <a:r>
              <a:rPr lang="en-GB" dirty="0" smtClean="0"/>
              <a:t>oing </a:t>
            </a:r>
            <a:r>
              <a:rPr lang="en-GB" dirty="0"/>
              <a:t>on a school trip and learning about the Fire of Nantwich</a:t>
            </a:r>
            <a:r>
              <a:rPr lang="en-GB" dirty="0" smtClean="0"/>
              <a:t>.’</a:t>
            </a:r>
          </a:p>
          <a:p>
            <a:r>
              <a:rPr lang="en-GB" dirty="0" smtClean="0"/>
              <a:t>‘It is important because you </a:t>
            </a:r>
            <a:r>
              <a:rPr lang="en-GB" dirty="0"/>
              <a:t>can understand more things that happened and what happens</a:t>
            </a:r>
            <a:r>
              <a:rPr lang="en-GB" dirty="0" smtClean="0"/>
              <a:t>.’</a:t>
            </a:r>
          </a:p>
          <a:p>
            <a:r>
              <a:rPr lang="en-GB" dirty="0" smtClean="0"/>
              <a:t>‘</a:t>
            </a:r>
            <a:r>
              <a:rPr lang="en-GB" dirty="0"/>
              <a:t>Its important because if we didn’t we wouldn’t know anything that used to happen and we wouldn’t know anything about where we live</a:t>
            </a:r>
            <a:r>
              <a:rPr lang="en-GB" dirty="0" smtClean="0"/>
              <a:t>.’</a:t>
            </a:r>
            <a:endParaRPr lang="en-GB" dirty="0"/>
          </a:p>
        </p:txBody>
      </p:sp>
    </p:spTree>
    <p:extLst>
      <p:ext uri="{BB962C8B-B14F-4D97-AF65-F5344CB8AC3E}">
        <p14:creationId xmlns:p14="http://schemas.microsoft.com/office/powerpoint/2010/main" val="30116367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1.1 Pupil Voice</a:t>
            </a:r>
            <a:endParaRPr lang="en-GB" dirty="0"/>
          </a:p>
        </p:txBody>
      </p:sp>
      <p:sp>
        <p:nvSpPr>
          <p:cNvPr id="3" name="Content Placeholder 2"/>
          <p:cNvSpPr>
            <a:spLocks noGrp="1"/>
          </p:cNvSpPr>
          <p:nvPr>
            <p:ph idx="1"/>
          </p:nvPr>
        </p:nvSpPr>
        <p:spPr/>
        <p:txBody>
          <a:bodyPr/>
          <a:lstStyle/>
          <a:p>
            <a:r>
              <a:rPr lang="en-GB" dirty="0" smtClean="0"/>
              <a:t>‘</a:t>
            </a:r>
            <a:r>
              <a:rPr lang="en-GB" dirty="0"/>
              <a:t>It is really important because we find out about what happened in different parts of the world too</a:t>
            </a:r>
            <a:r>
              <a:rPr lang="en-GB" dirty="0" smtClean="0"/>
              <a:t>.’</a:t>
            </a:r>
          </a:p>
          <a:p>
            <a:r>
              <a:rPr lang="en-GB" dirty="0" smtClean="0"/>
              <a:t>‘So </a:t>
            </a:r>
            <a:r>
              <a:rPr lang="en-GB" dirty="0"/>
              <a:t>you don’t forget people and </a:t>
            </a:r>
            <a:r>
              <a:rPr lang="en-GB" dirty="0" smtClean="0"/>
              <a:t>things its important.’</a:t>
            </a:r>
          </a:p>
          <a:p>
            <a:r>
              <a:rPr lang="en-GB" dirty="0" smtClean="0"/>
              <a:t>‘</a:t>
            </a:r>
            <a:r>
              <a:rPr lang="en-GB" dirty="0"/>
              <a:t>Because you can understand more things that happened and what happens</a:t>
            </a:r>
            <a:r>
              <a:rPr lang="en-GB" dirty="0" smtClean="0"/>
              <a:t>.’</a:t>
            </a:r>
            <a:endParaRPr lang="en-GB" dirty="0"/>
          </a:p>
        </p:txBody>
      </p:sp>
    </p:spTree>
    <p:extLst>
      <p:ext uri="{BB962C8B-B14F-4D97-AF65-F5344CB8AC3E}">
        <p14:creationId xmlns:p14="http://schemas.microsoft.com/office/powerpoint/2010/main" val="19128603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1.2 How teaching impacts upon achievement</a:t>
            </a:r>
            <a:endParaRPr lang="en-GB" dirty="0"/>
          </a:p>
        </p:txBody>
      </p:sp>
      <p:sp>
        <p:nvSpPr>
          <p:cNvPr id="3" name="Content Placeholder 2"/>
          <p:cNvSpPr>
            <a:spLocks noGrp="1"/>
          </p:cNvSpPr>
          <p:nvPr>
            <p:ph idx="1"/>
          </p:nvPr>
        </p:nvSpPr>
        <p:spPr/>
        <p:txBody>
          <a:bodyPr/>
          <a:lstStyle/>
          <a:p>
            <a:r>
              <a:rPr lang="en-US" dirty="0" smtClean="0"/>
              <a:t>Monitoring by </a:t>
            </a:r>
            <a:r>
              <a:rPr lang="en-US" dirty="0"/>
              <a:t>the </a:t>
            </a:r>
            <a:r>
              <a:rPr lang="en-US" dirty="0" smtClean="0"/>
              <a:t>subject </a:t>
            </a:r>
            <a:r>
              <a:rPr lang="en-US" dirty="0"/>
              <a:t>lead includes lesson observations, </a:t>
            </a:r>
            <a:r>
              <a:rPr lang="en-US" dirty="0" smtClean="0"/>
              <a:t>pupil conferencing</a:t>
            </a:r>
            <a:r>
              <a:rPr lang="en-US" dirty="0"/>
              <a:t>, regular book scrutiny, regular planning scrutiny and </a:t>
            </a:r>
            <a:r>
              <a:rPr lang="en-US" dirty="0" smtClean="0"/>
              <a:t>learning environment walk rounds. </a:t>
            </a:r>
          </a:p>
          <a:p>
            <a:r>
              <a:rPr lang="en-US" dirty="0" smtClean="0"/>
              <a:t>The </a:t>
            </a:r>
            <a:r>
              <a:rPr lang="en-US" dirty="0"/>
              <a:t>history subject lead produces an annual action plan </a:t>
            </a:r>
            <a:r>
              <a:rPr lang="en-US" dirty="0" smtClean="0"/>
              <a:t>which is then discussed with the Deputy during an annual subject meeting.</a:t>
            </a:r>
            <a:endParaRPr lang="en-GB" dirty="0"/>
          </a:p>
        </p:txBody>
      </p:sp>
    </p:spTree>
    <p:extLst>
      <p:ext uri="{BB962C8B-B14F-4D97-AF65-F5344CB8AC3E}">
        <p14:creationId xmlns:p14="http://schemas.microsoft.com/office/powerpoint/2010/main" val="28976388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1.2 How teaching impacts upon achievement</a:t>
            </a:r>
            <a:endParaRPr lang="en-GB" dirty="0"/>
          </a:p>
        </p:txBody>
      </p:sp>
      <p:sp>
        <p:nvSpPr>
          <p:cNvPr id="3" name="Content Placeholder 2"/>
          <p:cNvSpPr>
            <a:spLocks noGrp="1"/>
          </p:cNvSpPr>
          <p:nvPr>
            <p:ph idx="1"/>
          </p:nvPr>
        </p:nvSpPr>
        <p:spPr/>
        <p:txBody>
          <a:bodyPr>
            <a:normAutofit fontScale="92500"/>
          </a:bodyPr>
          <a:lstStyle/>
          <a:p>
            <a:r>
              <a:rPr lang="en-US" dirty="0" smtClean="0"/>
              <a:t>Observations are used to monitor the children’s progress within lessons. This is combined with subject audits and book </a:t>
            </a:r>
            <a:r>
              <a:rPr lang="en-US" dirty="0" err="1" smtClean="0"/>
              <a:t>scrutinies</a:t>
            </a:r>
            <a:r>
              <a:rPr lang="en-US" dirty="0"/>
              <a:t> </a:t>
            </a:r>
            <a:r>
              <a:rPr lang="en-US" dirty="0" smtClean="0"/>
              <a:t>to help track subject coverage throughout the school and skills that are taught. </a:t>
            </a:r>
          </a:p>
          <a:p>
            <a:r>
              <a:rPr lang="en-US" dirty="0" smtClean="0"/>
              <a:t>Our curriculum tracking allows for the children to make expected or better progress and this is supported by the schools most recent </a:t>
            </a:r>
            <a:r>
              <a:rPr lang="en-US" dirty="0" err="1" smtClean="0"/>
              <a:t>ofsted</a:t>
            </a:r>
            <a:r>
              <a:rPr lang="en-US" dirty="0" smtClean="0"/>
              <a:t> inspection.</a:t>
            </a:r>
            <a:endParaRPr lang="en-GB" dirty="0"/>
          </a:p>
        </p:txBody>
      </p:sp>
    </p:spTree>
    <p:extLst>
      <p:ext uri="{BB962C8B-B14F-4D97-AF65-F5344CB8AC3E}">
        <p14:creationId xmlns:p14="http://schemas.microsoft.com/office/powerpoint/2010/main" val="8208942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1.2 How teaching impacts upon achievement</a:t>
            </a:r>
            <a:endParaRPr lang="en-GB" dirty="0"/>
          </a:p>
        </p:txBody>
      </p:sp>
      <p:sp>
        <p:nvSpPr>
          <p:cNvPr id="3" name="Content Placeholder 2"/>
          <p:cNvSpPr>
            <a:spLocks noGrp="1"/>
          </p:cNvSpPr>
          <p:nvPr>
            <p:ph idx="1"/>
          </p:nvPr>
        </p:nvSpPr>
        <p:spPr/>
        <p:txBody>
          <a:bodyPr>
            <a:normAutofit fontScale="92500"/>
          </a:bodyPr>
          <a:lstStyle/>
          <a:p>
            <a:r>
              <a:rPr lang="en-US" dirty="0" smtClean="0"/>
              <a:t>Observations are used to monitor the children’s progress within lessons. This is combined with subject audits and book </a:t>
            </a:r>
            <a:r>
              <a:rPr lang="en-US" dirty="0" err="1" smtClean="0"/>
              <a:t>scrutinies</a:t>
            </a:r>
            <a:r>
              <a:rPr lang="en-US" dirty="0"/>
              <a:t> </a:t>
            </a:r>
            <a:r>
              <a:rPr lang="en-US" dirty="0" smtClean="0"/>
              <a:t>to help track subject coverage throughout the school and skills that are taught. </a:t>
            </a:r>
          </a:p>
          <a:p>
            <a:r>
              <a:rPr lang="en-US" dirty="0" smtClean="0"/>
              <a:t>Our curriculum tracking allows for the children to make expected or better progress and this is supported by the schools most recent </a:t>
            </a:r>
            <a:r>
              <a:rPr lang="en-US" dirty="0" err="1" smtClean="0"/>
              <a:t>ofsted</a:t>
            </a:r>
            <a:r>
              <a:rPr lang="en-US" dirty="0" smtClean="0"/>
              <a:t> inspection.</a:t>
            </a:r>
            <a:endParaRPr lang="en-GB" dirty="0"/>
          </a:p>
        </p:txBody>
      </p:sp>
    </p:spTree>
    <p:extLst>
      <p:ext uri="{BB962C8B-B14F-4D97-AF65-F5344CB8AC3E}">
        <p14:creationId xmlns:p14="http://schemas.microsoft.com/office/powerpoint/2010/main" val="35154896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1.2 How teaching impacts upon achievement</a:t>
            </a:r>
            <a:endParaRPr lang="en-GB" dirty="0"/>
          </a:p>
        </p:txBody>
      </p:sp>
      <p:sp>
        <p:nvSpPr>
          <p:cNvPr id="3" name="Content Placeholder 2"/>
          <p:cNvSpPr>
            <a:spLocks noGrp="1"/>
          </p:cNvSpPr>
          <p:nvPr>
            <p:ph idx="1"/>
          </p:nvPr>
        </p:nvSpPr>
        <p:spPr/>
        <p:txBody>
          <a:bodyPr>
            <a:normAutofit fontScale="70000" lnSpcReduction="20000"/>
          </a:bodyPr>
          <a:lstStyle/>
          <a:p>
            <a:r>
              <a:rPr lang="en-US" b="1" dirty="0" smtClean="0"/>
              <a:t>The most recent </a:t>
            </a:r>
            <a:r>
              <a:rPr lang="en-US" b="1" dirty="0" err="1" smtClean="0"/>
              <a:t>ofsted</a:t>
            </a:r>
            <a:r>
              <a:rPr lang="en-US" b="1" dirty="0" smtClean="0"/>
              <a:t> inspection was July 2018.</a:t>
            </a:r>
          </a:p>
          <a:p>
            <a:r>
              <a:rPr lang="en-US" dirty="0" smtClean="0"/>
              <a:t>‘</a:t>
            </a:r>
            <a:r>
              <a:rPr lang="en-US" dirty="0"/>
              <a:t>You work in a highly effective manner with your deputy </a:t>
            </a:r>
            <a:r>
              <a:rPr lang="en-US" dirty="0" smtClean="0"/>
              <a:t>head teacher </a:t>
            </a:r>
            <a:r>
              <a:rPr lang="en-US" dirty="0"/>
              <a:t>to develop leadership at all levels and to provide the very best possible education for the pupils in your care. Together, you have devised a curriculum which inspires and excites pupils</a:t>
            </a:r>
            <a:r>
              <a:rPr lang="en-US" dirty="0" smtClean="0"/>
              <a:t>.’</a:t>
            </a:r>
          </a:p>
          <a:p>
            <a:r>
              <a:rPr lang="en-GB" dirty="0" smtClean="0"/>
              <a:t>‘</a:t>
            </a:r>
            <a:r>
              <a:rPr lang="en-US" dirty="0"/>
              <a:t>You also display information outside each classroom highlighting the strengths of different subjects in the curriculum and the areas where leaders are planning for improvements</a:t>
            </a:r>
            <a:r>
              <a:rPr lang="en-US" dirty="0" smtClean="0"/>
              <a:t>.’</a:t>
            </a:r>
          </a:p>
          <a:p>
            <a:r>
              <a:rPr lang="en-US" dirty="0" smtClean="0"/>
              <a:t>‘</a:t>
            </a:r>
            <a:r>
              <a:rPr lang="en-US" dirty="0"/>
              <a:t>You ensure that all pupils enjoy a rich, exciting and engaging curriculum. You focus the teaching of all subjects on knowledge and understanding of the world, enquiry, emotional intelligence and enterprise. This curriculum design enables pupils to make strong connections with local and national issues. You expertly weave key skills such as resilience and respect through your curriculum</a:t>
            </a:r>
            <a:r>
              <a:rPr lang="en-US" dirty="0" smtClean="0"/>
              <a:t>.’</a:t>
            </a:r>
            <a:endParaRPr lang="en-GB" dirty="0"/>
          </a:p>
        </p:txBody>
      </p:sp>
    </p:spTree>
    <p:extLst>
      <p:ext uri="{BB962C8B-B14F-4D97-AF65-F5344CB8AC3E}">
        <p14:creationId xmlns:p14="http://schemas.microsoft.com/office/powerpoint/2010/main" val="22472841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1.2 How teaching impacts upon achievement</a:t>
            </a:r>
            <a:endParaRPr lang="en-GB" dirty="0"/>
          </a:p>
        </p:txBody>
      </p:sp>
      <p:sp>
        <p:nvSpPr>
          <p:cNvPr id="3" name="Content Placeholder 2"/>
          <p:cNvSpPr>
            <a:spLocks noGrp="1"/>
          </p:cNvSpPr>
          <p:nvPr>
            <p:ph idx="1"/>
          </p:nvPr>
        </p:nvSpPr>
        <p:spPr/>
        <p:txBody>
          <a:bodyPr>
            <a:normAutofit/>
          </a:bodyPr>
          <a:lstStyle/>
          <a:p>
            <a:r>
              <a:rPr lang="en-US" dirty="0" smtClean="0"/>
              <a:t>‘ </a:t>
            </a:r>
            <a:r>
              <a:rPr lang="en-US" dirty="0"/>
              <a:t>Pupils are enthusiastic about the broad range of opportunities provided for them in their curriculum. Evidence provided during the inspection shows that the high standard of performance in reading, writing and mathematics is consistent across the curriculum in subjects such as science, geography and history</a:t>
            </a:r>
            <a:r>
              <a:rPr lang="en-US" dirty="0" smtClean="0"/>
              <a:t>.’</a:t>
            </a:r>
            <a:endParaRPr lang="en-GB" dirty="0"/>
          </a:p>
        </p:txBody>
      </p:sp>
    </p:spTree>
    <p:extLst>
      <p:ext uri="{BB962C8B-B14F-4D97-AF65-F5344CB8AC3E}">
        <p14:creationId xmlns:p14="http://schemas.microsoft.com/office/powerpoint/2010/main" val="226124609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336</TotalTime>
  <Words>1239</Words>
  <Application>Microsoft Office PowerPoint</Application>
  <PresentationFormat>On-screen Show (4:3)</PresentationFormat>
  <Paragraphs>64</Paragraphs>
  <Slides>19</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19</vt:i4>
      </vt:variant>
    </vt:vector>
  </HeadingPairs>
  <TitlesOfParts>
    <vt:vector size="22" baseType="lpstr">
      <vt:lpstr>Arial</vt:lpstr>
      <vt:lpstr>Calibri</vt:lpstr>
      <vt:lpstr>Office Theme</vt:lpstr>
      <vt:lpstr>Evidence for criteria 1</vt:lpstr>
      <vt:lpstr>1.1 Understanding amongst pupils of the purpose</vt:lpstr>
      <vt:lpstr>1.1 Pupil Voice</vt:lpstr>
      <vt:lpstr>1.1 Pupil Voice</vt:lpstr>
      <vt:lpstr>1.2 How teaching impacts upon achievement</vt:lpstr>
      <vt:lpstr>1.2 How teaching impacts upon achievement</vt:lpstr>
      <vt:lpstr>1.2 How teaching impacts upon achievement</vt:lpstr>
      <vt:lpstr>1.2 How teaching impacts upon achievement</vt:lpstr>
      <vt:lpstr>1.2 How teaching impacts upon achievement</vt:lpstr>
      <vt:lpstr>1.3 Teaching, learning, achievement and progression.</vt:lpstr>
      <vt:lpstr>1.3 Assessment in the Early Years</vt:lpstr>
      <vt:lpstr>1.3 Assessment in Key Stage 1 and 2</vt:lpstr>
      <vt:lpstr>1.4 Teaching and resources</vt:lpstr>
      <vt:lpstr>1.4 Examples of planning</vt:lpstr>
      <vt:lpstr>1.4 Use of local historic environment</vt:lpstr>
      <vt:lpstr>1.4 Community</vt:lpstr>
      <vt:lpstr>1.4 Community</vt:lpstr>
      <vt:lpstr>1.5 Informed learners.</vt:lpstr>
      <vt:lpstr>1.6 Marking and feedback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Evidence for criteria 1</dc:title>
  <dc:creator>Rob Nixon</dc:creator>
  <cp:lastModifiedBy>Robert Nixon</cp:lastModifiedBy>
  <cp:revision>18</cp:revision>
  <dcterms:created xsi:type="dcterms:W3CDTF">2018-05-22T13:58:56Z</dcterms:created>
  <dcterms:modified xsi:type="dcterms:W3CDTF">2019-01-11T14:26:14Z</dcterms:modified>
</cp:coreProperties>
</file>