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9" r:id="rId8"/>
    <p:sldId id="270" r:id="rId9"/>
    <p:sldId id="274" r:id="rId10"/>
    <p:sldId id="275" r:id="rId11"/>
    <p:sldId id="271" r:id="rId12"/>
    <p:sldId id="272" r:id="rId13"/>
    <p:sldId id="276"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7DEA9E-25FF-43B0-9C29-3DA276F711B4}" type="datetimeFigureOut">
              <a:rPr lang="en-GB" smtClean="0"/>
              <a:t>11/01/2019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3245930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7DEA9E-25FF-43B0-9C29-3DA276F711B4}" type="datetimeFigureOut">
              <a:rPr lang="en-GB" smtClean="0"/>
              <a:t>11/01/2019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2127020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7DEA9E-25FF-43B0-9C29-3DA276F711B4}" type="datetimeFigureOut">
              <a:rPr lang="en-GB" smtClean="0"/>
              <a:t>11/01/2019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9719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7DEA9E-25FF-43B0-9C29-3DA276F711B4}" type="datetimeFigureOut">
              <a:rPr lang="en-GB" smtClean="0"/>
              <a:t>11/01/2019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135418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7DEA9E-25FF-43B0-9C29-3DA276F711B4}" type="datetimeFigureOut">
              <a:rPr lang="en-GB" smtClean="0"/>
              <a:t>11/01/2019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139188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7DEA9E-25FF-43B0-9C29-3DA276F711B4}" type="datetimeFigureOut">
              <a:rPr lang="en-GB" smtClean="0"/>
              <a:t>11/01/2019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3194511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7DEA9E-25FF-43B0-9C29-3DA276F711B4}" type="datetimeFigureOut">
              <a:rPr lang="en-GB" smtClean="0"/>
              <a:t>11/01/2019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70883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7DEA9E-25FF-43B0-9C29-3DA276F711B4}" type="datetimeFigureOut">
              <a:rPr lang="en-GB" smtClean="0"/>
              <a:t>11/01/2019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49251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DEA9E-25FF-43B0-9C29-3DA276F711B4}" type="datetimeFigureOut">
              <a:rPr lang="en-GB" smtClean="0"/>
              <a:t>11/01/2019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32100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7DEA9E-25FF-43B0-9C29-3DA276F711B4}" type="datetimeFigureOut">
              <a:rPr lang="en-GB" smtClean="0"/>
              <a:t>11/01/2019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32425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7DEA9E-25FF-43B0-9C29-3DA276F711B4}" type="datetimeFigureOut">
              <a:rPr lang="en-GB" smtClean="0"/>
              <a:t>11/01/2019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B66FB0-158E-4206-97EB-05A23342C47D}" type="slidenum">
              <a:rPr lang="en-GB" smtClean="0"/>
              <a:t>‹#›</a:t>
            </a:fld>
            <a:endParaRPr lang="en-GB"/>
          </a:p>
        </p:txBody>
      </p:sp>
    </p:spTree>
    <p:extLst>
      <p:ext uri="{BB962C8B-B14F-4D97-AF65-F5344CB8AC3E}">
        <p14:creationId xmlns:p14="http://schemas.microsoft.com/office/powerpoint/2010/main" val="1738022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DEA9E-25FF-43B0-9C29-3DA276F711B4}" type="datetimeFigureOut">
              <a:rPr lang="en-GB" smtClean="0"/>
              <a:t>11/01/2019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66FB0-158E-4206-97EB-05A23342C47D}" type="slidenum">
              <a:rPr lang="en-GB" smtClean="0"/>
              <a:t>‹#›</a:t>
            </a:fld>
            <a:endParaRPr lang="en-GB"/>
          </a:p>
        </p:txBody>
      </p:sp>
    </p:spTree>
    <p:extLst>
      <p:ext uri="{BB962C8B-B14F-4D97-AF65-F5344CB8AC3E}">
        <p14:creationId xmlns:p14="http://schemas.microsoft.com/office/powerpoint/2010/main" val="789563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Evidence for Criteria 2</a:t>
            </a:r>
            <a:endParaRPr lang="en-GB" dirty="0"/>
          </a:p>
        </p:txBody>
      </p:sp>
      <p:sp>
        <p:nvSpPr>
          <p:cNvPr id="3" name="Subtitle 2"/>
          <p:cNvSpPr>
            <a:spLocks noGrp="1"/>
          </p:cNvSpPr>
          <p:nvPr>
            <p:ph type="subTitle" idx="1"/>
          </p:nvPr>
        </p:nvSpPr>
        <p:spPr/>
        <p:txBody>
          <a:bodyPr/>
          <a:lstStyle/>
          <a:p>
            <a:r>
              <a:rPr lang="en-GB" dirty="0" smtClean="0"/>
              <a:t>Leadership of history at The </a:t>
            </a:r>
            <a:r>
              <a:rPr lang="en-GB" smtClean="0"/>
              <a:t>Berkeley Academy.</a:t>
            </a:r>
            <a:endParaRPr lang="en-GB"/>
          </a:p>
        </p:txBody>
      </p:sp>
    </p:spTree>
    <p:extLst>
      <p:ext uri="{BB962C8B-B14F-4D97-AF65-F5344CB8AC3E}">
        <p14:creationId xmlns:p14="http://schemas.microsoft.com/office/powerpoint/2010/main" val="40992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2.3 Self Evaluation and Monitoring : Scrutiny and assessment</a:t>
            </a:r>
            <a:endParaRPr lang="en-GB" dirty="0"/>
          </a:p>
        </p:txBody>
      </p:sp>
      <p:sp>
        <p:nvSpPr>
          <p:cNvPr id="3" name="Content Placeholder 2"/>
          <p:cNvSpPr>
            <a:spLocks noGrp="1"/>
          </p:cNvSpPr>
          <p:nvPr>
            <p:ph idx="1"/>
          </p:nvPr>
        </p:nvSpPr>
        <p:spPr/>
        <p:txBody>
          <a:bodyPr>
            <a:noAutofit/>
          </a:bodyPr>
          <a:lstStyle/>
          <a:p>
            <a:r>
              <a:rPr lang="en-GB" sz="2300" dirty="0" smtClean="0"/>
              <a:t>Work analysis is undertaken frequently, with  teachers providing the subject lead a variety of </a:t>
            </a:r>
            <a:r>
              <a:rPr lang="en-GB" sz="2300" dirty="0" err="1" smtClean="0"/>
              <a:t>childrens</a:t>
            </a:r>
            <a:r>
              <a:rPr lang="en-GB" sz="2300" dirty="0" smtClean="0"/>
              <a:t> work from mixed abilities and those deemed to be in vulnerable groups (FSM, SEN, PPM, EAL </a:t>
            </a:r>
            <a:r>
              <a:rPr lang="en-GB" sz="2300" dirty="0" err="1" smtClean="0"/>
              <a:t>etc</a:t>
            </a:r>
            <a:r>
              <a:rPr lang="en-GB" sz="2300" dirty="0" smtClean="0"/>
              <a:t>)</a:t>
            </a:r>
          </a:p>
          <a:p>
            <a:r>
              <a:rPr lang="en-GB" sz="2300" dirty="0" smtClean="0"/>
              <a:t>Analysis is then returned to the staff using meetings to discuss the areas for development and strength. Scrutiny of autumn 2017/18 highlighted that marking was an area for development.</a:t>
            </a:r>
          </a:p>
          <a:p>
            <a:r>
              <a:rPr lang="en-GB" sz="2300" dirty="0" smtClean="0"/>
              <a:t>Assessment at The Berkeley has taken on an expanded roll within the school this year, with all the curriculum skills now tracked and assessed online using the </a:t>
            </a:r>
            <a:r>
              <a:rPr lang="en-GB" sz="2300" dirty="0" err="1" smtClean="0"/>
              <a:t>iTrack</a:t>
            </a:r>
            <a:r>
              <a:rPr lang="en-GB" sz="2300" dirty="0" smtClean="0"/>
              <a:t> tool. This, combined with tapestry in nursery and early years, highlights trends and targets and makes progress and attainment much easier to monitor and analyse for the subject leader. (see attached appendix of data analysis Summer 2018)</a:t>
            </a:r>
            <a:endParaRPr lang="en-GB" sz="2300" dirty="0"/>
          </a:p>
        </p:txBody>
      </p:sp>
    </p:spTree>
    <p:extLst>
      <p:ext uri="{BB962C8B-B14F-4D97-AF65-F5344CB8AC3E}">
        <p14:creationId xmlns:p14="http://schemas.microsoft.com/office/powerpoint/2010/main" val="2411407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dirty="0" smtClean="0"/>
              <a:t>2.4 Support of staff</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Subject lead provides support for staff, particularly with regards to planning and assessment of lesson structure.</a:t>
            </a:r>
          </a:p>
          <a:p>
            <a:r>
              <a:rPr lang="en-GB" dirty="0" smtClean="0"/>
              <a:t>Resources have been provided for year groups to enhance children’s enthusiasm and desire to learn more about the subject.</a:t>
            </a:r>
          </a:p>
          <a:p>
            <a:r>
              <a:rPr lang="en-GB" dirty="0" smtClean="0"/>
              <a:t>Discussions had with staff about how to support children with any issues or to stretch higher ability children.</a:t>
            </a:r>
          </a:p>
          <a:p>
            <a:r>
              <a:rPr lang="en-GB" dirty="0" smtClean="0"/>
              <a:t>I have personally supported staff with the delivery and structure of lessons and provided example lesson plans and structures for the staff which has helped to support their development and confidence with the subject.</a:t>
            </a:r>
            <a:endParaRPr lang="en-GB" dirty="0"/>
          </a:p>
        </p:txBody>
      </p:sp>
    </p:spTree>
    <p:extLst>
      <p:ext uri="{BB962C8B-B14F-4D97-AF65-F5344CB8AC3E}">
        <p14:creationId xmlns:p14="http://schemas.microsoft.com/office/powerpoint/2010/main" val="152576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 Impact of CPD</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School is becoming a more active HA member, and the lead is feeding back the support from the HA to the staff at a class level as well as for the whole school.</a:t>
            </a:r>
          </a:p>
          <a:p>
            <a:r>
              <a:rPr lang="en-GB" dirty="0" smtClean="0"/>
              <a:t>History lead has links with secondary and local primary cluster history leadership and has shared plans, book feedback and assessment format. </a:t>
            </a:r>
          </a:p>
          <a:p>
            <a:r>
              <a:rPr lang="en-GB" dirty="0" smtClean="0"/>
              <a:t>Lead able to, and encouraged to, attend history </a:t>
            </a:r>
            <a:r>
              <a:rPr lang="en-GB" dirty="0" err="1" smtClean="0"/>
              <a:t>cpd</a:t>
            </a:r>
            <a:r>
              <a:rPr lang="en-GB" dirty="0" smtClean="0"/>
              <a:t>, and in recent years has attended conference and had </a:t>
            </a:r>
            <a:r>
              <a:rPr lang="en-GB" dirty="0" err="1" smtClean="0"/>
              <a:t>indepth</a:t>
            </a:r>
            <a:r>
              <a:rPr lang="en-GB" dirty="0" smtClean="0"/>
              <a:t> discussions with senior members of the association. </a:t>
            </a:r>
            <a:endParaRPr lang="en-GB" dirty="0"/>
          </a:p>
        </p:txBody>
      </p:sp>
    </p:spTree>
    <p:extLst>
      <p:ext uri="{BB962C8B-B14F-4D97-AF65-F5344CB8AC3E}">
        <p14:creationId xmlns:p14="http://schemas.microsoft.com/office/powerpoint/2010/main" val="140816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 Impact of CPD</a:t>
            </a:r>
            <a:endParaRPr lang="en-GB" dirty="0"/>
          </a:p>
        </p:txBody>
      </p:sp>
      <p:sp>
        <p:nvSpPr>
          <p:cNvPr id="3" name="Content Placeholder 2"/>
          <p:cNvSpPr>
            <a:spLocks noGrp="1"/>
          </p:cNvSpPr>
          <p:nvPr>
            <p:ph idx="1"/>
          </p:nvPr>
        </p:nvSpPr>
        <p:spPr/>
        <p:txBody>
          <a:bodyPr/>
          <a:lstStyle/>
          <a:p>
            <a:r>
              <a:rPr lang="en-GB" dirty="0" smtClean="0"/>
              <a:t>Monitoring and CPD has had the following positives</a:t>
            </a:r>
          </a:p>
          <a:p>
            <a:pPr lvl="1"/>
            <a:r>
              <a:rPr lang="en-GB" dirty="0" smtClean="0"/>
              <a:t>Increased enjoyment of subject by children</a:t>
            </a:r>
          </a:p>
          <a:p>
            <a:pPr lvl="1"/>
            <a:r>
              <a:rPr lang="en-GB" dirty="0" smtClean="0"/>
              <a:t>More pertinent assessment of subject by staff as a result of feedback</a:t>
            </a:r>
          </a:p>
          <a:p>
            <a:pPr lvl="1"/>
            <a:r>
              <a:rPr lang="en-GB" dirty="0" smtClean="0"/>
              <a:t>Improved chronological teaching</a:t>
            </a:r>
          </a:p>
          <a:p>
            <a:pPr lvl="1"/>
            <a:r>
              <a:rPr lang="en-GB" dirty="0" smtClean="0"/>
              <a:t>Wider range of subjects taught</a:t>
            </a:r>
          </a:p>
          <a:p>
            <a:pPr lvl="1"/>
            <a:r>
              <a:rPr lang="en-GB" dirty="0" smtClean="0"/>
              <a:t>Closer school-home relationship</a:t>
            </a:r>
            <a:endParaRPr lang="en-GB" dirty="0"/>
          </a:p>
        </p:txBody>
      </p:sp>
    </p:spTree>
    <p:extLst>
      <p:ext uri="{BB962C8B-B14F-4D97-AF65-F5344CB8AC3E}">
        <p14:creationId xmlns:p14="http://schemas.microsoft.com/office/powerpoint/2010/main" val="517747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2.6 Parents and media</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Parental feedback is valued and sought, at parents evenings and during the end of terms. </a:t>
            </a:r>
          </a:p>
          <a:p>
            <a:r>
              <a:rPr lang="en-GB" dirty="0" smtClean="0"/>
              <a:t>In section 2.1 there is evidence of positive feedback from parents. See appendix for attached feedback document. </a:t>
            </a:r>
          </a:p>
          <a:p>
            <a:r>
              <a:rPr lang="en-GB" dirty="0" smtClean="0"/>
              <a:t>Parents are frequently invited into the school to witness the historical work that the children have done within the school. After assemblies parents and guardians are encouraged to come discuss what the children have done within their classrooms and look at their books.</a:t>
            </a:r>
          </a:p>
          <a:p>
            <a:r>
              <a:rPr lang="en-GB" dirty="0" smtClean="0"/>
              <a:t>Following the feedbacks return it was assessed and a further drive for more local history projects was established.</a:t>
            </a:r>
          </a:p>
          <a:p>
            <a:r>
              <a:rPr lang="en-GB" dirty="0" smtClean="0"/>
              <a:t>Furthermore, history of the school itself took on a much bigger roll as a result, with the schools fiftieth anniversary being a huge driver for this years curriculum. </a:t>
            </a:r>
            <a:endParaRPr lang="en-GB" dirty="0"/>
          </a:p>
        </p:txBody>
      </p:sp>
    </p:spTree>
    <p:extLst>
      <p:ext uri="{BB962C8B-B14F-4D97-AF65-F5344CB8AC3E}">
        <p14:creationId xmlns:p14="http://schemas.microsoft.com/office/powerpoint/2010/main" val="123236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2.1 Status of history</a:t>
            </a:r>
            <a:endParaRPr lang="en-GB" dirty="0"/>
          </a:p>
        </p:txBody>
      </p:sp>
      <p:sp>
        <p:nvSpPr>
          <p:cNvPr id="3" name="Content Placeholder 2"/>
          <p:cNvSpPr>
            <a:spLocks noGrp="1"/>
          </p:cNvSpPr>
          <p:nvPr>
            <p:ph idx="1"/>
          </p:nvPr>
        </p:nvSpPr>
        <p:spPr>
          <a:xfrm>
            <a:off x="445286" y="1124744"/>
            <a:ext cx="8229600" cy="4525963"/>
          </a:xfrm>
        </p:spPr>
        <p:txBody>
          <a:bodyPr>
            <a:noAutofit/>
          </a:bodyPr>
          <a:lstStyle/>
          <a:p>
            <a:r>
              <a:rPr lang="en-GB" sz="2000" dirty="0" smtClean="0"/>
              <a:t>There is evidence of the importance of history amongst the year groups at The Berkeley, as seen in the attached curriculum map.</a:t>
            </a:r>
          </a:p>
          <a:p>
            <a:r>
              <a:rPr lang="en-GB" sz="2000" dirty="0" smtClean="0"/>
              <a:t>It shows how history fits into the themes that all year groups work towards.</a:t>
            </a:r>
          </a:p>
          <a:p>
            <a:r>
              <a:rPr lang="en-GB" sz="2000" dirty="0" smtClean="0"/>
              <a:t>The changes in the curriculum and leadership here started a review and alterations in the history curriculum. The key stage 2 history now flows through a more chronological order to help the children’s understanding of the passage of time.</a:t>
            </a:r>
          </a:p>
          <a:p>
            <a:r>
              <a:rPr lang="en-GB" sz="2000" dirty="0" smtClean="0"/>
              <a:t>It is continually changed and edited, with our current focus trying to include more local history of Crewe and the surrounding areas.</a:t>
            </a:r>
          </a:p>
          <a:p>
            <a:r>
              <a:rPr lang="en-GB" sz="2000" dirty="0" smtClean="0"/>
              <a:t>The school has also taken part in history competitions, notably, having several children’s work published in the national ‘time travelling tales’ book. </a:t>
            </a:r>
          </a:p>
          <a:p>
            <a:r>
              <a:rPr lang="en-GB" sz="2000" dirty="0" smtClean="0"/>
              <a:t>Through consistent support and termly reviews and meetings with SLT and Governors I am able to steer history into the right direction and it has been pivotal in my development as a leader and the status within the school.</a:t>
            </a:r>
            <a:endParaRPr lang="en-GB" sz="2000" dirty="0"/>
          </a:p>
        </p:txBody>
      </p:sp>
    </p:spTree>
    <p:extLst>
      <p:ext uri="{BB962C8B-B14F-4D97-AF65-F5344CB8AC3E}">
        <p14:creationId xmlns:p14="http://schemas.microsoft.com/office/powerpoint/2010/main" val="192569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2.1 Status of history: Assemblies</a:t>
            </a:r>
            <a:endParaRPr lang="en-GB" dirty="0"/>
          </a:p>
        </p:txBody>
      </p:sp>
      <p:sp>
        <p:nvSpPr>
          <p:cNvPr id="3" name="Content Placeholder 2"/>
          <p:cNvSpPr>
            <a:spLocks noGrp="1"/>
          </p:cNvSpPr>
          <p:nvPr>
            <p:ph idx="1"/>
          </p:nvPr>
        </p:nvSpPr>
        <p:spPr/>
        <p:txBody>
          <a:bodyPr/>
          <a:lstStyle/>
          <a:p>
            <a:r>
              <a:rPr lang="en-GB" dirty="0" smtClean="0"/>
              <a:t>The status of history at The Berkeley Academy can be seen through the consistent focus of history as the topic of assemblies. Attached are examples of assemblies with a strong history theme</a:t>
            </a:r>
            <a:r>
              <a:rPr lang="en-GB" dirty="0" smtClean="0"/>
              <a:t>.</a:t>
            </a:r>
          </a:p>
          <a:p>
            <a:r>
              <a:rPr lang="en-GB" dirty="0" smtClean="0"/>
              <a:t>See Appendix 2</a:t>
            </a:r>
            <a:endParaRPr lang="en-GB" dirty="0"/>
          </a:p>
        </p:txBody>
      </p:sp>
    </p:spTree>
    <p:extLst>
      <p:ext uri="{BB962C8B-B14F-4D97-AF65-F5344CB8AC3E}">
        <p14:creationId xmlns:p14="http://schemas.microsoft.com/office/powerpoint/2010/main" val="2760989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2.1 Status of history: Parental Feedback</a:t>
            </a:r>
            <a:endParaRPr lang="en-GB" sz="3600" dirty="0"/>
          </a:p>
        </p:txBody>
      </p:sp>
      <p:sp>
        <p:nvSpPr>
          <p:cNvPr id="3" name="Content Placeholder 2"/>
          <p:cNvSpPr>
            <a:spLocks noGrp="1"/>
          </p:cNvSpPr>
          <p:nvPr>
            <p:ph idx="1"/>
          </p:nvPr>
        </p:nvSpPr>
        <p:spPr/>
        <p:txBody>
          <a:bodyPr>
            <a:normAutofit fontScale="92500" lnSpcReduction="10000"/>
          </a:bodyPr>
          <a:lstStyle/>
          <a:p>
            <a:r>
              <a:rPr lang="en-GB" dirty="0" smtClean="0"/>
              <a:t>‘My child enjoyed learning about The Vikings this year.’</a:t>
            </a:r>
          </a:p>
          <a:p>
            <a:r>
              <a:rPr lang="en-GB" dirty="0" smtClean="0"/>
              <a:t>‘I think its really good, thorough and nice that it was a local trip’</a:t>
            </a:r>
          </a:p>
          <a:p>
            <a:r>
              <a:rPr lang="en-GB" dirty="0" smtClean="0"/>
              <a:t>‘I think its important for children to know what happened in the past to understand how events have helped define countries.’</a:t>
            </a:r>
          </a:p>
          <a:p>
            <a:r>
              <a:rPr lang="en-GB" dirty="0" smtClean="0"/>
              <a:t>‘The Berkeley covers a wide range of history topics, all of which are taught in a fun way-its great to see this in class assemblies’</a:t>
            </a:r>
            <a:endParaRPr lang="en-GB" dirty="0"/>
          </a:p>
        </p:txBody>
      </p:sp>
    </p:spTree>
    <p:extLst>
      <p:ext uri="{BB962C8B-B14F-4D97-AF65-F5344CB8AC3E}">
        <p14:creationId xmlns:p14="http://schemas.microsoft.com/office/powerpoint/2010/main" val="272078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2.1 Status of history: Parental feedback</a:t>
            </a:r>
            <a:endParaRPr lang="en-GB" dirty="0"/>
          </a:p>
        </p:txBody>
      </p:sp>
      <p:sp>
        <p:nvSpPr>
          <p:cNvPr id="3" name="Content Placeholder 2"/>
          <p:cNvSpPr>
            <a:spLocks noGrp="1"/>
          </p:cNvSpPr>
          <p:nvPr>
            <p:ph idx="1"/>
          </p:nvPr>
        </p:nvSpPr>
        <p:spPr/>
        <p:txBody>
          <a:bodyPr>
            <a:noAutofit/>
          </a:bodyPr>
          <a:lstStyle/>
          <a:p>
            <a:r>
              <a:rPr lang="en-GB" sz="2400" dirty="0" smtClean="0"/>
              <a:t>‘History seems to have become a greater focus in the past few years. Previously it was not as prominent in the topics taught’</a:t>
            </a:r>
          </a:p>
          <a:p>
            <a:r>
              <a:rPr lang="en-GB" sz="2400" dirty="0" smtClean="0"/>
              <a:t>‘it appears to be a quite broad spread of history taught at The Berkeley’</a:t>
            </a:r>
          </a:p>
          <a:p>
            <a:r>
              <a:rPr lang="en-GB" sz="2400" dirty="0" smtClean="0"/>
              <a:t>‘both of my children have been inspired by the history topics that they have covered this year. With this in mind I feel that the Berkeley have done a brilliant job with history this year’</a:t>
            </a:r>
          </a:p>
          <a:p>
            <a:r>
              <a:rPr lang="en-GB" sz="2400" dirty="0" smtClean="0"/>
              <a:t>‘I like how The Berkeley teaches hands on history. The models and posters </a:t>
            </a:r>
            <a:r>
              <a:rPr lang="en-GB" sz="2400" dirty="0" err="1" smtClean="0"/>
              <a:t>etc</a:t>
            </a:r>
            <a:r>
              <a:rPr lang="en-GB" sz="2400" dirty="0" smtClean="0"/>
              <a:t>’</a:t>
            </a:r>
          </a:p>
          <a:p>
            <a:r>
              <a:rPr lang="en-GB" sz="2400" dirty="0" smtClean="0"/>
              <a:t>‘She enjoyed the visit from Bernard Morgan very much. He’s not just written words, he was really there and saw it. She was amazed.’</a:t>
            </a:r>
            <a:endParaRPr lang="en-GB" sz="2400" dirty="0"/>
          </a:p>
        </p:txBody>
      </p:sp>
    </p:spTree>
    <p:extLst>
      <p:ext uri="{BB962C8B-B14F-4D97-AF65-F5344CB8AC3E}">
        <p14:creationId xmlns:p14="http://schemas.microsoft.com/office/powerpoint/2010/main" val="74045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2.1 Status of History</a:t>
            </a:r>
            <a:endParaRPr lang="en-GB" dirty="0"/>
          </a:p>
        </p:txBody>
      </p:sp>
      <p:sp>
        <p:nvSpPr>
          <p:cNvPr id="3" name="Content Placeholder 2"/>
          <p:cNvSpPr>
            <a:spLocks noGrp="1"/>
          </p:cNvSpPr>
          <p:nvPr>
            <p:ph idx="1"/>
          </p:nvPr>
        </p:nvSpPr>
        <p:spPr/>
        <p:txBody>
          <a:bodyPr/>
          <a:lstStyle/>
          <a:p>
            <a:r>
              <a:rPr lang="en-GB" dirty="0" smtClean="0"/>
              <a:t>Throughout the school it is evidenced that history is embedded and promoted throughout the learning environment. </a:t>
            </a:r>
          </a:p>
          <a:p>
            <a:r>
              <a:rPr lang="en-GB" dirty="0" smtClean="0"/>
              <a:t>It is celebrated and displayed as part of the school ethos and in communal areas and classrooms to encourage discussion and support learning</a:t>
            </a:r>
            <a:r>
              <a:rPr lang="en-GB" dirty="0" smtClean="0"/>
              <a:t>.</a:t>
            </a:r>
          </a:p>
          <a:p>
            <a:r>
              <a:rPr lang="en-GB" dirty="0" smtClean="0"/>
              <a:t>See appendix 2</a:t>
            </a:r>
            <a:endParaRPr lang="en-GB" dirty="0"/>
          </a:p>
        </p:txBody>
      </p:sp>
    </p:spTree>
    <p:extLst>
      <p:ext uri="{BB962C8B-B14F-4D97-AF65-F5344CB8AC3E}">
        <p14:creationId xmlns:p14="http://schemas.microsoft.com/office/powerpoint/2010/main" val="412919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2.2 Organisation </a:t>
            </a:r>
            <a:r>
              <a:rPr lang="en-GB" smtClean="0"/>
              <a:t>and management</a:t>
            </a:r>
            <a:endParaRPr lang="en-GB"/>
          </a:p>
        </p:txBody>
      </p:sp>
      <p:sp>
        <p:nvSpPr>
          <p:cNvPr id="3" name="Content Placeholder 2"/>
          <p:cNvSpPr>
            <a:spLocks noGrp="1"/>
          </p:cNvSpPr>
          <p:nvPr>
            <p:ph idx="1"/>
          </p:nvPr>
        </p:nvSpPr>
        <p:spPr/>
        <p:txBody>
          <a:bodyPr/>
          <a:lstStyle/>
          <a:p>
            <a:r>
              <a:rPr lang="en-GB" dirty="0" smtClean="0"/>
              <a:t>There are structures in place to help organise history.</a:t>
            </a:r>
          </a:p>
          <a:p>
            <a:pPr lvl="1"/>
            <a:r>
              <a:rPr lang="en-GB" dirty="0" smtClean="0"/>
              <a:t>Designated subject leadership time</a:t>
            </a:r>
          </a:p>
          <a:p>
            <a:pPr lvl="1"/>
            <a:r>
              <a:rPr lang="en-GB" dirty="0" smtClean="0"/>
              <a:t>Action plan review sessions</a:t>
            </a:r>
          </a:p>
          <a:p>
            <a:pPr lvl="1"/>
            <a:r>
              <a:rPr lang="en-GB" dirty="0" smtClean="0"/>
              <a:t>Planning at a medium term basis</a:t>
            </a:r>
          </a:p>
          <a:p>
            <a:pPr lvl="1"/>
            <a:r>
              <a:rPr lang="en-GB" dirty="0" smtClean="0"/>
              <a:t>Book monitoring and assessment</a:t>
            </a:r>
          </a:p>
          <a:p>
            <a:pPr lvl="1"/>
            <a:r>
              <a:rPr lang="en-GB" dirty="0" smtClean="0"/>
              <a:t>Well organised resources</a:t>
            </a:r>
          </a:p>
          <a:p>
            <a:pPr lvl="1"/>
            <a:r>
              <a:rPr lang="en-GB" dirty="0" smtClean="0"/>
              <a:t>CPD</a:t>
            </a:r>
            <a:endParaRPr lang="en-GB" dirty="0"/>
          </a:p>
        </p:txBody>
      </p:sp>
    </p:spTree>
    <p:extLst>
      <p:ext uri="{BB962C8B-B14F-4D97-AF65-F5344CB8AC3E}">
        <p14:creationId xmlns:p14="http://schemas.microsoft.com/office/powerpoint/2010/main" val="229157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2.3 Self Evaluation and Monitoring</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Self evaluation is crucial here at The Berkeley, with staff given management time each term to scrutinise, review and observe how the subjects are taught. </a:t>
            </a:r>
          </a:p>
          <a:p>
            <a:r>
              <a:rPr lang="en-GB" dirty="0" smtClean="0"/>
              <a:t>During the management time, there have been observations of history lessons taught, and the books have been scrutinised and assessed against our curriculum goals. (see appendix for attached evidence of observation and book feedback from subject lead.)</a:t>
            </a:r>
          </a:p>
          <a:p>
            <a:r>
              <a:rPr lang="en-GB" dirty="0" smtClean="0"/>
              <a:t>Staff are also encouraged to create action plans year and review them termly. These action plans are tied into the school development plan and are reviewed by SLT frequently to ensure that they are aspirational and achievable.</a:t>
            </a:r>
          </a:p>
          <a:p>
            <a:endParaRPr lang="en-GB" dirty="0" smtClean="0"/>
          </a:p>
          <a:p>
            <a:endParaRPr lang="en-GB" dirty="0"/>
          </a:p>
        </p:txBody>
      </p:sp>
    </p:spTree>
    <p:extLst>
      <p:ext uri="{BB962C8B-B14F-4D97-AF65-F5344CB8AC3E}">
        <p14:creationId xmlns:p14="http://schemas.microsoft.com/office/powerpoint/2010/main" val="3060609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2.3 Self Evaluation and Monitoring: Governors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History is frequently discussed within governors meetings, and a report is created for each termly curriculum committee to give the governors a taste of what is going on at the school. (appendix reports)</a:t>
            </a:r>
          </a:p>
          <a:p>
            <a:r>
              <a:rPr lang="en-GB" dirty="0" smtClean="0"/>
              <a:t>The link governor frequently has meetings with the subject leader to discuss the role of history and to challenge and observe the assessment and teaching of the subject within the school. Findings are shared at meetings with access to the link governor report. (appendix reports)</a:t>
            </a:r>
            <a:endParaRPr lang="en-GB" dirty="0"/>
          </a:p>
        </p:txBody>
      </p:sp>
    </p:spTree>
    <p:extLst>
      <p:ext uri="{BB962C8B-B14F-4D97-AF65-F5344CB8AC3E}">
        <p14:creationId xmlns:p14="http://schemas.microsoft.com/office/powerpoint/2010/main" val="1996740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1254</Words>
  <Application>Microsoft Office PowerPoint</Application>
  <PresentationFormat>On-screen Show (4:3)</PresentationFormat>
  <Paragraphs>68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Evidence for Criteria 2</vt:lpstr>
      <vt:lpstr>2.1 Status of history</vt:lpstr>
      <vt:lpstr>2.1 Status of history: Assemblies</vt:lpstr>
      <vt:lpstr>2.1 Status of history: Parental Feedback</vt:lpstr>
      <vt:lpstr>2.1 Status of history: Parental feedback</vt:lpstr>
      <vt:lpstr>2.1 Status of History</vt:lpstr>
      <vt:lpstr>2.2 Organisation and management</vt:lpstr>
      <vt:lpstr>2.3 Self Evaluation and Monitoring</vt:lpstr>
      <vt:lpstr>2.3 Self Evaluation and Monitoring: Governors</vt:lpstr>
      <vt:lpstr>2.3 Self Evaluation and Monitoring : Scrutiny and assessment</vt:lpstr>
      <vt:lpstr>2.4 Support of staff</vt:lpstr>
      <vt:lpstr>2.5 Impact of CPD</vt:lpstr>
      <vt:lpstr>2.5 Impact of CPD</vt:lpstr>
      <vt:lpstr>2.6 Parents and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Criteria 2</dc:title>
  <dc:creator>Rob Nixon</dc:creator>
  <cp:lastModifiedBy>Robert Nixon</cp:lastModifiedBy>
  <cp:revision>13</cp:revision>
  <dcterms:created xsi:type="dcterms:W3CDTF">2018-04-19T08:49:40Z</dcterms:created>
  <dcterms:modified xsi:type="dcterms:W3CDTF">2019-01-11T14:11:19Z</dcterms:modified>
</cp:coreProperties>
</file>