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1" r:id="rId6"/>
    <p:sldId id="263" r:id="rId7"/>
    <p:sldId id="266" r:id="rId8"/>
    <p:sldId id="267" r:id="rId9"/>
    <p:sldId id="268" r:id="rId10"/>
    <p:sldId id="265" r:id="rId11"/>
    <p:sldId id="262" r:id="rId12"/>
    <p:sldId id="264"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5" d="100"/>
          <a:sy n="115" d="100"/>
        </p:scale>
        <p:origin x="372"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F9F32ECD-C32B-4E6B-8E1B-0292E1863CDC}" type="datetimeFigureOut">
              <a:rPr lang="en-GB" smtClean="0"/>
              <a:t>02/12/2018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6740A27-A9A9-4F66-8311-011DD0C7691D}" type="slidenum">
              <a:rPr lang="en-GB" smtClean="0"/>
              <a:t>‹#›</a:t>
            </a:fld>
            <a:endParaRPr lang="en-GB"/>
          </a:p>
        </p:txBody>
      </p:sp>
    </p:spTree>
    <p:extLst>
      <p:ext uri="{BB962C8B-B14F-4D97-AF65-F5344CB8AC3E}">
        <p14:creationId xmlns:p14="http://schemas.microsoft.com/office/powerpoint/2010/main" val="7528066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F9F32ECD-C32B-4E6B-8E1B-0292E1863CDC}" type="datetimeFigureOut">
              <a:rPr lang="en-GB" smtClean="0"/>
              <a:t>02/12/2018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6740A27-A9A9-4F66-8311-011DD0C7691D}" type="slidenum">
              <a:rPr lang="en-GB" smtClean="0"/>
              <a:t>‹#›</a:t>
            </a:fld>
            <a:endParaRPr lang="en-GB"/>
          </a:p>
        </p:txBody>
      </p:sp>
    </p:spTree>
    <p:extLst>
      <p:ext uri="{BB962C8B-B14F-4D97-AF65-F5344CB8AC3E}">
        <p14:creationId xmlns:p14="http://schemas.microsoft.com/office/powerpoint/2010/main" val="2652825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F9F32ECD-C32B-4E6B-8E1B-0292E1863CDC}" type="datetimeFigureOut">
              <a:rPr lang="en-GB" smtClean="0"/>
              <a:t>02/12/2018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6740A27-A9A9-4F66-8311-011DD0C7691D}" type="slidenum">
              <a:rPr lang="en-GB" smtClean="0"/>
              <a:t>‹#›</a:t>
            </a:fld>
            <a:endParaRPr lang="en-GB"/>
          </a:p>
        </p:txBody>
      </p:sp>
    </p:spTree>
    <p:extLst>
      <p:ext uri="{BB962C8B-B14F-4D97-AF65-F5344CB8AC3E}">
        <p14:creationId xmlns:p14="http://schemas.microsoft.com/office/powerpoint/2010/main" val="40677048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F9F32ECD-C32B-4E6B-8E1B-0292E1863CDC}" type="datetimeFigureOut">
              <a:rPr lang="en-GB" smtClean="0"/>
              <a:t>02/12/2018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6740A27-A9A9-4F66-8311-011DD0C7691D}" type="slidenum">
              <a:rPr lang="en-GB" smtClean="0"/>
              <a:t>‹#›</a:t>
            </a:fld>
            <a:endParaRPr lang="en-GB"/>
          </a:p>
        </p:txBody>
      </p:sp>
    </p:spTree>
    <p:extLst>
      <p:ext uri="{BB962C8B-B14F-4D97-AF65-F5344CB8AC3E}">
        <p14:creationId xmlns:p14="http://schemas.microsoft.com/office/powerpoint/2010/main" val="28130893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F9F32ECD-C32B-4E6B-8E1B-0292E1863CDC}" type="datetimeFigureOut">
              <a:rPr lang="en-GB" smtClean="0"/>
              <a:t>02/12/2018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6740A27-A9A9-4F66-8311-011DD0C7691D}" type="slidenum">
              <a:rPr lang="en-GB" smtClean="0"/>
              <a:t>‹#›</a:t>
            </a:fld>
            <a:endParaRPr lang="en-GB"/>
          </a:p>
        </p:txBody>
      </p:sp>
    </p:spTree>
    <p:extLst>
      <p:ext uri="{BB962C8B-B14F-4D97-AF65-F5344CB8AC3E}">
        <p14:creationId xmlns:p14="http://schemas.microsoft.com/office/powerpoint/2010/main" val="22933839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F9F32ECD-C32B-4E6B-8E1B-0292E1863CDC}" type="datetimeFigureOut">
              <a:rPr lang="en-GB" smtClean="0"/>
              <a:t>02/12/2018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6740A27-A9A9-4F66-8311-011DD0C7691D}" type="slidenum">
              <a:rPr lang="en-GB" smtClean="0"/>
              <a:t>‹#›</a:t>
            </a:fld>
            <a:endParaRPr lang="en-GB"/>
          </a:p>
        </p:txBody>
      </p:sp>
    </p:spTree>
    <p:extLst>
      <p:ext uri="{BB962C8B-B14F-4D97-AF65-F5344CB8AC3E}">
        <p14:creationId xmlns:p14="http://schemas.microsoft.com/office/powerpoint/2010/main" val="12140511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F9F32ECD-C32B-4E6B-8E1B-0292E1863CDC}" type="datetimeFigureOut">
              <a:rPr lang="en-GB" smtClean="0"/>
              <a:t>02/12/2018</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C6740A27-A9A9-4F66-8311-011DD0C7691D}" type="slidenum">
              <a:rPr lang="en-GB" smtClean="0"/>
              <a:t>‹#›</a:t>
            </a:fld>
            <a:endParaRPr lang="en-GB"/>
          </a:p>
        </p:txBody>
      </p:sp>
    </p:spTree>
    <p:extLst>
      <p:ext uri="{BB962C8B-B14F-4D97-AF65-F5344CB8AC3E}">
        <p14:creationId xmlns:p14="http://schemas.microsoft.com/office/powerpoint/2010/main" val="15547849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F9F32ECD-C32B-4E6B-8E1B-0292E1863CDC}" type="datetimeFigureOut">
              <a:rPr lang="en-GB" smtClean="0"/>
              <a:t>02/12/2018</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C6740A27-A9A9-4F66-8311-011DD0C7691D}" type="slidenum">
              <a:rPr lang="en-GB" smtClean="0"/>
              <a:t>‹#›</a:t>
            </a:fld>
            <a:endParaRPr lang="en-GB"/>
          </a:p>
        </p:txBody>
      </p:sp>
    </p:spTree>
    <p:extLst>
      <p:ext uri="{BB962C8B-B14F-4D97-AF65-F5344CB8AC3E}">
        <p14:creationId xmlns:p14="http://schemas.microsoft.com/office/powerpoint/2010/main" val="29969498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9F32ECD-C32B-4E6B-8E1B-0292E1863CDC}" type="datetimeFigureOut">
              <a:rPr lang="en-GB" smtClean="0"/>
              <a:t>02/12/2018</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C6740A27-A9A9-4F66-8311-011DD0C7691D}" type="slidenum">
              <a:rPr lang="en-GB" smtClean="0"/>
              <a:t>‹#›</a:t>
            </a:fld>
            <a:endParaRPr lang="en-GB"/>
          </a:p>
        </p:txBody>
      </p:sp>
    </p:spTree>
    <p:extLst>
      <p:ext uri="{BB962C8B-B14F-4D97-AF65-F5344CB8AC3E}">
        <p14:creationId xmlns:p14="http://schemas.microsoft.com/office/powerpoint/2010/main" val="15195948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F9F32ECD-C32B-4E6B-8E1B-0292E1863CDC}" type="datetimeFigureOut">
              <a:rPr lang="en-GB" smtClean="0"/>
              <a:t>02/12/2018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6740A27-A9A9-4F66-8311-011DD0C7691D}" type="slidenum">
              <a:rPr lang="en-GB" smtClean="0"/>
              <a:t>‹#›</a:t>
            </a:fld>
            <a:endParaRPr lang="en-GB"/>
          </a:p>
        </p:txBody>
      </p:sp>
    </p:spTree>
    <p:extLst>
      <p:ext uri="{BB962C8B-B14F-4D97-AF65-F5344CB8AC3E}">
        <p14:creationId xmlns:p14="http://schemas.microsoft.com/office/powerpoint/2010/main" val="21172253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F9F32ECD-C32B-4E6B-8E1B-0292E1863CDC}" type="datetimeFigureOut">
              <a:rPr lang="en-GB" smtClean="0"/>
              <a:t>02/12/2018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6740A27-A9A9-4F66-8311-011DD0C7691D}" type="slidenum">
              <a:rPr lang="en-GB" smtClean="0"/>
              <a:t>‹#›</a:t>
            </a:fld>
            <a:endParaRPr lang="en-GB"/>
          </a:p>
        </p:txBody>
      </p:sp>
    </p:spTree>
    <p:extLst>
      <p:ext uri="{BB962C8B-B14F-4D97-AF65-F5344CB8AC3E}">
        <p14:creationId xmlns:p14="http://schemas.microsoft.com/office/powerpoint/2010/main" val="23496783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9F32ECD-C32B-4E6B-8E1B-0292E1863CDC}" type="datetimeFigureOut">
              <a:rPr lang="en-GB" smtClean="0"/>
              <a:t>02/12/2018</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740A27-A9A9-4F66-8311-011DD0C7691D}" type="slidenum">
              <a:rPr lang="en-GB" smtClean="0"/>
              <a:t>‹#›</a:t>
            </a:fld>
            <a:endParaRPr lang="en-GB"/>
          </a:p>
        </p:txBody>
      </p:sp>
    </p:spTree>
    <p:extLst>
      <p:ext uri="{BB962C8B-B14F-4D97-AF65-F5344CB8AC3E}">
        <p14:creationId xmlns:p14="http://schemas.microsoft.com/office/powerpoint/2010/main" val="8882442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smtClean="0"/>
              <a:t>Evidence for Criteria 3</a:t>
            </a:r>
            <a:endParaRPr lang="en-GB" dirty="0"/>
          </a:p>
        </p:txBody>
      </p:sp>
      <p:sp>
        <p:nvSpPr>
          <p:cNvPr id="3" name="Subtitle 2"/>
          <p:cNvSpPr>
            <a:spLocks noGrp="1"/>
          </p:cNvSpPr>
          <p:nvPr>
            <p:ph type="subTitle" idx="1"/>
          </p:nvPr>
        </p:nvSpPr>
        <p:spPr/>
        <p:txBody>
          <a:bodyPr/>
          <a:lstStyle/>
          <a:p>
            <a:r>
              <a:rPr lang="en-GB" dirty="0" smtClean="0"/>
              <a:t>Curriculum </a:t>
            </a:r>
            <a:endParaRPr lang="en-GB" dirty="0"/>
          </a:p>
        </p:txBody>
      </p:sp>
    </p:spTree>
    <p:extLst>
      <p:ext uri="{BB962C8B-B14F-4D97-AF65-F5344CB8AC3E}">
        <p14:creationId xmlns:p14="http://schemas.microsoft.com/office/powerpoint/2010/main" val="41425592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3.4 Time allocation</a:t>
            </a:r>
            <a:endParaRPr lang="en-GB" dirty="0"/>
          </a:p>
        </p:txBody>
      </p:sp>
      <p:sp>
        <p:nvSpPr>
          <p:cNvPr id="3" name="Content Placeholder 2"/>
          <p:cNvSpPr>
            <a:spLocks noGrp="1"/>
          </p:cNvSpPr>
          <p:nvPr>
            <p:ph idx="1"/>
          </p:nvPr>
        </p:nvSpPr>
        <p:spPr/>
        <p:txBody>
          <a:bodyPr/>
          <a:lstStyle/>
          <a:p>
            <a:r>
              <a:rPr lang="en-GB" dirty="0"/>
              <a:t>Staff take History, as a subject within the curriculum, seriously throughout the school. The focus on history has increased since the September 2014 curriculum, with new units and schemes of work being introduced. </a:t>
            </a:r>
            <a:r>
              <a:rPr lang="en-GB" dirty="0" smtClean="0"/>
              <a:t>Each Year group is allocated topics to work through throughout the year and the skills are mapped out to support their progression and learning. </a:t>
            </a:r>
          </a:p>
          <a:p>
            <a:r>
              <a:rPr lang="en-GB" dirty="0" smtClean="0"/>
              <a:t>Often </a:t>
            </a:r>
            <a:r>
              <a:rPr lang="en-GB" dirty="0"/>
              <a:t>these units form a focal point for the wider </a:t>
            </a:r>
            <a:r>
              <a:rPr lang="en-GB" dirty="0" smtClean="0"/>
              <a:t>curriculum. For example, the Anglo Saxons and Vikings impacting the English planning or the Stone Age with Year 3.</a:t>
            </a:r>
            <a:endParaRPr lang="en-GB" dirty="0"/>
          </a:p>
        </p:txBody>
      </p:sp>
    </p:spTree>
    <p:extLst>
      <p:ext uri="{BB962C8B-B14F-4D97-AF65-F5344CB8AC3E}">
        <p14:creationId xmlns:p14="http://schemas.microsoft.com/office/powerpoint/2010/main" val="6632370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3.5 Historical thinking </a:t>
            </a:r>
            <a:endParaRPr lang="en-GB" dirty="0"/>
          </a:p>
        </p:txBody>
      </p:sp>
      <p:sp>
        <p:nvSpPr>
          <p:cNvPr id="3" name="Content Placeholder 2"/>
          <p:cNvSpPr>
            <a:spLocks noGrp="1"/>
          </p:cNvSpPr>
          <p:nvPr>
            <p:ph idx="1"/>
          </p:nvPr>
        </p:nvSpPr>
        <p:spPr/>
        <p:txBody>
          <a:bodyPr>
            <a:normAutofit lnSpcReduction="10000"/>
          </a:bodyPr>
          <a:lstStyle/>
          <a:p>
            <a:r>
              <a:rPr lang="en-GB" dirty="0"/>
              <a:t>A clear path of progression in historical knowledge, skills and concepts is ensured through the schemes of work and the progression in skills </a:t>
            </a:r>
            <a:r>
              <a:rPr lang="en-GB" dirty="0" smtClean="0"/>
              <a:t>document. The </a:t>
            </a:r>
            <a:r>
              <a:rPr lang="en-GB" dirty="0"/>
              <a:t>balance between local, national and international is built into the schemes of </a:t>
            </a:r>
            <a:r>
              <a:rPr lang="en-GB" dirty="0" smtClean="0"/>
              <a:t>work which are both created internally and combined with the History association schemes of work. </a:t>
            </a:r>
          </a:p>
          <a:p>
            <a:r>
              <a:rPr lang="en-GB" dirty="0" smtClean="0"/>
              <a:t>The path is developed with other members of the curriculum project team, in which we have developed a curriculum web which shows how it develops throughout the school whilst ensuring that the children aren’t being taught and retaught the same skill at the expense of others.</a:t>
            </a:r>
            <a:endParaRPr lang="en-GB" dirty="0"/>
          </a:p>
        </p:txBody>
      </p:sp>
    </p:spTree>
    <p:extLst>
      <p:ext uri="{BB962C8B-B14F-4D97-AF65-F5344CB8AC3E}">
        <p14:creationId xmlns:p14="http://schemas.microsoft.com/office/powerpoint/2010/main" val="36445504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3.6 Community</a:t>
            </a:r>
            <a:endParaRPr lang="en-GB" dirty="0"/>
          </a:p>
        </p:txBody>
      </p:sp>
      <p:sp>
        <p:nvSpPr>
          <p:cNvPr id="3" name="Content Placeholder 2"/>
          <p:cNvSpPr>
            <a:spLocks noGrp="1"/>
          </p:cNvSpPr>
          <p:nvPr>
            <p:ph idx="1"/>
          </p:nvPr>
        </p:nvSpPr>
        <p:spPr/>
        <p:txBody>
          <a:bodyPr>
            <a:normAutofit fontScale="85000" lnSpcReduction="10000"/>
          </a:bodyPr>
          <a:lstStyle/>
          <a:p>
            <a:r>
              <a:rPr lang="en-GB" dirty="0"/>
              <a:t>For the last </a:t>
            </a:r>
            <a:r>
              <a:rPr lang="en-GB" dirty="0" smtClean="0"/>
              <a:t>year </a:t>
            </a:r>
            <a:r>
              <a:rPr lang="en-GB" dirty="0"/>
              <a:t>the local dimension has been a major area for development; with new local schemes of work </a:t>
            </a:r>
            <a:r>
              <a:rPr lang="en-GB" dirty="0" smtClean="0"/>
              <a:t>being </a:t>
            </a:r>
            <a:r>
              <a:rPr lang="en-GB" dirty="0"/>
              <a:t>developed specifically </a:t>
            </a:r>
            <a:r>
              <a:rPr lang="en-GB" dirty="0" smtClean="0"/>
              <a:t>to tie in with the curriculum. For example, the EYFS take a trip to the local railway and transport museum to discover about changes not within their lifetime.</a:t>
            </a:r>
          </a:p>
          <a:p>
            <a:r>
              <a:rPr lang="en-GB" dirty="0" smtClean="0"/>
              <a:t>Also the Year 2 children access the local Nantwich museum whilst learning about the Great fire of London and compare it with the fire of Nantwich that happened the same year.</a:t>
            </a:r>
          </a:p>
          <a:p>
            <a:r>
              <a:rPr lang="en-GB" dirty="0" smtClean="0"/>
              <a:t>Year 4, whilst studying the Romans, use the local city of Chester as a basis for learning about the impact the invasion and conquest of Britain had, and still has today.</a:t>
            </a:r>
          </a:p>
          <a:p>
            <a:r>
              <a:rPr lang="en-GB" dirty="0" smtClean="0"/>
              <a:t>The whole school community is involved with wider topics, such as Black History Month</a:t>
            </a:r>
            <a:r>
              <a:rPr lang="en-GB" dirty="0"/>
              <a:t> </a:t>
            </a:r>
            <a:r>
              <a:rPr lang="en-GB" dirty="0" smtClean="0"/>
              <a:t>and Remembrance. With members of the school community attending the remembrance service in </a:t>
            </a:r>
            <a:endParaRPr lang="en-GB" dirty="0"/>
          </a:p>
        </p:txBody>
      </p:sp>
    </p:spTree>
    <p:extLst>
      <p:ext uri="{BB962C8B-B14F-4D97-AF65-F5344CB8AC3E}">
        <p14:creationId xmlns:p14="http://schemas.microsoft.com/office/powerpoint/2010/main" val="27574828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3.1 Curriculum design</a:t>
            </a:r>
            <a:endParaRPr lang="en-GB" dirty="0"/>
          </a:p>
        </p:txBody>
      </p:sp>
      <p:sp>
        <p:nvSpPr>
          <p:cNvPr id="3" name="Content Placeholder 2"/>
          <p:cNvSpPr>
            <a:spLocks noGrp="1"/>
          </p:cNvSpPr>
          <p:nvPr>
            <p:ph idx="1"/>
          </p:nvPr>
        </p:nvSpPr>
        <p:spPr/>
        <p:txBody>
          <a:bodyPr/>
          <a:lstStyle/>
          <a:p>
            <a:r>
              <a:rPr lang="en-GB" dirty="0"/>
              <a:t>Following the new national curriculum and my appointment as coordinator the curriculum at The Berkeley was redesigned to fit around local events and trying to develop a further chronological understanding. The curriculum was originally disorganised with subjects taken based on teachers preferences but now it has been organised to follow the chronological timeline.</a:t>
            </a:r>
          </a:p>
          <a:p>
            <a:r>
              <a:rPr lang="en-GB" dirty="0" smtClean="0"/>
              <a:t>Year Two for example were organised into teaching The Great Fire of London as this allowed us to access the local museums and knowledge around the Fire of Nantwich. This has proven to be very effective with children being very enthusiastic about the work.</a:t>
            </a:r>
            <a:endParaRPr lang="en-GB" dirty="0"/>
          </a:p>
        </p:txBody>
      </p:sp>
    </p:spTree>
    <p:extLst>
      <p:ext uri="{BB962C8B-B14F-4D97-AF65-F5344CB8AC3E}">
        <p14:creationId xmlns:p14="http://schemas.microsoft.com/office/powerpoint/2010/main" val="22975753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3.2 Enquiry</a:t>
            </a:r>
            <a:endParaRPr lang="en-GB" dirty="0"/>
          </a:p>
        </p:txBody>
      </p:sp>
      <p:sp>
        <p:nvSpPr>
          <p:cNvPr id="3" name="Content Placeholder 2"/>
          <p:cNvSpPr>
            <a:spLocks noGrp="1"/>
          </p:cNvSpPr>
          <p:nvPr>
            <p:ph idx="1"/>
          </p:nvPr>
        </p:nvSpPr>
        <p:spPr/>
        <p:txBody>
          <a:bodyPr>
            <a:normAutofit lnSpcReduction="10000"/>
          </a:bodyPr>
          <a:lstStyle/>
          <a:p>
            <a:r>
              <a:rPr lang="en-GB" dirty="0" smtClean="0"/>
              <a:t>Children use a range of enquiry skills throughout history at The Berkeley. </a:t>
            </a:r>
          </a:p>
          <a:p>
            <a:r>
              <a:rPr lang="en-GB" dirty="0" smtClean="0"/>
              <a:t>We use enquiry grids to develop children's enthusiasm and excitement about a topic, showing images or artefacts to get the children asking questions about what it might be, or what they would want to know about it.</a:t>
            </a:r>
          </a:p>
          <a:p>
            <a:r>
              <a:rPr lang="en-GB" dirty="0" smtClean="0"/>
              <a:t>We also use the children themselves to develop their own questions that they would like to learn the answer to, harnessing the enthusiasm we have developed through other means. </a:t>
            </a:r>
          </a:p>
          <a:p>
            <a:r>
              <a:rPr lang="en-GB" dirty="0" smtClean="0"/>
              <a:t>Furthermore, through the use of the history association schemes of work, our planning structures many opportunities for enquiry. </a:t>
            </a:r>
            <a:endParaRPr lang="en-GB" dirty="0"/>
          </a:p>
        </p:txBody>
      </p:sp>
    </p:spTree>
    <p:extLst>
      <p:ext uri="{BB962C8B-B14F-4D97-AF65-F5344CB8AC3E}">
        <p14:creationId xmlns:p14="http://schemas.microsoft.com/office/powerpoint/2010/main" val="631426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Evidence </a:t>
            </a:r>
            <a:endParaRPr lang="en-GB" dirty="0"/>
          </a:p>
        </p:txBody>
      </p:sp>
      <p:pic>
        <p:nvPicPr>
          <p:cNvPr id="4" name="Content Placeholder 3"/>
          <p:cNvPicPr>
            <a:picLocks noGrp="1" noChangeAspect="1"/>
          </p:cNvPicPr>
          <p:nvPr>
            <p:ph idx="1"/>
          </p:nvPr>
        </p:nvPicPr>
        <p:blipFill>
          <a:blip r:embed="rId2"/>
          <a:stretch>
            <a:fillRect/>
          </a:stretch>
        </p:blipFill>
        <p:spPr>
          <a:xfrm>
            <a:off x="838199" y="2223658"/>
            <a:ext cx="2827713" cy="3776674"/>
          </a:xfrm>
          <a:prstGeom prst="rect">
            <a:avLst/>
          </a:prstGeom>
        </p:spPr>
      </p:pic>
      <p:pic>
        <p:nvPicPr>
          <p:cNvPr id="5" name="Picture 4"/>
          <p:cNvPicPr>
            <a:picLocks noChangeAspect="1"/>
          </p:cNvPicPr>
          <p:nvPr/>
        </p:nvPicPr>
        <p:blipFill>
          <a:blip r:embed="rId3"/>
          <a:stretch>
            <a:fillRect/>
          </a:stretch>
        </p:blipFill>
        <p:spPr>
          <a:xfrm>
            <a:off x="7570290" y="689873"/>
            <a:ext cx="3643579" cy="2739206"/>
          </a:xfrm>
          <a:prstGeom prst="rect">
            <a:avLst/>
          </a:prstGeom>
        </p:spPr>
      </p:pic>
      <p:sp>
        <p:nvSpPr>
          <p:cNvPr id="8" name="TextBox 7"/>
          <p:cNvSpPr txBox="1"/>
          <p:nvPr/>
        </p:nvSpPr>
        <p:spPr>
          <a:xfrm>
            <a:off x="3923607" y="3541222"/>
            <a:ext cx="1654233" cy="1754326"/>
          </a:xfrm>
          <a:prstGeom prst="rect">
            <a:avLst/>
          </a:prstGeom>
          <a:noFill/>
        </p:spPr>
        <p:txBody>
          <a:bodyPr wrap="square" rtlCol="0">
            <a:spAutoFit/>
          </a:bodyPr>
          <a:lstStyle/>
          <a:p>
            <a:r>
              <a:rPr lang="en-GB" dirty="0" smtClean="0"/>
              <a:t>Examples of children starting an enquiry on Anglo-Saxon artefacts.</a:t>
            </a:r>
            <a:endParaRPr lang="en-GB" dirty="0"/>
          </a:p>
        </p:txBody>
      </p:sp>
      <p:sp>
        <p:nvSpPr>
          <p:cNvPr id="9" name="TextBox 8"/>
          <p:cNvSpPr txBox="1"/>
          <p:nvPr/>
        </p:nvSpPr>
        <p:spPr>
          <a:xfrm>
            <a:off x="5403272" y="944757"/>
            <a:ext cx="1729048" cy="1754326"/>
          </a:xfrm>
          <a:prstGeom prst="rect">
            <a:avLst/>
          </a:prstGeom>
          <a:noFill/>
        </p:spPr>
        <p:txBody>
          <a:bodyPr wrap="square" rtlCol="0">
            <a:spAutoFit/>
          </a:bodyPr>
          <a:lstStyle/>
          <a:p>
            <a:r>
              <a:rPr lang="en-GB" dirty="0" smtClean="0"/>
              <a:t>Examples of Year 5 children generating questions to develop their own learning.</a:t>
            </a:r>
            <a:endParaRPr lang="en-GB" dirty="0"/>
          </a:p>
        </p:txBody>
      </p:sp>
      <p:cxnSp>
        <p:nvCxnSpPr>
          <p:cNvPr id="11" name="Straight Arrow Connector 10"/>
          <p:cNvCxnSpPr/>
          <p:nvPr/>
        </p:nvCxnSpPr>
        <p:spPr>
          <a:xfrm flipH="1" flipV="1">
            <a:off x="3200400" y="4222865"/>
            <a:ext cx="665018" cy="31588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6824749" y="1296785"/>
            <a:ext cx="1064029" cy="39390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249980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3.3 Broad and balanced curriculum</a:t>
            </a:r>
            <a:endParaRPr lang="en-GB" dirty="0"/>
          </a:p>
        </p:txBody>
      </p:sp>
      <p:sp>
        <p:nvSpPr>
          <p:cNvPr id="3" name="Content Placeholder 2"/>
          <p:cNvSpPr>
            <a:spLocks noGrp="1"/>
          </p:cNvSpPr>
          <p:nvPr>
            <p:ph idx="1"/>
          </p:nvPr>
        </p:nvSpPr>
        <p:spPr/>
        <p:txBody>
          <a:bodyPr>
            <a:normAutofit lnSpcReduction="10000"/>
          </a:bodyPr>
          <a:lstStyle/>
          <a:p>
            <a:pPr marL="0" indent="0">
              <a:buNone/>
            </a:pPr>
            <a:r>
              <a:rPr lang="en-GB" dirty="0"/>
              <a:t>There is a focus on linking the teaching of historical skills and knowledge with other aspects of the </a:t>
            </a:r>
            <a:r>
              <a:rPr lang="en-GB" dirty="0" smtClean="0"/>
              <a:t>curriculum, </a:t>
            </a:r>
            <a:r>
              <a:rPr lang="en-GB" dirty="0"/>
              <a:t>particularly English. In any cross-curricular work the history skills are always made explicit</a:t>
            </a:r>
            <a:r>
              <a:rPr lang="en-GB" dirty="0" smtClean="0"/>
              <a:t>. </a:t>
            </a:r>
          </a:p>
          <a:p>
            <a:pPr marL="0" indent="0">
              <a:buNone/>
            </a:pPr>
            <a:r>
              <a:rPr lang="en-GB" dirty="0" smtClean="0"/>
              <a:t>There are strong likes with Geography, with the impact of the local emphasis being linked with the land use and the history of the town.</a:t>
            </a:r>
          </a:p>
          <a:p>
            <a:pPr marL="0" indent="0">
              <a:buNone/>
            </a:pPr>
            <a:r>
              <a:rPr lang="en-GB" dirty="0" smtClean="0"/>
              <a:t>For </a:t>
            </a:r>
            <a:r>
              <a:rPr lang="en-GB" dirty="0"/>
              <a:t>example, in a recent unit on </a:t>
            </a:r>
            <a:r>
              <a:rPr lang="en-GB" dirty="0" smtClean="0"/>
              <a:t>the Stone age, a cross curricular unit of English and history was taught using the schools development of talk for writing and a combination of historical fiction and texts, to enhance </a:t>
            </a:r>
            <a:r>
              <a:rPr lang="en-GB" dirty="0"/>
              <a:t>both the teaching of history and literacy skills. Strong links are also made with geography, these </a:t>
            </a:r>
            <a:r>
              <a:rPr lang="en-GB" dirty="0" smtClean="0"/>
              <a:t>have been </a:t>
            </a:r>
            <a:r>
              <a:rPr lang="en-GB" dirty="0"/>
              <a:t>strengthened by the new emphasis on local history. </a:t>
            </a:r>
          </a:p>
        </p:txBody>
      </p:sp>
    </p:spTree>
    <p:extLst>
      <p:ext uri="{BB962C8B-B14F-4D97-AF65-F5344CB8AC3E}">
        <p14:creationId xmlns:p14="http://schemas.microsoft.com/office/powerpoint/2010/main" val="19160001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3.3 Broad and balanced curriculum</a:t>
            </a:r>
            <a:endParaRPr lang="en-GB" dirty="0"/>
          </a:p>
        </p:txBody>
      </p:sp>
      <p:sp>
        <p:nvSpPr>
          <p:cNvPr id="3" name="Content Placeholder 2"/>
          <p:cNvSpPr>
            <a:spLocks noGrp="1"/>
          </p:cNvSpPr>
          <p:nvPr>
            <p:ph idx="1"/>
          </p:nvPr>
        </p:nvSpPr>
        <p:spPr/>
        <p:txBody>
          <a:bodyPr>
            <a:normAutofit fontScale="92500" lnSpcReduction="20000"/>
          </a:bodyPr>
          <a:lstStyle/>
          <a:p>
            <a:r>
              <a:rPr lang="en-GB" dirty="0"/>
              <a:t>In Year 2 children designed </a:t>
            </a:r>
            <a:r>
              <a:rPr lang="en-GB" dirty="0" smtClean="0"/>
              <a:t>and created Tudor houses, which were then set on fire in the ‘Great Fire of Berkeley’.</a:t>
            </a:r>
          </a:p>
          <a:p>
            <a:r>
              <a:rPr lang="en-GB" dirty="0" smtClean="0"/>
              <a:t>In Year 3 the children performed Stone Age drama. They have also designed and made replica Egyptian Death masks.</a:t>
            </a:r>
          </a:p>
          <a:p>
            <a:r>
              <a:rPr lang="en-GB" dirty="0" smtClean="0"/>
              <a:t>In Year 4 children experienced, compared and contrasted Roman foods. They also mapped out Roman roads and compared them to existing major routes.</a:t>
            </a:r>
          </a:p>
          <a:p>
            <a:r>
              <a:rPr lang="en-GB" dirty="0" smtClean="0"/>
              <a:t>In Year 5 children mapped out the Viking invasion of Britain, created replica shields and performed Viking drama activities.</a:t>
            </a:r>
          </a:p>
          <a:p>
            <a:r>
              <a:rPr lang="en-GB" dirty="0" smtClean="0"/>
              <a:t>In Year 6 the children have written historical pieces in Literacy about evacuees. </a:t>
            </a:r>
          </a:p>
          <a:p>
            <a:r>
              <a:rPr lang="en-GB" dirty="0" smtClean="0"/>
              <a:t>Over the next few slides there will be examples of the children’s work.</a:t>
            </a:r>
            <a:endParaRPr lang="en-GB" dirty="0"/>
          </a:p>
          <a:p>
            <a:pPr marL="0" indent="0">
              <a:buNone/>
            </a:pPr>
            <a:endParaRPr lang="en-GB" dirty="0"/>
          </a:p>
        </p:txBody>
      </p:sp>
    </p:spTree>
    <p:extLst>
      <p:ext uri="{BB962C8B-B14F-4D97-AF65-F5344CB8AC3E}">
        <p14:creationId xmlns:p14="http://schemas.microsoft.com/office/powerpoint/2010/main" val="20672261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5400000">
            <a:off x="782076" y="3176142"/>
            <a:ext cx="2486111" cy="3314814"/>
          </a:xfrm>
        </p:spPr>
      </p:pic>
      <p:pic>
        <p:nvPicPr>
          <p:cNvPr id="5" name="Picture 4"/>
          <p:cNvPicPr>
            <a:picLocks noChangeAspect="1"/>
          </p:cNvPicPr>
          <p:nvPr/>
        </p:nvPicPr>
        <p:blipFill>
          <a:blip r:embed="rId3"/>
          <a:stretch>
            <a:fillRect/>
          </a:stretch>
        </p:blipFill>
        <p:spPr>
          <a:xfrm>
            <a:off x="3682539" y="588963"/>
            <a:ext cx="3225800" cy="2419350"/>
          </a:xfrm>
          <a:prstGeom prst="rect">
            <a:avLst/>
          </a:prstGeom>
        </p:spPr>
      </p:pic>
      <p:pic>
        <p:nvPicPr>
          <p:cNvPr id="6" name="Picture 5"/>
          <p:cNvPicPr>
            <a:picLocks noChangeAspect="1"/>
          </p:cNvPicPr>
          <p:nvPr/>
        </p:nvPicPr>
        <p:blipFill>
          <a:blip r:embed="rId4"/>
          <a:stretch>
            <a:fillRect/>
          </a:stretch>
        </p:blipFill>
        <p:spPr>
          <a:xfrm>
            <a:off x="7708900" y="1690688"/>
            <a:ext cx="3790950" cy="5054600"/>
          </a:xfrm>
          <a:prstGeom prst="rect">
            <a:avLst/>
          </a:prstGeom>
        </p:spPr>
      </p:pic>
      <p:sp>
        <p:nvSpPr>
          <p:cNvPr id="7" name="TextBox 6"/>
          <p:cNvSpPr txBox="1"/>
          <p:nvPr/>
        </p:nvSpPr>
        <p:spPr>
          <a:xfrm>
            <a:off x="5745480" y="5539740"/>
            <a:ext cx="1821180" cy="923330"/>
          </a:xfrm>
          <a:prstGeom prst="rect">
            <a:avLst/>
          </a:prstGeom>
          <a:noFill/>
        </p:spPr>
        <p:txBody>
          <a:bodyPr wrap="square" rtlCol="0">
            <a:spAutoFit/>
          </a:bodyPr>
          <a:lstStyle/>
          <a:p>
            <a:r>
              <a:rPr lang="en-GB" dirty="0" smtClean="0"/>
              <a:t>Year 6 History themed Literacy display.</a:t>
            </a:r>
            <a:endParaRPr lang="en-GB" dirty="0"/>
          </a:p>
        </p:txBody>
      </p:sp>
      <p:sp>
        <p:nvSpPr>
          <p:cNvPr id="8" name="TextBox 7"/>
          <p:cNvSpPr txBox="1"/>
          <p:nvPr/>
        </p:nvSpPr>
        <p:spPr>
          <a:xfrm>
            <a:off x="784860" y="1798638"/>
            <a:ext cx="2499360" cy="1200329"/>
          </a:xfrm>
          <a:prstGeom prst="rect">
            <a:avLst/>
          </a:prstGeom>
          <a:noFill/>
        </p:spPr>
        <p:txBody>
          <a:bodyPr wrap="square" rtlCol="0">
            <a:spAutoFit/>
          </a:bodyPr>
          <a:lstStyle/>
          <a:p>
            <a:r>
              <a:rPr lang="en-GB" dirty="0" smtClean="0"/>
              <a:t>Year 3 planning, designing and creating of replica Egyptian death masks.</a:t>
            </a:r>
            <a:endParaRPr lang="en-GB" dirty="0"/>
          </a:p>
        </p:txBody>
      </p:sp>
    </p:spTree>
    <p:extLst>
      <p:ext uri="{BB962C8B-B14F-4D97-AF65-F5344CB8AC3E}">
        <p14:creationId xmlns:p14="http://schemas.microsoft.com/office/powerpoint/2010/main" val="18921587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a:blip r:embed="rId2"/>
          <a:stretch>
            <a:fillRect/>
          </a:stretch>
        </p:blipFill>
        <p:spPr>
          <a:xfrm>
            <a:off x="838200" y="5229225"/>
            <a:ext cx="1216554" cy="1628775"/>
          </a:xfrm>
          <a:prstGeom prst="rect">
            <a:avLst/>
          </a:prstGeom>
        </p:spPr>
      </p:pic>
      <p:pic>
        <p:nvPicPr>
          <p:cNvPr id="5" name="Picture 4"/>
          <p:cNvPicPr>
            <a:picLocks noChangeAspect="1"/>
          </p:cNvPicPr>
          <p:nvPr/>
        </p:nvPicPr>
        <p:blipFill>
          <a:blip r:embed="rId3"/>
          <a:stretch>
            <a:fillRect/>
          </a:stretch>
        </p:blipFill>
        <p:spPr>
          <a:xfrm>
            <a:off x="7617931" y="1896904"/>
            <a:ext cx="4095750" cy="3276600"/>
          </a:xfrm>
          <a:prstGeom prst="rect">
            <a:avLst/>
          </a:prstGeom>
        </p:spPr>
      </p:pic>
      <p:pic>
        <p:nvPicPr>
          <p:cNvPr id="6" name="Picture 5"/>
          <p:cNvPicPr>
            <a:picLocks noChangeAspect="1"/>
          </p:cNvPicPr>
          <p:nvPr/>
        </p:nvPicPr>
        <p:blipFill>
          <a:blip r:embed="rId4"/>
          <a:stretch>
            <a:fillRect/>
          </a:stretch>
        </p:blipFill>
        <p:spPr>
          <a:xfrm>
            <a:off x="746760" y="1447006"/>
            <a:ext cx="3556000" cy="2667000"/>
          </a:xfrm>
          <a:prstGeom prst="rect">
            <a:avLst/>
          </a:prstGeom>
        </p:spPr>
      </p:pic>
      <p:sp>
        <p:nvSpPr>
          <p:cNvPr id="7" name="TextBox 6"/>
          <p:cNvSpPr txBox="1"/>
          <p:nvPr/>
        </p:nvSpPr>
        <p:spPr>
          <a:xfrm>
            <a:off x="10418620" y="5486003"/>
            <a:ext cx="1451956" cy="923330"/>
          </a:xfrm>
          <a:prstGeom prst="rect">
            <a:avLst/>
          </a:prstGeom>
          <a:noFill/>
        </p:spPr>
        <p:txBody>
          <a:bodyPr wrap="square" rtlCol="0">
            <a:spAutoFit/>
          </a:bodyPr>
          <a:lstStyle/>
          <a:p>
            <a:r>
              <a:rPr lang="en-GB" dirty="0" smtClean="0"/>
              <a:t>Year 4 drama and food tasting.</a:t>
            </a:r>
            <a:endParaRPr lang="en-GB" dirty="0"/>
          </a:p>
        </p:txBody>
      </p:sp>
      <p:sp>
        <p:nvSpPr>
          <p:cNvPr id="8" name="TextBox 7"/>
          <p:cNvSpPr txBox="1"/>
          <p:nvPr/>
        </p:nvSpPr>
        <p:spPr>
          <a:xfrm>
            <a:off x="2243455" y="5229225"/>
            <a:ext cx="1889760" cy="1477328"/>
          </a:xfrm>
          <a:prstGeom prst="rect">
            <a:avLst/>
          </a:prstGeom>
          <a:noFill/>
        </p:spPr>
        <p:txBody>
          <a:bodyPr wrap="square" rtlCol="0">
            <a:spAutoFit/>
          </a:bodyPr>
          <a:lstStyle/>
          <a:p>
            <a:r>
              <a:rPr lang="en-GB" dirty="0" smtClean="0"/>
              <a:t>Year 4 Roman mosaic planning, designing, creating and evaluating</a:t>
            </a:r>
            <a:endParaRPr lang="en-GB" dirty="0"/>
          </a:p>
        </p:txBody>
      </p:sp>
      <p:sp>
        <p:nvSpPr>
          <p:cNvPr id="9" name="TextBox 8"/>
          <p:cNvSpPr txBox="1"/>
          <p:nvPr/>
        </p:nvSpPr>
        <p:spPr>
          <a:xfrm>
            <a:off x="4587240" y="2369820"/>
            <a:ext cx="1417320" cy="1200329"/>
          </a:xfrm>
          <a:prstGeom prst="rect">
            <a:avLst/>
          </a:prstGeom>
          <a:noFill/>
        </p:spPr>
        <p:txBody>
          <a:bodyPr wrap="square" rtlCol="0">
            <a:spAutoFit/>
          </a:bodyPr>
          <a:lstStyle/>
          <a:p>
            <a:r>
              <a:rPr lang="en-GB" dirty="0" smtClean="0"/>
              <a:t>Year 4 drama. </a:t>
            </a:r>
          </a:p>
          <a:p>
            <a:r>
              <a:rPr lang="en-GB" dirty="0" smtClean="0"/>
              <a:t>‘The Class testudo’</a:t>
            </a:r>
            <a:endParaRPr lang="en-GB" dirty="0"/>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4016930" y="4457005"/>
            <a:ext cx="2743994" cy="2057996"/>
          </a:xfrm>
          <a:prstGeom prst="rect">
            <a:avLst/>
          </a:prstGeom>
        </p:spPr>
      </p:pic>
      <p:sp>
        <p:nvSpPr>
          <p:cNvPr id="10" name="TextBox 9"/>
          <p:cNvSpPr txBox="1"/>
          <p:nvPr/>
        </p:nvSpPr>
        <p:spPr>
          <a:xfrm>
            <a:off x="6475094" y="4605251"/>
            <a:ext cx="973292" cy="1754326"/>
          </a:xfrm>
          <a:prstGeom prst="rect">
            <a:avLst/>
          </a:prstGeom>
          <a:noFill/>
        </p:spPr>
        <p:txBody>
          <a:bodyPr wrap="square" rtlCol="0">
            <a:spAutoFit/>
          </a:bodyPr>
          <a:lstStyle/>
          <a:p>
            <a:r>
              <a:rPr lang="en-GB" dirty="0" smtClean="0"/>
              <a:t>Year 2 design of a Tudor building. </a:t>
            </a:r>
            <a:endParaRPr lang="en-GB" dirty="0"/>
          </a:p>
        </p:txBody>
      </p:sp>
    </p:spTree>
    <p:extLst>
      <p:ext uri="{BB962C8B-B14F-4D97-AF65-F5344CB8AC3E}">
        <p14:creationId xmlns:p14="http://schemas.microsoft.com/office/powerpoint/2010/main" val="38462009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a:blip r:embed="rId2"/>
          <a:stretch>
            <a:fillRect/>
          </a:stretch>
        </p:blipFill>
        <p:spPr>
          <a:xfrm>
            <a:off x="838200" y="1690688"/>
            <a:ext cx="3263503" cy="4351338"/>
          </a:xfrm>
          <a:prstGeom prst="rect">
            <a:avLst/>
          </a:prstGeom>
        </p:spPr>
      </p:pic>
      <p:pic>
        <p:nvPicPr>
          <p:cNvPr id="5" name="Picture 4"/>
          <p:cNvPicPr>
            <a:picLocks noChangeAspect="1"/>
          </p:cNvPicPr>
          <p:nvPr/>
        </p:nvPicPr>
        <p:blipFill>
          <a:blip r:embed="rId3"/>
          <a:stretch>
            <a:fillRect/>
          </a:stretch>
        </p:blipFill>
        <p:spPr>
          <a:xfrm>
            <a:off x="8648700" y="1724026"/>
            <a:ext cx="3238500" cy="4318000"/>
          </a:xfrm>
          <a:prstGeom prst="rect">
            <a:avLst/>
          </a:prstGeom>
        </p:spPr>
      </p:pic>
      <p:sp>
        <p:nvSpPr>
          <p:cNvPr id="6" name="TextBox 5"/>
          <p:cNvSpPr txBox="1"/>
          <p:nvPr/>
        </p:nvSpPr>
        <p:spPr>
          <a:xfrm>
            <a:off x="4320540" y="1965960"/>
            <a:ext cx="1996440" cy="923330"/>
          </a:xfrm>
          <a:prstGeom prst="rect">
            <a:avLst/>
          </a:prstGeom>
          <a:noFill/>
        </p:spPr>
        <p:txBody>
          <a:bodyPr wrap="square" rtlCol="0">
            <a:spAutoFit/>
          </a:bodyPr>
          <a:lstStyle/>
          <a:p>
            <a:r>
              <a:rPr lang="en-GB" dirty="0" smtClean="0"/>
              <a:t>Year 2 recount of a history trip in Literacy.</a:t>
            </a:r>
            <a:endParaRPr lang="en-GB" dirty="0"/>
          </a:p>
        </p:txBody>
      </p:sp>
      <p:sp>
        <p:nvSpPr>
          <p:cNvPr id="7" name="TextBox 6"/>
          <p:cNvSpPr txBox="1"/>
          <p:nvPr/>
        </p:nvSpPr>
        <p:spPr>
          <a:xfrm>
            <a:off x="6393180" y="3566160"/>
            <a:ext cx="1981200" cy="1200329"/>
          </a:xfrm>
          <a:prstGeom prst="rect">
            <a:avLst/>
          </a:prstGeom>
          <a:noFill/>
        </p:spPr>
        <p:txBody>
          <a:bodyPr wrap="square" rtlCol="0">
            <a:spAutoFit/>
          </a:bodyPr>
          <a:lstStyle/>
          <a:p>
            <a:r>
              <a:rPr lang="en-GB" dirty="0" smtClean="0"/>
              <a:t>Year 5 advert using historical knowledge in Literacy.</a:t>
            </a:r>
            <a:endParaRPr lang="en-GB" dirty="0"/>
          </a:p>
        </p:txBody>
      </p:sp>
    </p:spTree>
    <p:extLst>
      <p:ext uri="{BB962C8B-B14F-4D97-AF65-F5344CB8AC3E}">
        <p14:creationId xmlns:p14="http://schemas.microsoft.com/office/powerpoint/2010/main" val="403965578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183</TotalTime>
  <Words>934</Words>
  <Application>Microsoft Office PowerPoint</Application>
  <PresentationFormat>Widescreen</PresentationFormat>
  <Paragraphs>44</Paragraphs>
  <Slides>12</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12</vt:i4>
      </vt:variant>
    </vt:vector>
  </HeadingPairs>
  <TitlesOfParts>
    <vt:vector size="16" baseType="lpstr">
      <vt:lpstr>Arial</vt:lpstr>
      <vt:lpstr>Calibri</vt:lpstr>
      <vt:lpstr>Calibri Light</vt:lpstr>
      <vt:lpstr>Office Theme</vt:lpstr>
      <vt:lpstr>Evidence for Criteria 3</vt:lpstr>
      <vt:lpstr>3.1 Curriculum design</vt:lpstr>
      <vt:lpstr>3.2 Enquiry</vt:lpstr>
      <vt:lpstr>Evidence </vt:lpstr>
      <vt:lpstr>3.3 Broad and balanced curriculum</vt:lpstr>
      <vt:lpstr>3.3 Broad and balanced curriculum</vt:lpstr>
      <vt:lpstr>PowerPoint Presentation</vt:lpstr>
      <vt:lpstr>PowerPoint Presentation</vt:lpstr>
      <vt:lpstr>PowerPoint Presentation</vt:lpstr>
      <vt:lpstr>3.4 Time allocation</vt:lpstr>
      <vt:lpstr>3.5 Historical thinking </vt:lpstr>
      <vt:lpstr>3.6 Community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 Nixon</dc:creator>
  <cp:lastModifiedBy>Robert Nixon</cp:lastModifiedBy>
  <cp:revision>13</cp:revision>
  <dcterms:created xsi:type="dcterms:W3CDTF">2018-10-12T14:01:51Z</dcterms:created>
  <dcterms:modified xsi:type="dcterms:W3CDTF">2018-12-02T13:18:48Z</dcterms:modified>
</cp:coreProperties>
</file>