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9" r:id="rId4"/>
    <p:sldId id="261"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9E0785-8603-4DEF-A16E-C75016031BBE}"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57276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E0785-8603-4DEF-A16E-C75016031BBE}"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3062950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E0785-8603-4DEF-A16E-C75016031BBE}"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70354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9E0785-8603-4DEF-A16E-C75016031BBE}"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299430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9E0785-8603-4DEF-A16E-C75016031BBE}"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272772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9E0785-8603-4DEF-A16E-C75016031BBE}" type="datetimeFigureOut">
              <a:rPr lang="en-GB" smtClean="0"/>
              <a:t>11/01/2019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106131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9E0785-8603-4DEF-A16E-C75016031BBE}" type="datetimeFigureOut">
              <a:rPr lang="en-GB" smtClean="0"/>
              <a:t>11/01/2019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170929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9E0785-8603-4DEF-A16E-C75016031BBE}" type="datetimeFigureOut">
              <a:rPr lang="en-GB" smtClean="0"/>
              <a:t>11/01/2019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188058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E0785-8603-4DEF-A16E-C75016031BBE}" type="datetimeFigureOut">
              <a:rPr lang="en-GB" smtClean="0"/>
              <a:t>11/01/2019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240132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9E0785-8603-4DEF-A16E-C75016031BBE}" type="datetimeFigureOut">
              <a:rPr lang="en-GB" smtClean="0"/>
              <a:t>11/01/2019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385538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9E0785-8603-4DEF-A16E-C75016031BBE}" type="datetimeFigureOut">
              <a:rPr lang="en-GB" smtClean="0"/>
              <a:t>11/01/2019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DD9182-7793-4AEF-B2D1-E4F30C84370F}" type="slidenum">
              <a:rPr lang="en-GB" smtClean="0"/>
              <a:t>‹#›</a:t>
            </a:fld>
            <a:endParaRPr lang="en-GB"/>
          </a:p>
        </p:txBody>
      </p:sp>
    </p:spTree>
    <p:extLst>
      <p:ext uri="{BB962C8B-B14F-4D97-AF65-F5344CB8AC3E}">
        <p14:creationId xmlns:p14="http://schemas.microsoft.com/office/powerpoint/2010/main" val="229902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E0785-8603-4DEF-A16E-C75016031BBE}" type="datetimeFigureOut">
              <a:rPr lang="en-GB" smtClean="0"/>
              <a:t>11/01/2019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D9182-7793-4AEF-B2D1-E4F30C84370F}" type="slidenum">
              <a:rPr lang="en-GB" smtClean="0"/>
              <a:t>‹#›</a:t>
            </a:fld>
            <a:endParaRPr lang="en-GB"/>
          </a:p>
        </p:txBody>
      </p:sp>
    </p:spTree>
    <p:extLst>
      <p:ext uri="{BB962C8B-B14F-4D97-AF65-F5344CB8AC3E}">
        <p14:creationId xmlns:p14="http://schemas.microsoft.com/office/powerpoint/2010/main" val="320562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Evidence for Criteria 5</a:t>
            </a:r>
            <a:endParaRPr lang="en-GB" dirty="0"/>
          </a:p>
        </p:txBody>
      </p:sp>
      <p:sp>
        <p:nvSpPr>
          <p:cNvPr id="3" name="Subtitle 2"/>
          <p:cNvSpPr>
            <a:spLocks noGrp="1"/>
          </p:cNvSpPr>
          <p:nvPr>
            <p:ph type="subTitle" idx="1"/>
          </p:nvPr>
        </p:nvSpPr>
        <p:spPr/>
        <p:txBody>
          <a:bodyPr/>
          <a:lstStyle/>
          <a:p>
            <a:endParaRPr lang="en-GB" dirty="0" smtClean="0"/>
          </a:p>
          <a:p>
            <a:r>
              <a:rPr lang="en-GB" dirty="0" smtClean="0"/>
              <a:t>Enrichment</a:t>
            </a:r>
          </a:p>
        </p:txBody>
      </p:sp>
    </p:spTree>
    <p:extLst>
      <p:ext uri="{BB962C8B-B14F-4D97-AF65-F5344CB8AC3E}">
        <p14:creationId xmlns:p14="http://schemas.microsoft.com/office/powerpoint/2010/main" val="52442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5.1 Enriching the curriculum life of the whole school.</a:t>
            </a:r>
            <a:endParaRPr lang="en-GB" dirty="0"/>
          </a:p>
        </p:txBody>
      </p:sp>
      <p:sp>
        <p:nvSpPr>
          <p:cNvPr id="3" name="Content Placeholder 2"/>
          <p:cNvSpPr>
            <a:spLocks noGrp="1"/>
          </p:cNvSpPr>
          <p:nvPr>
            <p:ph idx="1"/>
          </p:nvPr>
        </p:nvSpPr>
        <p:spPr/>
        <p:txBody>
          <a:bodyPr>
            <a:normAutofit lnSpcReduction="10000"/>
          </a:bodyPr>
          <a:lstStyle/>
          <a:p>
            <a:r>
              <a:rPr lang="en-GB" dirty="0" smtClean="0"/>
              <a:t>Below is the vast amount of pictorial evidence with regards to how history enriches the whole curriculum at the school. </a:t>
            </a:r>
          </a:p>
          <a:p>
            <a:r>
              <a:rPr lang="en-GB" dirty="0" smtClean="0"/>
              <a:t>Evidence includes, themed days such as Stone Age days, Roman days, Viking and Anglo Saxon days.</a:t>
            </a:r>
          </a:p>
          <a:p>
            <a:r>
              <a:rPr lang="en-GB" dirty="0" smtClean="0"/>
              <a:t>It also includes examples of how history is used as the hook for literacy, design and technology, geography, art, PHSCE, RE and PE.</a:t>
            </a:r>
          </a:p>
          <a:p>
            <a:r>
              <a:rPr lang="en-GB" dirty="0" smtClean="0"/>
              <a:t>There are further examples of how history is used as the basis of assemblies.</a:t>
            </a:r>
          </a:p>
          <a:p>
            <a:r>
              <a:rPr lang="en-GB" dirty="0" smtClean="0"/>
              <a:t>It shows how history is at the heart of things here at The Berkeley and it is something I am immensely proud of. </a:t>
            </a:r>
            <a:endParaRPr lang="en-GB" dirty="0" smtClean="0"/>
          </a:p>
          <a:p>
            <a:endParaRPr lang="en-GB" dirty="0"/>
          </a:p>
        </p:txBody>
      </p:sp>
    </p:spTree>
    <p:extLst>
      <p:ext uri="{BB962C8B-B14F-4D97-AF65-F5344CB8AC3E}">
        <p14:creationId xmlns:p14="http://schemas.microsoft.com/office/powerpoint/2010/main" val="261152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5.3 Website and communications</a:t>
            </a:r>
            <a:endParaRPr lang="en-GB" dirty="0"/>
          </a:p>
        </p:txBody>
      </p:sp>
      <p:sp>
        <p:nvSpPr>
          <p:cNvPr id="3" name="Content Placeholder 2"/>
          <p:cNvSpPr>
            <a:spLocks noGrp="1"/>
          </p:cNvSpPr>
          <p:nvPr>
            <p:ph idx="1"/>
          </p:nvPr>
        </p:nvSpPr>
        <p:spPr/>
        <p:txBody>
          <a:bodyPr/>
          <a:lstStyle/>
          <a:p>
            <a:r>
              <a:rPr lang="en-GB" dirty="0" smtClean="0"/>
              <a:t>We frequently advertise and share what we have done in history on our website and social media platforms.</a:t>
            </a:r>
          </a:p>
          <a:p>
            <a:r>
              <a:rPr lang="en-GB" dirty="0" smtClean="0"/>
              <a:t>Also, in communicating and reflecting on our practise parents were asked for feedback with regards to what their children enjoyed or would like to learn more about.</a:t>
            </a:r>
            <a:endParaRPr lang="en-GB" dirty="0"/>
          </a:p>
        </p:txBody>
      </p:sp>
    </p:spTree>
    <p:extLst>
      <p:ext uri="{BB962C8B-B14F-4D97-AF65-F5344CB8AC3E}">
        <p14:creationId xmlns:p14="http://schemas.microsoft.com/office/powerpoint/2010/main" val="1868966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5.3 Website and communications</a:t>
            </a:r>
            <a:endParaRPr lang="en-GB" dirty="0"/>
          </a:p>
        </p:txBody>
      </p:sp>
      <p:pic>
        <p:nvPicPr>
          <p:cNvPr id="4" name="Content Placeholder 3"/>
          <p:cNvPicPr>
            <a:picLocks noGrp="1" noChangeAspect="1"/>
          </p:cNvPicPr>
          <p:nvPr>
            <p:ph idx="1"/>
          </p:nvPr>
        </p:nvPicPr>
        <p:blipFill>
          <a:blip r:embed="rId2"/>
          <a:stretch>
            <a:fillRect/>
          </a:stretch>
        </p:blipFill>
        <p:spPr>
          <a:xfrm>
            <a:off x="485158" y="1942003"/>
            <a:ext cx="2209877" cy="1657408"/>
          </a:xfrm>
          <a:prstGeom prst="rect">
            <a:avLst/>
          </a:prstGeom>
        </p:spPr>
      </p:pic>
      <p:pic>
        <p:nvPicPr>
          <p:cNvPr id="5" name="Picture 4"/>
          <p:cNvPicPr>
            <a:picLocks noChangeAspect="1"/>
          </p:cNvPicPr>
          <p:nvPr/>
        </p:nvPicPr>
        <p:blipFill>
          <a:blip r:embed="rId3"/>
          <a:stretch>
            <a:fillRect/>
          </a:stretch>
        </p:blipFill>
        <p:spPr>
          <a:xfrm>
            <a:off x="3390900" y="1942004"/>
            <a:ext cx="2209877" cy="1657408"/>
          </a:xfrm>
          <a:prstGeom prst="rect">
            <a:avLst/>
          </a:prstGeom>
        </p:spPr>
      </p:pic>
      <p:pic>
        <p:nvPicPr>
          <p:cNvPr id="6" name="Picture 5"/>
          <p:cNvPicPr>
            <a:picLocks noChangeAspect="1"/>
          </p:cNvPicPr>
          <p:nvPr/>
        </p:nvPicPr>
        <p:blipFill>
          <a:blip r:embed="rId4"/>
          <a:stretch>
            <a:fillRect/>
          </a:stretch>
        </p:blipFill>
        <p:spPr>
          <a:xfrm>
            <a:off x="6296642" y="1942003"/>
            <a:ext cx="2286000" cy="17145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507" y="1970578"/>
            <a:ext cx="2247900" cy="1685925"/>
          </a:xfrm>
          <a:prstGeom prst="rect">
            <a:avLst/>
          </a:prstGeom>
        </p:spPr>
      </p:pic>
      <p:pic>
        <p:nvPicPr>
          <p:cNvPr id="8" name="Picture 7"/>
          <p:cNvPicPr>
            <a:picLocks noChangeAspect="1"/>
          </p:cNvPicPr>
          <p:nvPr/>
        </p:nvPicPr>
        <p:blipFill>
          <a:blip r:embed="rId6"/>
          <a:stretch>
            <a:fillRect/>
          </a:stretch>
        </p:blipFill>
        <p:spPr>
          <a:xfrm>
            <a:off x="393700" y="4610100"/>
            <a:ext cx="2301335" cy="1726001"/>
          </a:xfrm>
          <a:prstGeom prst="rect">
            <a:avLst/>
          </a:prstGeom>
        </p:spPr>
      </p:pic>
      <p:pic>
        <p:nvPicPr>
          <p:cNvPr id="9" name="Picture 8"/>
          <p:cNvPicPr>
            <a:picLocks noChangeAspect="1"/>
          </p:cNvPicPr>
          <p:nvPr/>
        </p:nvPicPr>
        <p:blipFill>
          <a:blip r:embed="rId7"/>
          <a:stretch>
            <a:fillRect/>
          </a:stretch>
        </p:blipFill>
        <p:spPr>
          <a:xfrm>
            <a:off x="3390899" y="4610100"/>
            <a:ext cx="2301335" cy="172600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6642" y="4690193"/>
            <a:ext cx="2286000" cy="1645908"/>
          </a:xfrm>
          <a:prstGeom prst="rect">
            <a:avLst/>
          </a:prstGeom>
        </p:spPr>
      </p:pic>
      <p:pic>
        <p:nvPicPr>
          <p:cNvPr id="11" name="Picture 10"/>
          <p:cNvPicPr>
            <a:picLocks noChangeAspect="1"/>
          </p:cNvPicPr>
          <p:nvPr/>
        </p:nvPicPr>
        <p:blipFill>
          <a:blip r:embed="rId9"/>
          <a:stretch>
            <a:fillRect/>
          </a:stretch>
        </p:blipFill>
        <p:spPr>
          <a:xfrm>
            <a:off x="9726182" y="4272950"/>
            <a:ext cx="1800225" cy="2400300"/>
          </a:xfrm>
          <a:prstGeom prst="rect">
            <a:avLst/>
          </a:prstGeom>
        </p:spPr>
      </p:pic>
    </p:spTree>
    <p:extLst>
      <p:ext uri="{BB962C8B-B14F-4D97-AF65-F5344CB8AC3E}">
        <p14:creationId xmlns:p14="http://schemas.microsoft.com/office/powerpoint/2010/main" val="161921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5.4 Links with other subjects within the school and beyond.</a:t>
            </a:r>
            <a:endParaRPr lang="en-GB" dirty="0"/>
          </a:p>
        </p:txBody>
      </p:sp>
      <p:sp>
        <p:nvSpPr>
          <p:cNvPr id="3" name="Content Placeholder 2"/>
          <p:cNvSpPr>
            <a:spLocks noGrp="1"/>
          </p:cNvSpPr>
          <p:nvPr>
            <p:ph idx="1"/>
          </p:nvPr>
        </p:nvSpPr>
        <p:spPr/>
        <p:txBody>
          <a:bodyPr/>
          <a:lstStyle/>
          <a:p>
            <a:r>
              <a:rPr lang="en-GB" dirty="0" smtClean="0"/>
              <a:t>As noted above, there are many pictures attached which shows how important history is at the Berkeley and how it impacts throughout the curriculum.</a:t>
            </a:r>
          </a:p>
          <a:p>
            <a:endParaRPr lang="en-GB" dirty="0"/>
          </a:p>
          <a:p>
            <a:r>
              <a:rPr lang="en-GB" dirty="0" smtClean="0"/>
              <a:t>Furthermore, as seen in other evidence packs, it shows how history at the Berkeley has an impact on the wider community, ranging from the Berkeley wreath laid at the memorial for remembrance, to the visits to community </a:t>
            </a:r>
            <a:endParaRPr lang="en-GB" dirty="0"/>
          </a:p>
        </p:txBody>
      </p:sp>
    </p:spTree>
    <p:extLst>
      <p:ext uri="{BB962C8B-B14F-4D97-AF65-F5344CB8AC3E}">
        <p14:creationId xmlns:p14="http://schemas.microsoft.com/office/powerpoint/2010/main" val="2925684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258</Words>
  <Application>Microsoft Office PowerPoint</Application>
  <PresentationFormat>Widescreen</PresentationFormat>
  <Paragraphs>17</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Evidence for Criteria 5</vt:lpstr>
      <vt:lpstr>5.1 Enriching the curriculum life of the whole school.</vt:lpstr>
      <vt:lpstr>5.3 Website and communications</vt:lpstr>
      <vt:lpstr>5.3 Website and communications</vt:lpstr>
      <vt:lpstr>5.4 Links with other subjects within the school and beyond.</vt:lpstr>
    </vt:vector>
  </TitlesOfParts>
  <Company>Berkeley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for Criteria 5</dc:title>
  <dc:creator>Robert Nixon</dc:creator>
  <cp:lastModifiedBy>Robert Nixon</cp:lastModifiedBy>
  <cp:revision>7</cp:revision>
  <dcterms:created xsi:type="dcterms:W3CDTF">2018-11-15T15:16:01Z</dcterms:created>
  <dcterms:modified xsi:type="dcterms:W3CDTF">2019-01-11T14:33:38Z</dcterms:modified>
</cp:coreProperties>
</file>