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58E1006-3764-404D-9C9B-7053E5C6574B}" type="datetimeFigureOut">
              <a:rPr lang="en-GB" smtClean="0"/>
              <a:t>17/01/2019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C9E399-D513-467E-9870-8946580C8502}" type="slidenum">
              <a:rPr lang="en-GB" smtClean="0"/>
              <a:t>‹#›</a:t>
            </a:fld>
            <a:endParaRPr lang="en-GB"/>
          </a:p>
        </p:txBody>
      </p:sp>
    </p:spTree>
    <p:extLst>
      <p:ext uri="{BB962C8B-B14F-4D97-AF65-F5344CB8AC3E}">
        <p14:creationId xmlns:p14="http://schemas.microsoft.com/office/powerpoint/2010/main" val="4277967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58E1006-3764-404D-9C9B-7053E5C6574B}" type="datetimeFigureOut">
              <a:rPr lang="en-GB" smtClean="0"/>
              <a:t>17/01/2019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C9E399-D513-467E-9870-8946580C8502}" type="slidenum">
              <a:rPr lang="en-GB" smtClean="0"/>
              <a:t>‹#›</a:t>
            </a:fld>
            <a:endParaRPr lang="en-GB"/>
          </a:p>
        </p:txBody>
      </p:sp>
    </p:spTree>
    <p:extLst>
      <p:ext uri="{BB962C8B-B14F-4D97-AF65-F5344CB8AC3E}">
        <p14:creationId xmlns:p14="http://schemas.microsoft.com/office/powerpoint/2010/main" val="3534772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58E1006-3764-404D-9C9B-7053E5C6574B}" type="datetimeFigureOut">
              <a:rPr lang="en-GB" smtClean="0"/>
              <a:t>17/01/2019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C9E399-D513-467E-9870-8946580C8502}" type="slidenum">
              <a:rPr lang="en-GB" smtClean="0"/>
              <a:t>‹#›</a:t>
            </a:fld>
            <a:endParaRPr lang="en-GB"/>
          </a:p>
        </p:txBody>
      </p:sp>
    </p:spTree>
    <p:extLst>
      <p:ext uri="{BB962C8B-B14F-4D97-AF65-F5344CB8AC3E}">
        <p14:creationId xmlns:p14="http://schemas.microsoft.com/office/powerpoint/2010/main" val="518602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58E1006-3764-404D-9C9B-7053E5C6574B}" type="datetimeFigureOut">
              <a:rPr lang="en-GB" smtClean="0"/>
              <a:t>17/01/2019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C9E399-D513-467E-9870-8946580C8502}" type="slidenum">
              <a:rPr lang="en-GB" smtClean="0"/>
              <a:t>‹#›</a:t>
            </a:fld>
            <a:endParaRPr lang="en-GB"/>
          </a:p>
        </p:txBody>
      </p:sp>
    </p:spTree>
    <p:extLst>
      <p:ext uri="{BB962C8B-B14F-4D97-AF65-F5344CB8AC3E}">
        <p14:creationId xmlns:p14="http://schemas.microsoft.com/office/powerpoint/2010/main" val="3367502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8E1006-3764-404D-9C9B-7053E5C6574B}" type="datetimeFigureOut">
              <a:rPr lang="en-GB" smtClean="0"/>
              <a:t>17/01/2019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C9E399-D513-467E-9870-8946580C8502}" type="slidenum">
              <a:rPr lang="en-GB" smtClean="0"/>
              <a:t>‹#›</a:t>
            </a:fld>
            <a:endParaRPr lang="en-GB"/>
          </a:p>
        </p:txBody>
      </p:sp>
    </p:spTree>
    <p:extLst>
      <p:ext uri="{BB962C8B-B14F-4D97-AF65-F5344CB8AC3E}">
        <p14:creationId xmlns:p14="http://schemas.microsoft.com/office/powerpoint/2010/main" val="2801348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58E1006-3764-404D-9C9B-7053E5C6574B}" type="datetimeFigureOut">
              <a:rPr lang="en-GB" smtClean="0"/>
              <a:t>17/01/2019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FC9E399-D513-467E-9870-8946580C8502}" type="slidenum">
              <a:rPr lang="en-GB" smtClean="0"/>
              <a:t>‹#›</a:t>
            </a:fld>
            <a:endParaRPr lang="en-GB"/>
          </a:p>
        </p:txBody>
      </p:sp>
    </p:spTree>
    <p:extLst>
      <p:ext uri="{BB962C8B-B14F-4D97-AF65-F5344CB8AC3E}">
        <p14:creationId xmlns:p14="http://schemas.microsoft.com/office/powerpoint/2010/main" val="2143788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58E1006-3764-404D-9C9B-7053E5C6574B}" type="datetimeFigureOut">
              <a:rPr lang="en-GB" smtClean="0"/>
              <a:t>17/01/2019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FC9E399-D513-467E-9870-8946580C8502}" type="slidenum">
              <a:rPr lang="en-GB" smtClean="0"/>
              <a:t>‹#›</a:t>
            </a:fld>
            <a:endParaRPr lang="en-GB"/>
          </a:p>
        </p:txBody>
      </p:sp>
    </p:spTree>
    <p:extLst>
      <p:ext uri="{BB962C8B-B14F-4D97-AF65-F5344CB8AC3E}">
        <p14:creationId xmlns:p14="http://schemas.microsoft.com/office/powerpoint/2010/main" val="3080015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58E1006-3764-404D-9C9B-7053E5C6574B}" type="datetimeFigureOut">
              <a:rPr lang="en-GB" smtClean="0"/>
              <a:t>17/01/2019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FC9E399-D513-467E-9870-8946580C8502}" type="slidenum">
              <a:rPr lang="en-GB" smtClean="0"/>
              <a:t>‹#›</a:t>
            </a:fld>
            <a:endParaRPr lang="en-GB"/>
          </a:p>
        </p:txBody>
      </p:sp>
    </p:spTree>
    <p:extLst>
      <p:ext uri="{BB962C8B-B14F-4D97-AF65-F5344CB8AC3E}">
        <p14:creationId xmlns:p14="http://schemas.microsoft.com/office/powerpoint/2010/main" val="3286980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8E1006-3764-404D-9C9B-7053E5C6574B}" type="datetimeFigureOut">
              <a:rPr lang="en-GB" smtClean="0"/>
              <a:t>17/01/2019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FC9E399-D513-467E-9870-8946580C8502}" type="slidenum">
              <a:rPr lang="en-GB" smtClean="0"/>
              <a:t>‹#›</a:t>
            </a:fld>
            <a:endParaRPr lang="en-GB"/>
          </a:p>
        </p:txBody>
      </p:sp>
    </p:spTree>
    <p:extLst>
      <p:ext uri="{BB962C8B-B14F-4D97-AF65-F5344CB8AC3E}">
        <p14:creationId xmlns:p14="http://schemas.microsoft.com/office/powerpoint/2010/main" val="2642576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58E1006-3764-404D-9C9B-7053E5C6574B}" type="datetimeFigureOut">
              <a:rPr lang="en-GB" smtClean="0"/>
              <a:t>17/01/2019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FC9E399-D513-467E-9870-8946580C8502}" type="slidenum">
              <a:rPr lang="en-GB" smtClean="0"/>
              <a:t>‹#›</a:t>
            </a:fld>
            <a:endParaRPr lang="en-GB"/>
          </a:p>
        </p:txBody>
      </p:sp>
    </p:spTree>
    <p:extLst>
      <p:ext uri="{BB962C8B-B14F-4D97-AF65-F5344CB8AC3E}">
        <p14:creationId xmlns:p14="http://schemas.microsoft.com/office/powerpoint/2010/main" val="1669843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58E1006-3764-404D-9C9B-7053E5C6574B}" type="datetimeFigureOut">
              <a:rPr lang="en-GB" smtClean="0"/>
              <a:t>17/01/2019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FC9E399-D513-467E-9870-8946580C8502}" type="slidenum">
              <a:rPr lang="en-GB" smtClean="0"/>
              <a:t>‹#›</a:t>
            </a:fld>
            <a:endParaRPr lang="en-GB"/>
          </a:p>
        </p:txBody>
      </p:sp>
    </p:spTree>
    <p:extLst>
      <p:ext uri="{BB962C8B-B14F-4D97-AF65-F5344CB8AC3E}">
        <p14:creationId xmlns:p14="http://schemas.microsoft.com/office/powerpoint/2010/main" val="1550669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8E1006-3764-404D-9C9B-7053E5C6574B}" type="datetimeFigureOut">
              <a:rPr lang="en-GB" smtClean="0"/>
              <a:t>17/01/2019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C9E399-D513-467E-9870-8946580C8502}" type="slidenum">
              <a:rPr lang="en-GB" smtClean="0"/>
              <a:t>‹#›</a:t>
            </a:fld>
            <a:endParaRPr lang="en-GB"/>
          </a:p>
        </p:txBody>
      </p:sp>
    </p:spTree>
    <p:extLst>
      <p:ext uri="{BB962C8B-B14F-4D97-AF65-F5344CB8AC3E}">
        <p14:creationId xmlns:p14="http://schemas.microsoft.com/office/powerpoint/2010/main" val="1991818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Evidence for Criteria 4</a:t>
            </a:r>
            <a:endParaRPr lang="en-GB" dirty="0"/>
          </a:p>
        </p:txBody>
      </p:sp>
      <p:sp>
        <p:nvSpPr>
          <p:cNvPr id="3" name="Subtitle 2"/>
          <p:cNvSpPr>
            <a:spLocks noGrp="1"/>
          </p:cNvSpPr>
          <p:nvPr>
            <p:ph type="subTitle" idx="1"/>
          </p:nvPr>
        </p:nvSpPr>
        <p:spPr/>
        <p:txBody>
          <a:bodyPr/>
          <a:lstStyle/>
          <a:p>
            <a:r>
              <a:rPr lang="en-GB" dirty="0" smtClean="0"/>
              <a:t>Achievement</a:t>
            </a:r>
            <a:endParaRPr lang="en-GB" dirty="0"/>
          </a:p>
        </p:txBody>
      </p:sp>
    </p:spTree>
    <p:extLst>
      <p:ext uri="{BB962C8B-B14F-4D97-AF65-F5344CB8AC3E}">
        <p14:creationId xmlns:p14="http://schemas.microsoft.com/office/powerpoint/2010/main" val="2079414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4.1 Comparisons to relative starting points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Progress in history is tracked and analysed in detail through the progression of skills and the topics covered. This is done through the online assessment tool </a:t>
            </a:r>
            <a:r>
              <a:rPr lang="en-GB" dirty="0" err="1" smtClean="0"/>
              <a:t>iTrack</a:t>
            </a:r>
            <a:r>
              <a:rPr lang="en-GB" dirty="0" smtClean="0"/>
              <a:t> Primary. Each teacher at each assessment point (termly) assess and analyse the </a:t>
            </a:r>
            <a:r>
              <a:rPr lang="en-GB" dirty="0" err="1" smtClean="0"/>
              <a:t>childrens</a:t>
            </a:r>
            <a:r>
              <a:rPr lang="en-GB" dirty="0" smtClean="0"/>
              <a:t> work, skills and knowledge and input their data onto the data tool. This is then used to inform the subject lead of areas of strength or potential weakness.</a:t>
            </a:r>
          </a:p>
          <a:p>
            <a:endParaRPr lang="en-GB" dirty="0"/>
          </a:p>
          <a:p>
            <a:r>
              <a:rPr lang="en-GB" dirty="0" smtClean="0"/>
              <a:t>This data is then collated and is shared with the Governors during curriculum and data committees which also happen termly. The subject leader is an appointed staff governor and so frequently keeps the governors up to date with what is happening within the subject. As mentioned prior, the work is also monitored by the SLT in data meetings and termly subject reviews with the Deputy, and also through termly book </a:t>
            </a:r>
            <a:r>
              <a:rPr lang="en-GB" dirty="0" err="1" smtClean="0"/>
              <a:t>scrutinies</a:t>
            </a:r>
            <a:r>
              <a:rPr lang="en-GB" dirty="0" smtClean="0"/>
              <a:t> and scheduled observations and staff discussions.</a:t>
            </a:r>
            <a:endParaRPr lang="en-GB" dirty="0"/>
          </a:p>
        </p:txBody>
      </p:sp>
    </p:spTree>
    <p:extLst>
      <p:ext uri="{BB962C8B-B14F-4D97-AF65-F5344CB8AC3E}">
        <p14:creationId xmlns:p14="http://schemas.microsoft.com/office/powerpoint/2010/main" val="2224035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4.1 Comparisons to relative starting points</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For the academic year 2017-2018 86.3% of the school were secure or better at national expectations within history. Of the school demographic 81% of the Children with EAL were secure, 59% of PP and FSM. </a:t>
            </a:r>
          </a:p>
          <a:p>
            <a:r>
              <a:rPr lang="en-GB" dirty="0" smtClean="0"/>
              <a:t>Whilst the percentages for PP and FSM are low, the numbers within our school are also low, with only 24 children on the SEN register and 33 PP children. </a:t>
            </a:r>
          </a:p>
          <a:p>
            <a:r>
              <a:rPr lang="en-GB" dirty="0" smtClean="0"/>
              <a:t>Nevertheless as a school we have since had several meetings with behavioural specialists, special needs experts and other professionals on how to encourage these children to make accelerated progress in our school, and subjects such as history were identified as good ways for children to improve on, through excellent provision and experiences.</a:t>
            </a:r>
          </a:p>
          <a:p>
            <a:r>
              <a:rPr lang="en-GB" dirty="0" smtClean="0"/>
              <a:t>This is something we pride ourselves on, as seen in the appendices, that the children who come and go through our setting have the best possible experiences and memorable learning within history.</a:t>
            </a:r>
            <a:endParaRPr lang="en-GB" dirty="0"/>
          </a:p>
        </p:txBody>
      </p:sp>
    </p:spTree>
    <p:extLst>
      <p:ext uri="{BB962C8B-B14F-4D97-AF65-F5344CB8AC3E}">
        <p14:creationId xmlns:p14="http://schemas.microsoft.com/office/powerpoint/2010/main" val="2065262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4.1 Comparisons to relative starting points</a:t>
            </a:r>
            <a:endParaRPr lang="en-GB" dirty="0"/>
          </a:p>
        </p:txBody>
      </p:sp>
      <p:sp>
        <p:nvSpPr>
          <p:cNvPr id="3" name="Content Placeholder 2"/>
          <p:cNvSpPr>
            <a:spLocks noGrp="1"/>
          </p:cNvSpPr>
          <p:nvPr>
            <p:ph idx="1"/>
          </p:nvPr>
        </p:nvSpPr>
        <p:spPr/>
        <p:txBody>
          <a:bodyPr/>
          <a:lstStyle/>
          <a:p>
            <a:r>
              <a:rPr lang="en-GB" dirty="0" smtClean="0"/>
              <a:t>Please see attached appendices for the images of </a:t>
            </a:r>
            <a:r>
              <a:rPr lang="en-GB" dirty="0" err="1" smtClean="0"/>
              <a:t>childrens</a:t>
            </a:r>
            <a:r>
              <a:rPr lang="en-GB" dirty="0" smtClean="0"/>
              <a:t> work and the progression through Year 1 to Year 2.</a:t>
            </a:r>
            <a:endParaRPr lang="en-GB" dirty="0"/>
          </a:p>
        </p:txBody>
      </p:sp>
    </p:spTree>
    <p:extLst>
      <p:ext uri="{BB962C8B-B14F-4D97-AF65-F5344CB8AC3E}">
        <p14:creationId xmlns:p14="http://schemas.microsoft.com/office/powerpoint/2010/main" val="144210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4.1 Comparisons to relative starting points</a:t>
            </a:r>
            <a:endParaRPr lang="en-GB" dirty="0"/>
          </a:p>
        </p:txBody>
      </p:sp>
      <p:sp>
        <p:nvSpPr>
          <p:cNvPr id="3" name="Content Placeholder 2"/>
          <p:cNvSpPr>
            <a:spLocks noGrp="1"/>
          </p:cNvSpPr>
          <p:nvPr>
            <p:ph idx="1"/>
          </p:nvPr>
        </p:nvSpPr>
        <p:spPr/>
        <p:txBody>
          <a:bodyPr>
            <a:normAutofit lnSpcReduction="10000"/>
          </a:bodyPr>
          <a:lstStyle/>
          <a:p>
            <a:r>
              <a:rPr lang="en-GB" dirty="0" smtClean="0"/>
              <a:t>Since the implementation of RN as history subject coordinator more impetus has been put to progress the skills of the children throughout their time here. As it is, from Year one the children begin to develop their language of history from EYFS. In year 2 we begin to cater more for events not within their lifetime and develop this through our Great fire of London/Nantwich topic. We also start to look into more comparisons and more sources.</a:t>
            </a:r>
          </a:p>
          <a:p>
            <a:endParaRPr lang="en-GB" dirty="0"/>
          </a:p>
          <a:p>
            <a:r>
              <a:rPr lang="en-GB" dirty="0" smtClean="0"/>
              <a:t>As the children enter KS2 the </a:t>
            </a:r>
            <a:r>
              <a:rPr lang="en-GB" dirty="0" err="1" smtClean="0"/>
              <a:t>childrens</a:t>
            </a:r>
            <a:r>
              <a:rPr lang="en-GB" dirty="0" smtClean="0"/>
              <a:t> skills are targeted and improved as they move through the Year groups as seen on the </a:t>
            </a:r>
            <a:r>
              <a:rPr lang="en-GB" smtClean="0"/>
              <a:t>attached document.</a:t>
            </a:r>
            <a:endParaRPr lang="en-GB" dirty="0"/>
          </a:p>
        </p:txBody>
      </p:sp>
    </p:spTree>
    <p:extLst>
      <p:ext uri="{BB962C8B-B14F-4D97-AF65-F5344CB8AC3E}">
        <p14:creationId xmlns:p14="http://schemas.microsoft.com/office/powerpoint/2010/main" val="2968067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4.2 Monitoring, tracking and intervention.</a:t>
            </a:r>
            <a:endParaRPr lang="en-GB" dirty="0"/>
          </a:p>
        </p:txBody>
      </p:sp>
      <p:sp>
        <p:nvSpPr>
          <p:cNvPr id="3" name="Content Placeholder 2"/>
          <p:cNvSpPr>
            <a:spLocks noGrp="1"/>
          </p:cNvSpPr>
          <p:nvPr>
            <p:ph idx="1"/>
          </p:nvPr>
        </p:nvSpPr>
        <p:spPr/>
        <p:txBody>
          <a:bodyPr/>
          <a:lstStyle/>
          <a:p>
            <a:r>
              <a:rPr lang="en-GB" dirty="0" smtClean="0"/>
              <a:t>Following monitoring and scrutiny it was encouraged for the staff to ensure history specific marking. Often marking was too specific to English or other literacy based skills. </a:t>
            </a:r>
          </a:p>
          <a:p>
            <a:endParaRPr lang="en-GB" dirty="0"/>
          </a:p>
          <a:p>
            <a:r>
              <a:rPr lang="en-GB" dirty="0" smtClean="0"/>
              <a:t>The history lead worked to develop staffs confidence with marking history specific work. This was noted in our most recent </a:t>
            </a:r>
            <a:r>
              <a:rPr lang="en-GB" dirty="0" err="1" smtClean="0"/>
              <a:t>ofsted</a:t>
            </a:r>
            <a:r>
              <a:rPr lang="en-GB" dirty="0" smtClean="0"/>
              <a:t> inspection where History was amongst the subjects commended.</a:t>
            </a:r>
            <a:endParaRPr lang="en-GB" dirty="0"/>
          </a:p>
        </p:txBody>
      </p:sp>
    </p:spTree>
    <p:extLst>
      <p:ext uri="{BB962C8B-B14F-4D97-AF65-F5344CB8AC3E}">
        <p14:creationId xmlns:p14="http://schemas.microsoft.com/office/powerpoint/2010/main" val="3305446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4.2 Monitoring, tracking and intervention.</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As part of continual work regarding the curriculum the history lead is part of a project team which aims to consolidate and improve the curriculum. </a:t>
            </a:r>
            <a:endParaRPr lang="en-GB" dirty="0"/>
          </a:p>
          <a:p>
            <a:r>
              <a:rPr lang="en-GB" dirty="0" smtClean="0"/>
              <a:t>As part of this the topics were assessed and monitored. This helped to support and consolidate the learning that is being taught within the school, and also helped to monitor that no curriculum aspects were being over taught at the expense of others.</a:t>
            </a:r>
          </a:p>
          <a:p>
            <a:r>
              <a:rPr lang="en-GB" dirty="0" smtClean="0"/>
              <a:t>Achievement is included on </a:t>
            </a:r>
            <a:r>
              <a:rPr lang="en-GB" dirty="0" err="1" smtClean="0"/>
              <a:t>iTrack</a:t>
            </a:r>
            <a:r>
              <a:rPr lang="en-GB" dirty="0" smtClean="0"/>
              <a:t> Primary which allows the subject leader to assess any potential issues with progress.</a:t>
            </a:r>
          </a:p>
          <a:p>
            <a:r>
              <a:rPr lang="en-GB" dirty="0" smtClean="0"/>
              <a:t>This can also be filtered into groups to assess trends within at risk groups.</a:t>
            </a:r>
          </a:p>
          <a:p>
            <a:r>
              <a:rPr lang="en-GB" dirty="0" smtClean="0"/>
              <a:t>This allows the leader to then plot interventions that may be required for individual years, groups or children. </a:t>
            </a:r>
            <a:endParaRPr lang="en-GB" dirty="0"/>
          </a:p>
        </p:txBody>
      </p:sp>
    </p:spTree>
    <p:extLst>
      <p:ext uri="{BB962C8B-B14F-4D97-AF65-F5344CB8AC3E}">
        <p14:creationId xmlns:p14="http://schemas.microsoft.com/office/powerpoint/2010/main" val="250782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4.3 Celebration of achievement.</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The learning environment of the classroom and school is critical at The Berkeley. It is used extensively in communal areas and classrooms.</a:t>
            </a:r>
          </a:p>
          <a:p>
            <a:r>
              <a:rPr lang="en-GB" dirty="0" smtClean="0"/>
              <a:t>This is tied in with the positive behaviour management, where excellent work is celebrated on Fridays during the ‘Berkeley’s best’ assembly. This further develops children’s passion and desire to achieve within history.</a:t>
            </a:r>
          </a:p>
          <a:p>
            <a:r>
              <a:rPr lang="en-GB" dirty="0" smtClean="0"/>
              <a:t>History based class assemblies for parents provide opportunities for learning to be celebrated with people outside of the school, and often evidence of their work or their activities are also shared on the schools </a:t>
            </a:r>
            <a:r>
              <a:rPr lang="en-GB" dirty="0" err="1" smtClean="0"/>
              <a:t>facebook</a:t>
            </a:r>
            <a:r>
              <a:rPr lang="en-GB" dirty="0" smtClean="0"/>
              <a:t> page or website.</a:t>
            </a:r>
          </a:p>
          <a:p>
            <a:r>
              <a:rPr lang="en-GB" dirty="0" smtClean="0"/>
              <a:t>We are passionate about showing off the excellent work our children do, and at every possible opportunity we demonstrate this on social media and in workshops with the parents.</a:t>
            </a:r>
          </a:p>
          <a:p>
            <a:pPr marL="0" indent="0">
              <a:buNone/>
            </a:pPr>
            <a:endParaRPr lang="en-GB" dirty="0" smtClean="0"/>
          </a:p>
          <a:p>
            <a:pPr marL="0" indent="0">
              <a:buNone/>
            </a:pPr>
            <a:r>
              <a:rPr lang="en-GB" dirty="0" smtClean="0"/>
              <a:t>Within the appendices you will see countless examples of celebration of the children's achievement.</a:t>
            </a:r>
          </a:p>
          <a:p>
            <a:endParaRPr lang="en-GB" dirty="0"/>
          </a:p>
        </p:txBody>
      </p:sp>
    </p:spTree>
    <p:extLst>
      <p:ext uri="{BB962C8B-B14F-4D97-AF65-F5344CB8AC3E}">
        <p14:creationId xmlns:p14="http://schemas.microsoft.com/office/powerpoint/2010/main" val="27482254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830</Words>
  <Application>Microsoft Office PowerPoint</Application>
  <PresentationFormat>Widescreen</PresentationFormat>
  <Paragraphs>34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Evidence for Criteria 4</vt:lpstr>
      <vt:lpstr>4.1 Comparisons to relative starting points</vt:lpstr>
      <vt:lpstr>4.1 Comparisons to relative starting points</vt:lpstr>
      <vt:lpstr>4.1 Comparisons to relative starting points</vt:lpstr>
      <vt:lpstr>4.1 Comparisons to relative starting points</vt:lpstr>
      <vt:lpstr>4.2 Monitoring, tracking and intervention.</vt:lpstr>
      <vt:lpstr>4.2 Monitoring, tracking and intervention.</vt:lpstr>
      <vt:lpstr>4.3 Celebration of achievement.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Evidence for Criteria 4</dc:title>
  <dc:creator>Rob Nixon</dc:creator>
  <cp:lastModifiedBy>Robert Nixon</cp:lastModifiedBy>
  <cp:revision>8</cp:revision>
  <dcterms:created xsi:type="dcterms:W3CDTF">2018-10-12T14:09:29Z</dcterms:created>
  <dcterms:modified xsi:type="dcterms:W3CDTF">2019-01-17T16:42:46Z</dcterms:modified>
</cp:coreProperties>
</file>