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1" r:id="rId6"/>
    <p:sldId id="262" r:id="rId7"/>
    <p:sldId id="263" r:id="rId8"/>
    <p:sldId id="270" r:id="rId9"/>
    <p:sldId id="265" r:id="rId10"/>
    <p:sldId id="257" r:id="rId11"/>
    <p:sldId id="269" r:id="rId12"/>
    <p:sldId id="266"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120" d="100"/>
          <a:sy n="120" d="100"/>
        </p:scale>
        <p:origin x="-228" y="-1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23B6-9F03-4879-8A46-02A5FF0F58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351390C-E82F-4DA4-A112-A548F8FBDF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4515EBF-3D57-4E5E-8F2C-9DB0A5999806}"/>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2F79BD42-EF3E-4A0D-9DE6-88C8CB1B42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219C5D-E12F-463A-84CB-7A8FCA2B811A}"/>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3203798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15281-CDDC-4E93-B79C-D7A3D1499F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9D5654-54F6-4361-85B3-F760CEA59F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542B2C-9760-4A4E-A498-BEF55754033D}"/>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5F315183-6BF2-44E0-B732-CF08B3959B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1E1AED-8D4F-45E7-82D9-CDD5945861A4}"/>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298804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B5B32A-9EC8-4AD1-8FE0-9298240155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2E4E60-DD42-46B3-A534-577B227DEC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626C45-7602-434C-9177-282AC05717CA}"/>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059AC428-FF7E-4636-A390-C10557E2F7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80A1FC-189E-482F-93F7-2CB10CD5F3DD}"/>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623117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1D62-8BE4-45E1-A988-E349528487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7E9BC6-86F4-403E-B442-6DFC8F70A9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2C672D-79C6-4BFD-A1A4-B6DEF3780694}"/>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63FCF7ED-8BCF-45EE-9616-1635864CA7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A8E1A3-478A-4FF8-926E-1D7A4B85E7D0}"/>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2963390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7182-8779-4EFC-8EBA-DA18C5D052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1151AD-AB14-41D9-9031-FBE5063191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C79E5-9A20-4818-A26B-414016E35AF8}"/>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2E4691E0-E2AA-4FE4-B970-383B56976C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E7594E-47E1-4D1A-BB49-6004DE807561}"/>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360978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96DF-3A17-4B37-A8F6-912B98F0D4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8AE1FD-5060-43C1-9C7D-23BA1CB9D9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0C7823-B63D-4CDD-AE35-3DCA3747FB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B5D2E69-C4DE-4468-B2F2-2D378F0E0F9E}"/>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6" name="Footer Placeholder 5">
            <a:extLst>
              <a:ext uri="{FF2B5EF4-FFF2-40B4-BE49-F238E27FC236}">
                <a16:creationId xmlns:a16="http://schemas.microsoft.com/office/drawing/2014/main" id="{F42CB206-1AFA-4998-A449-5A2A4DC59F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100A7D-C092-4FC6-95BE-660014A43D46}"/>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68614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3C634-E6BD-4EF4-BB08-71540424D79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669997-88FB-4E0F-940F-3E2D5BCA4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47A4F1-A7CB-429B-82BD-FEF181F8B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5C6E092-3213-4B59-B48A-1AFBBBE3C5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392933-35A6-409A-B677-3FCF10FDF1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900A5F-955C-40A8-A584-67D5B3781ADB}"/>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8" name="Footer Placeholder 7">
            <a:extLst>
              <a:ext uri="{FF2B5EF4-FFF2-40B4-BE49-F238E27FC236}">
                <a16:creationId xmlns:a16="http://schemas.microsoft.com/office/drawing/2014/main" id="{3CCE0B35-DE3E-42FA-B008-D3A0779FB3E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5FB026F-D6DD-450A-AB76-529779E5820D}"/>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2268944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C7CA-7A85-409D-A504-519DD58BCFC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96B6F7-20E8-4CA1-AFEA-F6CD9E8F5ABC}"/>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4" name="Footer Placeholder 3">
            <a:extLst>
              <a:ext uri="{FF2B5EF4-FFF2-40B4-BE49-F238E27FC236}">
                <a16:creationId xmlns:a16="http://schemas.microsoft.com/office/drawing/2014/main" id="{99733608-AFA2-4E46-8062-A908748852F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B949C2-97EA-4E1F-9D78-0E093D309796}"/>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221401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74F1E-F6D0-4478-BE65-5F9C2B4F13A4}"/>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3" name="Footer Placeholder 2">
            <a:extLst>
              <a:ext uri="{FF2B5EF4-FFF2-40B4-BE49-F238E27FC236}">
                <a16:creationId xmlns:a16="http://schemas.microsoft.com/office/drawing/2014/main" id="{7E8AEC92-41CB-4EDA-8FEC-8B12F335CC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EAC607-474B-41F5-A802-9D5D4EBDFE3B}"/>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39789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B6AEA-227C-4015-851D-D7EF62FFD3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31FA61-CC3A-486E-9587-01D7979D89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889474-8CC4-4A20-AA8A-4745E3C53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57183-B788-4A5B-AE61-2B4F8FD58CE6}"/>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6" name="Footer Placeholder 5">
            <a:extLst>
              <a:ext uri="{FF2B5EF4-FFF2-40B4-BE49-F238E27FC236}">
                <a16:creationId xmlns:a16="http://schemas.microsoft.com/office/drawing/2014/main" id="{B76EEEA4-9EC4-40DD-9979-03051C7F1C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0EA107-663A-4841-8209-AB985FDBEFCC}"/>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4007326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6109-3CAD-4E1C-B9AC-7F0E28122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0A7019-E4B5-47DC-B5C7-5212E3B6CB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AAC66F-D062-4E30-9300-B2DD52B4FE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3DFC1-46A6-4A92-A230-7A08FC1F340A}"/>
              </a:ext>
            </a:extLst>
          </p:cNvPr>
          <p:cNvSpPr>
            <a:spLocks noGrp="1"/>
          </p:cNvSpPr>
          <p:nvPr>
            <p:ph type="dt" sz="half" idx="10"/>
          </p:nvPr>
        </p:nvSpPr>
        <p:spPr/>
        <p:txBody>
          <a:bodyPr/>
          <a:lstStyle/>
          <a:p>
            <a:fld id="{EE782EA0-685D-4BEC-B04B-2B04E0E286D7}" type="datetimeFigureOut">
              <a:rPr lang="en-GB" smtClean="0"/>
              <a:t>10/09/2024</a:t>
            </a:fld>
            <a:endParaRPr lang="en-GB"/>
          </a:p>
        </p:txBody>
      </p:sp>
      <p:sp>
        <p:nvSpPr>
          <p:cNvPr id="6" name="Footer Placeholder 5">
            <a:extLst>
              <a:ext uri="{FF2B5EF4-FFF2-40B4-BE49-F238E27FC236}">
                <a16:creationId xmlns:a16="http://schemas.microsoft.com/office/drawing/2014/main" id="{24FA8BC4-B3C0-4D7D-AABD-40467BC131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001956-C35C-44D6-AFF8-1DF40D9B4AA8}"/>
              </a:ext>
            </a:extLst>
          </p:cNvPr>
          <p:cNvSpPr>
            <a:spLocks noGrp="1"/>
          </p:cNvSpPr>
          <p:nvPr>
            <p:ph type="sldNum" sz="quarter" idx="12"/>
          </p:nvPr>
        </p:nvSpPr>
        <p:spPr/>
        <p:txBody>
          <a:bodyPr/>
          <a:lstStyle/>
          <a:p>
            <a:fld id="{8AE1D775-E793-4979-ADF3-EE0F14B03FDC}" type="slidenum">
              <a:rPr lang="en-GB" smtClean="0"/>
              <a:t>‹#›</a:t>
            </a:fld>
            <a:endParaRPr lang="en-GB"/>
          </a:p>
        </p:txBody>
      </p:sp>
    </p:spTree>
    <p:extLst>
      <p:ext uri="{BB962C8B-B14F-4D97-AF65-F5344CB8AC3E}">
        <p14:creationId xmlns:p14="http://schemas.microsoft.com/office/powerpoint/2010/main" val="1684018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6ACD23-BBCB-4F0B-8809-4FBC3B95C3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9A7EC8-7EF0-47F5-8D49-0BCE03C952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D6D6CD-8353-4802-B320-FE585B4D24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82EA0-685D-4BEC-B04B-2B04E0E286D7}" type="datetimeFigureOut">
              <a:rPr lang="en-GB" smtClean="0"/>
              <a:t>10/09/2024</a:t>
            </a:fld>
            <a:endParaRPr lang="en-GB"/>
          </a:p>
        </p:txBody>
      </p:sp>
      <p:sp>
        <p:nvSpPr>
          <p:cNvPr id="5" name="Footer Placeholder 4">
            <a:extLst>
              <a:ext uri="{FF2B5EF4-FFF2-40B4-BE49-F238E27FC236}">
                <a16:creationId xmlns:a16="http://schemas.microsoft.com/office/drawing/2014/main" id="{D634CADD-C9FA-4605-A716-88443A4128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3DBAF57-C157-4765-A520-5B0627FA36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1D775-E793-4979-ADF3-EE0F14B03FDC}" type="slidenum">
              <a:rPr lang="en-GB" smtClean="0"/>
              <a:t>‹#›</a:t>
            </a:fld>
            <a:endParaRPr lang="en-GB"/>
          </a:p>
        </p:txBody>
      </p:sp>
    </p:spTree>
    <p:extLst>
      <p:ext uri="{BB962C8B-B14F-4D97-AF65-F5344CB8AC3E}">
        <p14:creationId xmlns:p14="http://schemas.microsoft.com/office/powerpoint/2010/main" val="2997143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FCD63-A592-4DEF-AFDF-C3A78C96F5EF}"/>
              </a:ext>
            </a:extLst>
          </p:cNvPr>
          <p:cNvSpPr>
            <a:spLocks noGrp="1"/>
          </p:cNvSpPr>
          <p:nvPr>
            <p:ph type="ctrTitle"/>
          </p:nvPr>
        </p:nvSpPr>
        <p:spPr/>
        <p:txBody>
          <a:bodyPr/>
          <a:lstStyle/>
          <a:p>
            <a:r>
              <a:rPr lang="en-GB" dirty="0"/>
              <a:t>HA QM</a:t>
            </a:r>
          </a:p>
        </p:txBody>
      </p:sp>
      <p:sp>
        <p:nvSpPr>
          <p:cNvPr id="3" name="Subtitle 2">
            <a:extLst>
              <a:ext uri="{FF2B5EF4-FFF2-40B4-BE49-F238E27FC236}">
                <a16:creationId xmlns:a16="http://schemas.microsoft.com/office/drawing/2014/main" id="{F41AD812-2819-4D95-B754-FE373F289EF5}"/>
              </a:ext>
            </a:extLst>
          </p:cNvPr>
          <p:cNvSpPr>
            <a:spLocks noGrp="1"/>
          </p:cNvSpPr>
          <p:nvPr>
            <p:ph type="subTitle" idx="1"/>
          </p:nvPr>
        </p:nvSpPr>
        <p:spPr/>
        <p:txBody>
          <a:bodyPr/>
          <a:lstStyle/>
          <a:p>
            <a:r>
              <a:rPr lang="en-GB"/>
              <a:t>01 Learning </a:t>
            </a:r>
            <a:r>
              <a:rPr lang="en-GB" dirty="0"/>
              <a:t>and Teaching evidence</a:t>
            </a:r>
          </a:p>
          <a:p>
            <a:endParaRPr lang="en-GB" dirty="0"/>
          </a:p>
        </p:txBody>
      </p:sp>
    </p:spTree>
    <p:extLst>
      <p:ext uri="{BB962C8B-B14F-4D97-AF65-F5344CB8AC3E}">
        <p14:creationId xmlns:p14="http://schemas.microsoft.com/office/powerpoint/2010/main" val="4254513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7F612E-B27D-4298-924E-22568CEAFC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738" r="5641"/>
          <a:stretch/>
        </p:blipFill>
        <p:spPr>
          <a:xfrm rot="5400000">
            <a:off x="6237467" y="624734"/>
            <a:ext cx="2838450" cy="2198582"/>
          </a:xfrm>
        </p:spPr>
      </p:pic>
      <p:pic>
        <p:nvPicPr>
          <p:cNvPr id="7" name="Picture 6">
            <a:extLst>
              <a:ext uri="{FF2B5EF4-FFF2-40B4-BE49-F238E27FC236}">
                <a16:creationId xmlns:a16="http://schemas.microsoft.com/office/drawing/2014/main" id="{47DB8376-B30D-4992-865D-9015A2F44226}"/>
              </a:ext>
            </a:extLst>
          </p:cNvPr>
          <p:cNvPicPr>
            <a:picLocks noChangeAspect="1"/>
          </p:cNvPicPr>
          <p:nvPr/>
        </p:nvPicPr>
        <p:blipFill rotWithShape="1">
          <a:blip r:embed="rId3">
            <a:extLst>
              <a:ext uri="{28A0092B-C50C-407E-A947-70E740481C1C}">
                <a14:useLocalDpi xmlns:a14="http://schemas.microsoft.com/office/drawing/2010/main" val="0"/>
              </a:ext>
            </a:extLst>
          </a:blip>
          <a:srcRect l="25934" t="-996" r="42636" b="-986"/>
          <a:stretch/>
        </p:blipFill>
        <p:spPr>
          <a:xfrm rot="5400000">
            <a:off x="9457020" y="-163225"/>
            <a:ext cx="1936185" cy="3533775"/>
          </a:xfrm>
          <a:prstGeom prst="rect">
            <a:avLst/>
          </a:prstGeom>
        </p:spPr>
      </p:pic>
      <p:grpSp>
        <p:nvGrpSpPr>
          <p:cNvPr id="17" name="Group 16">
            <a:extLst>
              <a:ext uri="{FF2B5EF4-FFF2-40B4-BE49-F238E27FC236}">
                <a16:creationId xmlns:a16="http://schemas.microsoft.com/office/drawing/2014/main" id="{48616616-8D1A-49BF-9F5C-A53620AFB41D}"/>
              </a:ext>
            </a:extLst>
          </p:cNvPr>
          <p:cNvGrpSpPr/>
          <p:nvPr/>
        </p:nvGrpSpPr>
        <p:grpSpPr>
          <a:xfrm>
            <a:off x="140261" y="1603661"/>
            <a:ext cx="6296024" cy="4597113"/>
            <a:chOff x="3419125" y="898350"/>
            <a:chExt cx="6949214" cy="4740453"/>
          </a:xfrm>
        </p:grpSpPr>
        <p:pic>
          <p:nvPicPr>
            <p:cNvPr id="9" name="Picture 8">
              <a:extLst>
                <a:ext uri="{FF2B5EF4-FFF2-40B4-BE49-F238E27FC236}">
                  <a16:creationId xmlns:a16="http://schemas.microsoft.com/office/drawing/2014/main" id="{8A630279-114A-4DB2-9DA3-01AE7ECEABF8}"/>
                </a:ext>
              </a:extLst>
            </p:cNvPr>
            <p:cNvPicPr>
              <a:picLocks noChangeAspect="1"/>
            </p:cNvPicPr>
            <p:nvPr/>
          </p:nvPicPr>
          <p:blipFill rotWithShape="1">
            <a:blip r:embed="rId4">
              <a:extLst>
                <a:ext uri="{28A0092B-C50C-407E-A947-70E740481C1C}">
                  <a14:useLocalDpi xmlns:a14="http://schemas.microsoft.com/office/drawing/2010/main" val="0"/>
                </a:ext>
              </a:extLst>
            </a:blip>
            <a:srcRect l="18129" r="12290"/>
            <a:stretch/>
          </p:blipFill>
          <p:spPr>
            <a:xfrm rot="5400000">
              <a:off x="3008557" y="1308918"/>
              <a:ext cx="4286250" cy="3465113"/>
            </a:xfrm>
            <a:prstGeom prst="rect">
              <a:avLst/>
            </a:prstGeom>
          </p:spPr>
        </p:pic>
        <p:pic>
          <p:nvPicPr>
            <p:cNvPr id="11" name="Picture 10">
              <a:extLst>
                <a:ext uri="{FF2B5EF4-FFF2-40B4-BE49-F238E27FC236}">
                  <a16:creationId xmlns:a16="http://schemas.microsoft.com/office/drawing/2014/main" id="{3468DD43-FBCD-4923-9674-B224839D21A9}"/>
                </a:ext>
              </a:extLst>
            </p:cNvPr>
            <p:cNvPicPr>
              <a:picLocks noChangeAspect="1"/>
            </p:cNvPicPr>
            <p:nvPr/>
          </p:nvPicPr>
          <p:blipFill rotWithShape="1">
            <a:blip r:embed="rId5">
              <a:extLst>
                <a:ext uri="{28A0092B-C50C-407E-A947-70E740481C1C}">
                  <a14:useLocalDpi xmlns:a14="http://schemas.microsoft.com/office/drawing/2010/main" val="0"/>
                </a:ext>
              </a:extLst>
            </a:blip>
            <a:srcRect l="16314" r="6840"/>
            <a:stretch/>
          </p:blipFill>
          <p:spPr>
            <a:xfrm rot="5400000">
              <a:off x="6268820" y="1539284"/>
              <a:ext cx="4733925" cy="3465113"/>
            </a:xfrm>
            <a:prstGeom prst="rect">
              <a:avLst/>
            </a:prstGeom>
          </p:spPr>
        </p:pic>
      </p:grpSp>
      <p:grpSp>
        <p:nvGrpSpPr>
          <p:cNvPr id="16" name="Group 15">
            <a:extLst>
              <a:ext uri="{FF2B5EF4-FFF2-40B4-BE49-F238E27FC236}">
                <a16:creationId xmlns:a16="http://schemas.microsoft.com/office/drawing/2014/main" id="{327AA908-9CF5-4150-98D8-BBED594D80CF}"/>
              </a:ext>
            </a:extLst>
          </p:cNvPr>
          <p:cNvGrpSpPr/>
          <p:nvPr/>
        </p:nvGrpSpPr>
        <p:grpSpPr>
          <a:xfrm>
            <a:off x="6753225" y="3511200"/>
            <a:ext cx="5438775" cy="3346800"/>
            <a:chOff x="4901093" y="1704978"/>
            <a:chExt cx="6833759" cy="4804122"/>
          </a:xfrm>
        </p:grpSpPr>
        <p:pic>
          <p:nvPicPr>
            <p:cNvPr id="13" name="Picture 12">
              <a:extLst>
                <a:ext uri="{FF2B5EF4-FFF2-40B4-BE49-F238E27FC236}">
                  <a16:creationId xmlns:a16="http://schemas.microsoft.com/office/drawing/2014/main" id="{49CBD6ED-09B3-4ED9-94E2-1EC05C001D4E}"/>
                </a:ext>
              </a:extLst>
            </p:cNvPr>
            <p:cNvPicPr>
              <a:picLocks noChangeAspect="1"/>
            </p:cNvPicPr>
            <p:nvPr/>
          </p:nvPicPr>
          <p:blipFill rotWithShape="1">
            <a:blip r:embed="rId6">
              <a:extLst>
                <a:ext uri="{28A0092B-C50C-407E-A947-70E740481C1C}">
                  <a14:useLocalDpi xmlns:a14="http://schemas.microsoft.com/office/drawing/2010/main" val="0"/>
                </a:ext>
              </a:extLst>
            </a:blip>
            <a:srcRect l="16972" r="7305"/>
            <a:stretch/>
          </p:blipFill>
          <p:spPr>
            <a:xfrm rot="5400000">
              <a:off x="4301263" y="2347297"/>
              <a:ext cx="4664774" cy="3465113"/>
            </a:xfrm>
            <a:prstGeom prst="rect">
              <a:avLst/>
            </a:prstGeom>
          </p:spPr>
        </p:pic>
        <p:pic>
          <p:nvPicPr>
            <p:cNvPr id="15" name="Picture 14">
              <a:extLst>
                <a:ext uri="{FF2B5EF4-FFF2-40B4-BE49-F238E27FC236}">
                  <a16:creationId xmlns:a16="http://schemas.microsoft.com/office/drawing/2014/main" id="{E8926C23-63C5-463B-A9B4-471A1584C7F6}"/>
                </a:ext>
              </a:extLst>
            </p:cNvPr>
            <p:cNvPicPr>
              <a:picLocks noChangeAspect="1"/>
            </p:cNvPicPr>
            <p:nvPr/>
          </p:nvPicPr>
          <p:blipFill rotWithShape="1">
            <a:blip r:embed="rId7">
              <a:extLst>
                <a:ext uri="{28A0092B-C50C-407E-A947-70E740481C1C}">
                  <a14:useLocalDpi xmlns:a14="http://schemas.microsoft.com/office/drawing/2010/main" val="0"/>
                </a:ext>
              </a:extLst>
            </a:blip>
            <a:srcRect l="22014"/>
            <a:stretch/>
          </p:blipFill>
          <p:spPr>
            <a:xfrm rot="5400000">
              <a:off x="7600235" y="2374482"/>
              <a:ext cx="4804122" cy="3465113"/>
            </a:xfrm>
            <a:prstGeom prst="rect">
              <a:avLst/>
            </a:prstGeom>
          </p:spPr>
        </p:pic>
      </p:grpSp>
      <p:sp>
        <p:nvSpPr>
          <p:cNvPr id="18" name="TextBox 17">
            <a:extLst>
              <a:ext uri="{FF2B5EF4-FFF2-40B4-BE49-F238E27FC236}">
                <a16:creationId xmlns:a16="http://schemas.microsoft.com/office/drawing/2014/main" id="{2A15646B-404C-4D89-B749-AB7329A42FB9}"/>
              </a:ext>
            </a:extLst>
          </p:cNvPr>
          <p:cNvSpPr txBox="1"/>
          <p:nvPr/>
        </p:nvSpPr>
        <p:spPr>
          <a:xfrm>
            <a:off x="261376" y="561975"/>
            <a:ext cx="6296025" cy="923330"/>
          </a:xfrm>
          <a:prstGeom prst="rect">
            <a:avLst/>
          </a:prstGeom>
          <a:noFill/>
        </p:spPr>
        <p:txBody>
          <a:bodyPr wrap="square" rtlCol="0">
            <a:spAutoFit/>
          </a:bodyPr>
          <a:lstStyle/>
          <a:p>
            <a:r>
              <a:rPr lang="en-GB" dirty="0"/>
              <a:t>Year 9 – verbal feedback, use of a photocopied peer’s example, annotation of peer’s work and annotation of own work followed by improvements to own work with individual relevance.</a:t>
            </a:r>
          </a:p>
        </p:txBody>
      </p:sp>
      <p:sp>
        <p:nvSpPr>
          <p:cNvPr id="19" name="Title 1">
            <a:extLst>
              <a:ext uri="{FF2B5EF4-FFF2-40B4-BE49-F238E27FC236}">
                <a16:creationId xmlns:a16="http://schemas.microsoft.com/office/drawing/2014/main" id="{67781CB9-7BFF-45A5-AEAB-31C268C4B8B9}"/>
              </a:ext>
            </a:extLst>
          </p:cNvPr>
          <p:cNvSpPr>
            <a:spLocks noGrp="1"/>
          </p:cNvSpPr>
          <p:nvPr>
            <p:ph type="title"/>
          </p:nvPr>
        </p:nvSpPr>
        <p:spPr>
          <a:xfrm>
            <a:off x="0" y="-399806"/>
            <a:ext cx="10515600" cy="1325563"/>
          </a:xfrm>
        </p:spPr>
        <p:txBody>
          <a:bodyPr/>
          <a:lstStyle/>
          <a:p>
            <a:r>
              <a:rPr lang="en-GB" dirty="0"/>
              <a:t>1.5</a:t>
            </a:r>
          </a:p>
        </p:txBody>
      </p:sp>
    </p:spTree>
    <p:extLst>
      <p:ext uri="{BB962C8B-B14F-4D97-AF65-F5344CB8AC3E}">
        <p14:creationId xmlns:p14="http://schemas.microsoft.com/office/powerpoint/2010/main" val="870540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607196-72E3-4556-9D36-D4A90E630D79}"/>
              </a:ext>
            </a:extLst>
          </p:cNvPr>
          <p:cNvPicPr>
            <a:picLocks noChangeAspect="1"/>
          </p:cNvPicPr>
          <p:nvPr/>
        </p:nvPicPr>
        <p:blipFill rotWithShape="1">
          <a:blip r:embed="rId2">
            <a:extLst>
              <a:ext uri="{28A0092B-C50C-407E-A947-70E740481C1C}">
                <a14:useLocalDpi xmlns:a14="http://schemas.microsoft.com/office/drawing/2010/main" val="0"/>
              </a:ext>
            </a:extLst>
          </a:blip>
          <a:srcRect l="17109" r="6698" b="7780"/>
          <a:stretch/>
        </p:blipFill>
        <p:spPr>
          <a:xfrm rot="5400000">
            <a:off x="2971825" y="2545475"/>
            <a:ext cx="4610100" cy="3138663"/>
          </a:xfrm>
          <a:prstGeom prst="rect">
            <a:avLst/>
          </a:prstGeom>
        </p:spPr>
      </p:pic>
      <p:pic>
        <p:nvPicPr>
          <p:cNvPr id="7" name="Picture 6">
            <a:extLst>
              <a:ext uri="{FF2B5EF4-FFF2-40B4-BE49-F238E27FC236}">
                <a16:creationId xmlns:a16="http://schemas.microsoft.com/office/drawing/2014/main" id="{C5D46AF8-A823-40E4-89AD-8F035FD7D08F}"/>
              </a:ext>
            </a:extLst>
          </p:cNvPr>
          <p:cNvPicPr>
            <a:picLocks noChangeAspect="1"/>
          </p:cNvPicPr>
          <p:nvPr/>
        </p:nvPicPr>
        <p:blipFill rotWithShape="1">
          <a:blip r:embed="rId3">
            <a:extLst>
              <a:ext uri="{28A0092B-C50C-407E-A947-70E740481C1C}">
                <a14:useLocalDpi xmlns:a14="http://schemas.microsoft.com/office/drawing/2010/main" val="0"/>
              </a:ext>
            </a:extLst>
          </a:blip>
          <a:srcRect l="18143" r="7004"/>
          <a:stretch/>
        </p:blipFill>
        <p:spPr>
          <a:xfrm rot="5400000">
            <a:off x="-327454" y="2384858"/>
            <a:ext cx="4610102" cy="3459894"/>
          </a:xfrm>
          <a:prstGeom prst="rect">
            <a:avLst/>
          </a:prstGeom>
        </p:spPr>
      </p:pic>
      <p:sp>
        <p:nvSpPr>
          <p:cNvPr id="8" name="TextBox 7">
            <a:extLst>
              <a:ext uri="{FF2B5EF4-FFF2-40B4-BE49-F238E27FC236}">
                <a16:creationId xmlns:a16="http://schemas.microsoft.com/office/drawing/2014/main" id="{7EC5C275-8671-4544-9EF9-A093CA754D57}"/>
              </a:ext>
            </a:extLst>
          </p:cNvPr>
          <p:cNvSpPr txBox="1"/>
          <p:nvPr/>
        </p:nvSpPr>
        <p:spPr>
          <a:xfrm>
            <a:off x="247650" y="628651"/>
            <a:ext cx="6296025" cy="923330"/>
          </a:xfrm>
          <a:prstGeom prst="rect">
            <a:avLst/>
          </a:prstGeom>
          <a:noFill/>
        </p:spPr>
        <p:txBody>
          <a:bodyPr wrap="square" rtlCol="0">
            <a:spAutoFit/>
          </a:bodyPr>
          <a:lstStyle/>
          <a:p>
            <a:r>
              <a:rPr lang="en-GB" dirty="0"/>
              <a:t>Year 8 – verbal feedback, use of a teacher-produced model to target, annotation of model and own work, improvement to own work and understanding of improvement.</a:t>
            </a:r>
          </a:p>
        </p:txBody>
      </p:sp>
      <p:sp>
        <p:nvSpPr>
          <p:cNvPr id="9" name="Title 1">
            <a:extLst>
              <a:ext uri="{FF2B5EF4-FFF2-40B4-BE49-F238E27FC236}">
                <a16:creationId xmlns:a16="http://schemas.microsoft.com/office/drawing/2014/main" id="{D8C2C304-E7EF-4D2E-BCBF-6B8F89605640}"/>
              </a:ext>
            </a:extLst>
          </p:cNvPr>
          <p:cNvSpPr txBox="1">
            <a:spLocks/>
          </p:cNvSpPr>
          <p:nvPr/>
        </p:nvSpPr>
        <p:spPr>
          <a:xfrm>
            <a:off x="0" y="-7595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1.5</a:t>
            </a:r>
            <a:endParaRPr lang="en-GB" dirty="0"/>
          </a:p>
        </p:txBody>
      </p:sp>
    </p:spTree>
    <p:extLst>
      <p:ext uri="{BB962C8B-B14F-4D97-AF65-F5344CB8AC3E}">
        <p14:creationId xmlns:p14="http://schemas.microsoft.com/office/powerpoint/2010/main" val="2858100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1.1</a:t>
            </a:r>
          </a:p>
        </p:txBody>
      </p:sp>
      <p:sp>
        <p:nvSpPr>
          <p:cNvPr id="3" name="Content Placeholder 2">
            <a:extLst>
              <a:ext uri="{FF2B5EF4-FFF2-40B4-BE49-F238E27FC236}">
                <a16:creationId xmlns:a16="http://schemas.microsoft.com/office/drawing/2014/main" id="{7B9649AB-9F35-498F-A42D-DEEC1CF225E6}"/>
              </a:ext>
            </a:extLst>
          </p:cNvPr>
          <p:cNvSpPr>
            <a:spLocks noGrp="1"/>
          </p:cNvSpPr>
          <p:nvPr>
            <p:ph idx="1"/>
          </p:nvPr>
        </p:nvSpPr>
        <p:spPr>
          <a:xfrm>
            <a:off x="0" y="656248"/>
            <a:ext cx="5811715" cy="4351338"/>
          </a:xfrm>
        </p:spPr>
        <p:txBody>
          <a:bodyPr/>
          <a:lstStyle/>
          <a:p>
            <a:pPr marL="0" indent="0">
              <a:buNone/>
            </a:pPr>
            <a:r>
              <a:rPr lang="en-GB" b="1" dirty="0"/>
              <a:t>Item 1</a:t>
            </a:r>
          </a:p>
          <a:p>
            <a:r>
              <a:rPr lang="en-GB" dirty="0"/>
              <a:t>History Faculty results review document shows outstanding results (significantly above national averages) for all teaching groups, and shows no significant gaps for PP or SEN pupils.</a:t>
            </a:r>
          </a:p>
          <a:p>
            <a:r>
              <a:rPr lang="en-GB" dirty="0"/>
              <a:t>2022 document is saved as </a:t>
            </a:r>
            <a:r>
              <a:rPr lang="en-GB" i="1" dirty="0">
                <a:solidFill>
                  <a:srgbClr val="0070C0"/>
                </a:solidFill>
              </a:rPr>
              <a:t>“1.1 History Faculty results 2022.docx”</a:t>
            </a:r>
          </a:p>
        </p:txBody>
      </p:sp>
      <p:sp>
        <p:nvSpPr>
          <p:cNvPr id="5" name="TextBox 4">
            <a:extLst>
              <a:ext uri="{FF2B5EF4-FFF2-40B4-BE49-F238E27FC236}">
                <a16:creationId xmlns:a16="http://schemas.microsoft.com/office/drawing/2014/main" id="{8031BBC4-26AF-4500-9C83-75B63B93C3A4}"/>
              </a:ext>
            </a:extLst>
          </p:cNvPr>
          <p:cNvSpPr txBox="1"/>
          <p:nvPr/>
        </p:nvSpPr>
        <p:spPr>
          <a:xfrm>
            <a:off x="5971442" y="656248"/>
            <a:ext cx="6220558" cy="2246769"/>
          </a:xfrm>
          <a:prstGeom prst="rect">
            <a:avLst/>
          </a:prstGeom>
          <a:noFill/>
        </p:spPr>
        <p:txBody>
          <a:bodyPr wrap="square">
            <a:spAutoFit/>
          </a:bodyPr>
          <a:lstStyle/>
          <a:p>
            <a:pPr marL="0" indent="0">
              <a:buNone/>
            </a:pPr>
            <a:r>
              <a:rPr lang="en-GB" sz="2800" b="1" dirty="0"/>
              <a:t>Item 2</a:t>
            </a:r>
          </a:p>
          <a:p>
            <a:r>
              <a:rPr lang="en-GB" sz="2800" dirty="0"/>
              <a:t>Example of internal Academy QA representing high standards throughout the faculty, saved as </a:t>
            </a:r>
            <a:r>
              <a:rPr lang="en-GB" sz="2800" i="1" dirty="0">
                <a:solidFill>
                  <a:srgbClr val="0070C0"/>
                </a:solidFill>
              </a:rPr>
              <a:t>“1.1 QA example from Closer Look for lessons.docx”</a:t>
            </a:r>
            <a:endParaRPr lang="en-GB" sz="2800" i="1" dirty="0">
              <a:solidFill>
                <a:srgbClr val="0070C0"/>
              </a:solidFill>
              <a:highlight>
                <a:srgbClr val="FFFF00"/>
              </a:highlight>
            </a:endParaRPr>
          </a:p>
        </p:txBody>
      </p:sp>
    </p:spTree>
    <p:extLst>
      <p:ext uri="{BB962C8B-B14F-4D97-AF65-F5344CB8AC3E}">
        <p14:creationId xmlns:p14="http://schemas.microsoft.com/office/powerpoint/2010/main" val="249585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88861-DD01-4834-9CD7-885101BA0214}"/>
              </a:ext>
            </a:extLst>
          </p:cNvPr>
          <p:cNvSpPr>
            <a:spLocks noGrp="1"/>
          </p:cNvSpPr>
          <p:nvPr>
            <p:ph type="title"/>
          </p:nvPr>
        </p:nvSpPr>
        <p:spPr>
          <a:xfrm>
            <a:off x="0" y="-347052"/>
            <a:ext cx="10515600" cy="1325563"/>
          </a:xfrm>
        </p:spPr>
        <p:txBody>
          <a:bodyPr/>
          <a:lstStyle/>
          <a:p>
            <a:r>
              <a:rPr lang="en-GB" dirty="0"/>
              <a:t>1.2</a:t>
            </a:r>
          </a:p>
        </p:txBody>
      </p:sp>
      <p:sp>
        <p:nvSpPr>
          <p:cNvPr id="3" name="Content Placeholder 2">
            <a:extLst>
              <a:ext uri="{FF2B5EF4-FFF2-40B4-BE49-F238E27FC236}">
                <a16:creationId xmlns:a16="http://schemas.microsoft.com/office/drawing/2014/main" id="{C1FDBF1E-47CE-4949-A208-DC9A759EFD16}"/>
              </a:ext>
            </a:extLst>
          </p:cNvPr>
          <p:cNvSpPr>
            <a:spLocks noGrp="1"/>
          </p:cNvSpPr>
          <p:nvPr>
            <p:ph idx="1"/>
          </p:nvPr>
        </p:nvSpPr>
        <p:spPr>
          <a:xfrm>
            <a:off x="8274" y="725207"/>
            <a:ext cx="4786463" cy="4351338"/>
          </a:xfrm>
        </p:spPr>
        <p:txBody>
          <a:bodyPr>
            <a:normAutofit/>
          </a:bodyPr>
          <a:lstStyle/>
          <a:p>
            <a:r>
              <a:rPr lang="en-GB" sz="1800" dirty="0"/>
              <a:t>Lower school end of year exams include short-answer knowledge recall tasks, chronology tasks and extended writing, based on the whole of lower school history so far.  As well as individual pupil tracking, we track general achievement of groups as a department on tracking spreadsheets, to enable us to discuss and improve strategies for progress.</a:t>
            </a:r>
            <a:br>
              <a:rPr lang="en-GB" sz="1800" dirty="0"/>
            </a:br>
            <a:r>
              <a:rPr lang="en-GB" sz="1800" dirty="0"/>
              <a:t>See example file </a:t>
            </a:r>
            <a:r>
              <a:rPr lang="en-GB" sz="1800" i="1" dirty="0">
                <a:solidFill>
                  <a:srgbClr val="0070C0"/>
                </a:solidFill>
              </a:rPr>
              <a:t>“1.2 Y8 exam analysis.xlsx”</a:t>
            </a:r>
          </a:p>
        </p:txBody>
      </p:sp>
      <p:sp>
        <p:nvSpPr>
          <p:cNvPr id="4" name="Content Placeholder 2">
            <a:extLst>
              <a:ext uri="{FF2B5EF4-FFF2-40B4-BE49-F238E27FC236}">
                <a16:creationId xmlns:a16="http://schemas.microsoft.com/office/drawing/2014/main" id="{111C0CBF-C102-4141-A5C4-B6EA8F082673}"/>
              </a:ext>
            </a:extLst>
          </p:cNvPr>
          <p:cNvSpPr txBox="1">
            <a:spLocks/>
          </p:cNvSpPr>
          <p:nvPr/>
        </p:nvSpPr>
        <p:spPr>
          <a:xfrm>
            <a:off x="-69305" y="2975583"/>
            <a:ext cx="478646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The curriculum is designed around the key concepts that form the basis of long-term knowledge retention for pupils – matching end of year exams, knowledge recall in lessons and homework tasks – </a:t>
            </a:r>
            <a:r>
              <a:rPr lang="en-GB" sz="1800" b="1" dirty="0"/>
              <a:t>see right for key concept road maps</a:t>
            </a:r>
            <a:r>
              <a:rPr lang="en-GB" sz="1800" dirty="0"/>
              <a:t>.</a:t>
            </a:r>
          </a:p>
        </p:txBody>
      </p:sp>
      <p:pic>
        <p:nvPicPr>
          <p:cNvPr id="5" name="Picture 4">
            <a:extLst>
              <a:ext uri="{FF2B5EF4-FFF2-40B4-BE49-F238E27FC236}">
                <a16:creationId xmlns:a16="http://schemas.microsoft.com/office/drawing/2014/main" id="{E2DE99E4-75EE-4245-B3FA-EE1C558D3987}"/>
              </a:ext>
            </a:extLst>
          </p:cNvPr>
          <p:cNvPicPr>
            <a:picLocks noChangeAspect="1"/>
          </p:cNvPicPr>
          <p:nvPr/>
        </p:nvPicPr>
        <p:blipFill>
          <a:blip r:embed="rId2"/>
          <a:stretch>
            <a:fillRect/>
          </a:stretch>
        </p:blipFill>
        <p:spPr>
          <a:xfrm>
            <a:off x="9215718" y="55318"/>
            <a:ext cx="2835605" cy="2126704"/>
          </a:xfrm>
          <a:prstGeom prst="rect">
            <a:avLst/>
          </a:prstGeom>
        </p:spPr>
      </p:pic>
      <p:sp>
        <p:nvSpPr>
          <p:cNvPr id="6" name="TextBox 5">
            <a:extLst>
              <a:ext uri="{FF2B5EF4-FFF2-40B4-BE49-F238E27FC236}">
                <a16:creationId xmlns:a16="http://schemas.microsoft.com/office/drawing/2014/main" id="{1438B0EE-B14F-4D2F-8E44-B0104AA9309D}"/>
              </a:ext>
            </a:extLst>
          </p:cNvPr>
          <p:cNvSpPr txBox="1"/>
          <p:nvPr/>
        </p:nvSpPr>
        <p:spPr>
          <a:xfrm>
            <a:off x="9215718" y="2237662"/>
            <a:ext cx="2835605" cy="2585323"/>
          </a:xfrm>
          <a:prstGeom prst="rect">
            <a:avLst/>
          </a:prstGeom>
          <a:noFill/>
        </p:spPr>
        <p:txBody>
          <a:bodyPr wrap="square" rtlCol="0">
            <a:spAutoFit/>
          </a:bodyPr>
          <a:lstStyle/>
          <a:p>
            <a:r>
              <a:rPr lang="en-GB" dirty="0"/>
              <a:t>First World War: Example photo from “Schlieffen Plan to trench warfare” lesson demonstrating a range of teaching and learning styles– some teachers use a decision-making task, others use a walk through to achieve the same purpose.</a:t>
            </a:r>
          </a:p>
        </p:txBody>
      </p:sp>
      <p:pic>
        <p:nvPicPr>
          <p:cNvPr id="8" name="Picture 7">
            <a:extLst>
              <a:ext uri="{FF2B5EF4-FFF2-40B4-BE49-F238E27FC236}">
                <a16:creationId xmlns:a16="http://schemas.microsoft.com/office/drawing/2014/main" id="{FD63680B-3E0B-4F73-A96A-B9B9C8AC3E34}"/>
              </a:ext>
            </a:extLst>
          </p:cNvPr>
          <p:cNvPicPr>
            <a:picLocks noChangeAspect="1"/>
          </p:cNvPicPr>
          <p:nvPr/>
        </p:nvPicPr>
        <p:blipFill>
          <a:blip r:embed="rId3"/>
          <a:stretch>
            <a:fillRect/>
          </a:stretch>
        </p:blipFill>
        <p:spPr>
          <a:xfrm>
            <a:off x="4794737" y="0"/>
            <a:ext cx="3215473" cy="6858000"/>
          </a:xfrm>
          <a:prstGeom prst="rect">
            <a:avLst/>
          </a:prstGeom>
        </p:spPr>
      </p:pic>
    </p:spTree>
    <p:extLst>
      <p:ext uri="{BB962C8B-B14F-4D97-AF65-F5344CB8AC3E}">
        <p14:creationId xmlns:p14="http://schemas.microsoft.com/office/powerpoint/2010/main" val="3823868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0D2B9-7417-4BDD-842E-C79860549E4B}"/>
              </a:ext>
            </a:extLst>
          </p:cNvPr>
          <p:cNvSpPr>
            <a:spLocks noGrp="1"/>
          </p:cNvSpPr>
          <p:nvPr>
            <p:ph type="title"/>
          </p:nvPr>
        </p:nvSpPr>
        <p:spPr>
          <a:xfrm>
            <a:off x="0" y="-391014"/>
            <a:ext cx="10515600" cy="1325563"/>
          </a:xfrm>
        </p:spPr>
        <p:txBody>
          <a:bodyPr/>
          <a:lstStyle/>
          <a:p>
            <a:r>
              <a:rPr lang="en-GB" dirty="0"/>
              <a:t>1.3</a:t>
            </a:r>
          </a:p>
        </p:txBody>
      </p:sp>
      <p:sp>
        <p:nvSpPr>
          <p:cNvPr id="3" name="Content Placeholder 2">
            <a:extLst>
              <a:ext uri="{FF2B5EF4-FFF2-40B4-BE49-F238E27FC236}">
                <a16:creationId xmlns:a16="http://schemas.microsoft.com/office/drawing/2014/main" id="{5FAFC5C9-9B3D-4CD5-BFCB-6F02C5A5DB85}"/>
              </a:ext>
            </a:extLst>
          </p:cNvPr>
          <p:cNvSpPr>
            <a:spLocks noGrp="1"/>
          </p:cNvSpPr>
          <p:nvPr>
            <p:ph idx="1"/>
          </p:nvPr>
        </p:nvSpPr>
        <p:spPr>
          <a:xfrm>
            <a:off x="0" y="647456"/>
            <a:ext cx="5952392" cy="6210544"/>
          </a:xfrm>
        </p:spPr>
        <p:txBody>
          <a:bodyPr>
            <a:normAutofit/>
          </a:bodyPr>
          <a:lstStyle/>
          <a:p>
            <a:r>
              <a:rPr lang="en-GB" dirty="0"/>
              <a:t>See example scheme of work “</a:t>
            </a:r>
            <a:r>
              <a:rPr lang="en-GB" i="1" dirty="0">
                <a:solidFill>
                  <a:srgbClr val="0070C0"/>
                </a:solidFill>
              </a:rPr>
              <a:t>1.3 Industrial Revolution scheme.docx</a:t>
            </a:r>
            <a:r>
              <a:rPr lang="en-GB" dirty="0"/>
              <a:t>”</a:t>
            </a:r>
            <a:br>
              <a:rPr lang="en-GB" dirty="0"/>
            </a:br>
            <a:r>
              <a:rPr lang="en-GB" dirty="0"/>
              <a:t>In this scheme of work for Year 8 (Industrial Revolution) I have </a:t>
            </a:r>
            <a:r>
              <a:rPr lang="en-GB" dirty="0">
                <a:highlight>
                  <a:srgbClr val="FFFF00"/>
                </a:highlight>
              </a:rPr>
              <a:t>highlighted</a:t>
            </a:r>
            <a:r>
              <a:rPr lang="en-GB" dirty="0"/>
              <a:t> evidence showing the wide range of resources that we have utilised within one unit of work. Many are from the local area including places that pupils live in or experience in their lives, and have been gathered and adapted by our own staff to create this bespoke unit – similar to other units.</a:t>
            </a:r>
          </a:p>
        </p:txBody>
      </p:sp>
      <p:sp>
        <p:nvSpPr>
          <p:cNvPr id="4" name="Content Placeholder 2">
            <a:extLst>
              <a:ext uri="{FF2B5EF4-FFF2-40B4-BE49-F238E27FC236}">
                <a16:creationId xmlns:a16="http://schemas.microsoft.com/office/drawing/2014/main" id="{7F57BCF5-AFD6-4282-B163-75320D66E1E4}"/>
              </a:ext>
            </a:extLst>
          </p:cNvPr>
          <p:cNvSpPr txBox="1">
            <a:spLocks/>
          </p:cNvSpPr>
          <p:nvPr/>
        </p:nvSpPr>
        <p:spPr>
          <a:xfrm>
            <a:off x="6224954" y="580048"/>
            <a:ext cx="5952392" cy="62105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All History classrooms have bespoke displays that support understanding of the chronological and conceptual frameworks of the curriculum, as well as subject-specific use of tier 2 vocabulary.</a:t>
            </a:r>
          </a:p>
          <a:p>
            <a:r>
              <a:rPr lang="en-GB" dirty="0"/>
              <a:t>Pictures on the next slide.</a:t>
            </a:r>
          </a:p>
        </p:txBody>
      </p:sp>
    </p:spTree>
    <p:extLst>
      <p:ext uri="{BB962C8B-B14F-4D97-AF65-F5344CB8AC3E}">
        <p14:creationId xmlns:p14="http://schemas.microsoft.com/office/powerpoint/2010/main" val="1419821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2D16-A5AF-40FA-999B-690E3C5153A1}"/>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847BA22E-D5EA-496C-9D9C-D29387CE8517}"/>
              </a:ext>
            </a:extLst>
          </p:cNvPr>
          <p:cNvPicPr>
            <a:picLocks noChangeAspect="1"/>
          </p:cNvPicPr>
          <p:nvPr/>
        </p:nvPicPr>
        <p:blipFill rotWithShape="1">
          <a:blip r:embed="rId2"/>
          <a:srcRect t="30543" b="34510"/>
          <a:stretch/>
        </p:blipFill>
        <p:spPr>
          <a:xfrm>
            <a:off x="0" y="0"/>
            <a:ext cx="12192000" cy="3209267"/>
          </a:xfrm>
          <a:prstGeom prst="rect">
            <a:avLst/>
          </a:prstGeom>
        </p:spPr>
      </p:pic>
      <p:pic>
        <p:nvPicPr>
          <p:cNvPr id="4" name="Picture 3">
            <a:extLst>
              <a:ext uri="{FF2B5EF4-FFF2-40B4-BE49-F238E27FC236}">
                <a16:creationId xmlns:a16="http://schemas.microsoft.com/office/drawing/2014/main" id="{0B5D9BF9-AE02-40AE-9DAC-587441258DD1}"/>
              </a:ext>
            </a:extLst>
          </p:cNvPr>
          <p:cNvPicPr>
            <a:picLocks noChangeAspect="1"/>
          </p:cNvPicPr>
          <p:nvPr/>
        </p:nvPicPr>
        <p:blipFill rotWithShape="1">
          <a:blip r:embed="rId3"/>
          <a:srcRect t="32288" b="44052"/>
          <a:stretch/>
        </p:blipFill>
        <p:spPr>
          <a:xfrm>
            <a:off x="0" y="4685310"/>
            <a:ext cx="12192000" cy="2172689"/>
          </a:xfrm>
          <a:prstGeom prst="rect">
            <a:avLst/>
          </a:prstGeom>
        </p:spPr>
      </p:pic>
      <p:sp>
        <p:nvSpPr>
          <p:cNvPr id="7" name="TextBox 6">
            <a:extLst>
              <a:ext uri="{FF2B5EF4-FFF2-40B4-BE49-F238E27FC236}">
                <a16:creationId xmlns:a16="http://schemas.microsoft.com/office/drawing/2014/main" id="{B98B30B9-F845-4F95-8058-A649A4F31492}"/>
              </a:ext>
            </a:extLst>
          </p:cNvPr>
          <p:cNvSpPr txBox="1"/>
          <p:nvPr/>
        </p:nvSpPr>
        <p:spPr>
          <a:xfrm>
            <a:off x="0" y="3264668"/>
            <a:ext cx="5172636" cy="1200329"/>
          </a:xfrm>
          <a:prstGeom prst="rect">
            <a:avLst/>
          </a:prstGeom>
          <a:noFill/>
        </p:spPr>
        <p:txBody>
          <a:bodyPr wrap="square">
            <a:spAutoFit/>
          </a:bodyPr>
          <a:lstStyle/>
          <a:p>
            <a:r>
              <a:rPr lang="en-GB" sz="2400" dirty="0"/>
              <a:t>1.3 Examples of curriculum overview and keywords, as well as Tier 2 words as displayed in all History classrooms. </a:t>
            </a:r>
          </a:p>
        </p:txBody>
      </p:sp>
    </p:spTree>
    <p:extLst>
      <p:ext uri="{BB962C8B-B14F-4D97-AF65-F5344CB8AC3E}">
        <p14:creationId xmlns:p14="http://schemas.microsoft.com/office/powerpoint/2010/main" val="1802466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1.4</a:t>
            </a:r>
          </a:p>
        </p:txBody>
      </p:sp>
      <p:sp>
        <p:nvSpPr>
          <p:cNvPr id="3" name="Content Placeholder 2">
            <a:extLst>
              <a:ext uri="{FF2B5EF4-FFF2-40B4-BE49-F238E27FC236}">
                <a16:creationId xmlns:a16="http://schemas.microsoft.com/office/drawing/2014/main" id="{7B9649AB-9F35-498F-A42D-DEEC1CF225E6}"/>
              </a:ext>
            </a:extLst>
          </p:cNvPr>
          <p:cNvSpPr>
            <a:spLocks noGrp="1"/>
          </p:cNvSpPr>
          <p:nvPr>
            <p:ph idx="1"/>
          </p:nvPr>
        </p:nvSpPr>
        <p:spPr>
          <a:xfrm>
            <a:off x="0" y="656248"/>
            <a:ext cx="5811715" cy="4351338"/>
          </a:xfrm>
        </p:spPr>
        <p:txBody>
          <a:bodyPr/>
          <a:lstStyle/>
          <a:p>
            <a:pPr marL="0" indent="0">
              <a:buNone/>
            </a:pPr>
            <a:r>
              <a:rPr lang="en-GB" b="1" dirty="0"/>
              <a:t>Item 1</a:t>
            </a:r>
          </a:p>
          <a:p>
            <a:pPr marL="0" indent="0">
              <a:buNone/>
            </a:pPr>
            <a:endParaRPr lang="en-GB" b="1" dirty="0"/>
          </a:p>
          <a:p>
            <a:pPr marL="0" indent="0">
              <a:buNone/>
            </a:pPr>
            <a:r>
              <a:rPr lang="en-GB" dirty="0"/>
              <a:t>Pupil voice – see next two slides for evidence of pupil voice gathered over the last two years showing a pattern of seeking pupil voice within the faculty.</a:t>
            </a:r>
          </a:p>
        </p:txBody>
      </p:sp>
      <p:sp>
        <p:nvSpPr>
          <p:cNvPr id="5" name="TextBox 4">
            <a:extLst>
              <a:ext uri="{FF2B5EF4-FFF2-40B4-BE49-F238E27FC236}">
                <a16:creationId xmlns:a16="http://schemas.microsoft.com/office/drawing/2014/main" id="{8031BBC4-26AF-4500-9C83-75B63B93C3A4}"/>
              </a:ext>
            </a:extLst>
          </p:cNvPr>
          <p:cNvSpPr txBox="1"/>
          <p:nvPr/>
        </p:nvSpPr>
        <p:spPr>
          <a:xfrm>
            <a:off x="5971442" y="656248"/>
            <a:ext cx="6220558" cy="3970318"/>
          </a:xfrm>
          <a:prstGeom prst="rect">
            <a:avLst/>
          </a:prstGeom>
          <a:noFill/>
        </p:spPr>
        <p:txBody>
          <a:bodyPr wrap="square">
            <a:spAutoFit/>
          </a:bodyPr>
          <a:lstStyle/>
          <a:p>
            <a:pPr marL="0" indent="0">
              <a:buNone/>
            </a:pPr>
            <a:r>
              <a:rPr lang="en-GB" sz="2800" b="1" dirty="0"/>
              <a:t>Item 2</a:t>
            </a:r>
          </a:p>
          <a:p>
            <a:pPr marL="0" indent="0">
              <a:buNone/>
            </a:pPr>
            <a:endParaRPr lang="en-GB" sz="2800" b="1" dirty="0"/>
          </a:p>
          <a:p>
            <a:pPr marL="0" indent="0">
              <a:buNone/>
            </a:pPr>
            <a:r>
              <a:rPr lang="en-GB" sz="2800" dirty="0"/>
              <a:t>“</a:t>
            </a:r>
            <a:r>
              <a:rPr lang="en-GB" sz="2800" i="1" dirty="0">
                <a:solidFill>
                  <a:srgbClr val="0070C0"/>
                </a:solidFill>
              </a:rPr>
              <a:t>1.4 Learning Walks pupil understanding March 2023 document</a:t>
            </a:r>
            <a:r>
              <a:rPr lang="en-GB" sz="2800" dirty="0"/>
              <a:t>”</a:t>
            </a:r>
          </a:p>
          <a:p>
            <a:pPr marL="0" indent="0">
              <a:buNone/>
            </a:pPr>
            <a:r>
              <a:rPr lang="en-GB" sz="2800" dirty="0"/>
              <a:t>Highlighted areas show evidence of high engagement, purpose and motivation – from Senior Leadership Team’s learning walks and pupil voice meetings across the whole faculty.</a:t>
            </a:r>
          </a:p>
        </p:txBody>
      </p:sp>
    </p:spTree>
    <p:extLst>
      <p:ext uri="{BB962C8B-B14F-4D97-AF65-F5344CB8AC3E}">
        <p14:creationId xmlns:p14="http://schemas.microsoft.com/office/powerpoint/2010/main" val="1396577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FF5A13-7842-44AD-9D8E-C2465923BE45}"/>
              </a:ext>
            </a:extLst>
          </p:cNvPr>
          <p:cNvPicPr>
            <a:picLocks noChangeAspect="1"/>
          </p:cNvPicPr>
          <p:nvPr/>
        </p:nvPicPr>
        <p:blipFill rotWithShape="1">
          <a:blip r:embed="rId2"/>
          <a:srcRect l="4153" r="28012"/>
          <a:stretch/>
        </p:blipFill>
        <p:spPr>
          <a:xfrm>
            <a:off x="0" y="0"/>
            <a:ext cx="3960000" cy="6557660"/>
          </a:xfrm>
          <a:prstGeom prst="rect">
            <a:avLst/>
          </a:prstGeom>
        </p:spPr>
      </p:pic>
      <p:pic>
        <p:nvPicPr>
          <p:cNvPr id="19" name="Picture 18">
            <a:extLst>
              <a:ext uri="{FF2B5EF4-FFF2-40B4-BE49-F238E27FC236}">
                <a16:creationId xmlns:a16="http://schemas.microsoft.com/office/drawing/2014/main" id="{DBD17808-6945-4AE6-9CA1-74F5C5069BCC}"/>
              </a:ext>
            </a:extLst>
          </p:cNvPr>
          <p:cNvPicPr>
            <a:picLocks noChangeAspect="1"/>
          </p:cNvPicPr>
          <p:nvPr/>
        </p:nvPicPr>
        <p:blipFill>
          <a:blip r:embed="rId3"/>
          <a:stretch>
            <a:fillRect/>
          </a:stretch>
        </p:blipFill>
        <p:spPr>
          <a:xfrm>
            <a:off x="4116000" y="65318"/>
            <a:ext cx="3960000" cy="4888400"/>
          </a:xfrm>
          <a:prstGeom prst="rect">
            <a:avLst/>
          </a:prstGeom>
        </p:spPr>
      </p:pic>
      <p:pic>
        <p:nvPicPr>
          <p:cNvPr id="26" name="Picture 25">
            <a:extLst>
              <a:ext uri="{FF2B5EF4-FFF2-40B4-BE49-F238E27FC236}">
                <a16:creationId xmlns:a16="http://schemas.microsoft.com/office/drawing/2014/main" id="{9DFEF8F7-FB72-420C-8EB8-5D125F27BAA8}"/>
              </a:ext>
            </a:extLst>
          </p:cNvPr>
          <p:cNvPicPr>
            <a:picLocks noChangeAspect="1"/>
          </p:cNvPicPr>
          <p:nvPr/>
        </p:nvPicPr>
        <p:blipFill>
          <a:blip r:embed="rId4"/>
          <a:stretch>
            <a:fillRect/>
          </a:stretch>
        </p:blipFill>
        <p:spPr>
          <a:xfrm>
            <a:off x="8232000" y="65318"/>
            <a:ext cx="3960000" cy="5610000"/>
          </a:xfrm>
          <a:prstGeom prst="rect">
            <a:avLst/>
          </a:prstGeom>
        </p:spPr>
      </p:pic>
      <p:sp>
        <p:nvSpPr>
          <p:cNvPr id="27" name="TextBox 26">
            <a:extLst>
              <a:ext uri="{FF2B5EF4-FFF2-40B4-BE49-F238E27FC236}">
                <a16:creationId xmlns:a16="http://schemas.microsoft.com/office/drawing/2014/main" id="{17EE61A5-322B-4512-891A-435328AC3784}"/>
              </a:ext>
            </a:extLst>
          </p:cNvPr>
          <p:cNvSpPr txBox="1"/>
          <p:nvPr/>
        </p:nvSpPr>
        <p:spPr>
          <a:xfrm>
            <a:off x="0" y="5437783"/>
            <a:ext cx="12115931"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Selected results from lower school pupil voice, January 2023.</a:t>
            </a:r>
          </a:p>
          <a:p>
            <a:r>
              <a:rPr lang="en-GB" dirty="0"/>
              <a:t>The survey consisted of 20 questions and received 366 responses spread across the years 7-9.</a:t>
            </a:r>
          </a:p>
          <a:p>
            <a:r>
              <a:rPr lang="en-GB" dirty="0"/>
              <a:t>As a result we have held discussions in morning briefing about what progress means and how to ensure pupils feel they are making progress in our lessons – more is planned on this in 2023-24.</a:t>
            </a:r>
          </a:p>
        </p:txBody>
      </p:sp>
    </p:spTree>
    <p:extLst>
      <p:ext uri="{BB962C8B-B14F-4D97-AF65-F5344CB8AC3E}">
        <p14:creationId xmlns:p14="http://schemas.microsoft.com/office/powerpoint/2010/main" val="1049934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0C70F-469C-42A8-88DB-D8C60463C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68853" y="1813853"/>
            <a:ext cx="7924800" cy="4457700"/>
          </a:xfrm>
          <a:prstGeom prst="rect">
            <a:avLst/>
          </a:prstGeom>
        </p:spPr>
      </p:pic>
      <p:pic>
        <p:nvPicPr>
          <p:cNvPr id="5" name="Picture 4">
            <a:extLst>
              <a:ext uri="{FF2B5EF4-FFF2-40B4-BE49-F238E27FC236}">
                <a16:creationId xmlns:a16="http://schemas.microsoft.com/office/drawing/2014/main" id="{4C9595A0-1CC8-400C-80E1-034B74497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26956" y="1733550"/>
            <a:ext cx="7924800" cy="4457700"/>
          </a:xfrm>
          <a:prstGeom prst="rect">
            <a:avLst/>
          </a:prstGeom>
        </p:spPr>
      </p:pic>
      <p:sp>
        <p:nvSpPr>
          <p:cNvPr id="6" name="TextBox 5">
            <a:extLst>
              <a:ext uri="{FF2B5EF4-FFF2-40B4-BE49-F238E27FC236}">
                <a16:creationId xmlns:a16="http://schemas.microsoft.com/office/drawing/2014/main" id="{34A8B53D-7D30-410D-AF47-E45FE754C047}"/>
              </a:ext>
            </a:extLst>
          </p:cNvPr>
          <p:cNvSpPr txBox="1"/>
          <p:nvPr/>
        </p:nvSpPr>
        <p:spPr>
          <a:xfrm>
            <a:off x="4642338" y="580292"/>
            <a:ext cx="2162908" cy="4801314"/>
          </a:xfrm>
          <a:prstGeom prst="rect">
            <a:avLst/>
          </a:prstGeom>
          <a:noFill/>
        </p:spPr>
        <p:txBody>
          <a:bodyPr wrap="square" rtlCol="0">
            <a:spAutoFit/>
          </a:bodyPr>
          <a:lstStyle/>
          <a:p>
            <a:r>
              <a:rPr lang="en-GB" dirty="0"/>
              <a:t>TOL handwritten notes from pupil voice May 2022.</a:t>
            </a:r>
          </a:p>
          <a:p>
            <a:endParaRPr lang="en-GB" dirty="0"/>
          </a:p>
          <a:p>
            <a:r>
              <a:rPr lang="en-GB" dirty="0"/>
              <a:t>This showed a discrepancy between disadvantaged pupils and their peers in understanding the concepts and organisation of the curriculum.  As a result we created wall displays and altered some enquiry questions.</a:t>
            </a:r>
          </a:p>
          <a:p>
            <a:endParaRPr lang="en-GB" dirty="0"/>
          </a:p>
        </p:txBody>
      </p:sp>
      <p:sp>
        <p:nvSpPr>
          <p:cNvPr id="2" name="Rectangle 1">
            <a:extLst>
              <a:ext uri="{FF2B5EF4-FFF2-40B4-BE49-F238E27FC236}">
                <a16:creationId xmlns:a16="http://schemas.microsoft.com/office/drawing/2014/main" id="{5502846C-0E45-A791-8684-67B536232767}"/>
              </a:ext>
            </a:extLst>
          </p:cNvPr>
          <p:cNvSpPr/>
          <p:nvPr/>
        </p:nvSpPr>
        <p:spPr>
          <a:xfrm>
            <a:off x="299258" y="2842953"/>
            <a:ext cx="3640975" cy="29925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280B14D-99E4-DACB-C4B9-8A3442224A17}"/>
              </a:ext>
            </a:extLst>
          </p:cNvPr>
          <p:cNvSpPr/>
          <p:nvPr/>
        </p:nvSpPr>
        <p:spPr>
          <a:xfrm>
            <a:off x="7581207" y="2493817"/>
            <a:ext cx="3948546" cy="34913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256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298F4-2E5E-4051-9734-F2B9B0053B8A}"/>
              </a:ext>
            </a:extLst>
          </p:cNvPr>
          <p:cNvSpPr>
            <a:spLocks noGrp="1"/>
          </p:cNvSpPr>
          <p:nvPr>
            <p:ph type="title"/>
          </p:nvPr>
        </p:nvSpPr>
        <p:spPr>
          <a:xfrm>
            <a:off x="0" y="-399806"/>
            <a:ext cx="10515600" cy="1325563"/>
          </a:xfrm>
        </p:spPr>
        <p:txBody>
          <a:bodyPr/>
          <a:lstStyle/>
          <a:p>
            <a:r>
              <a:rPr lang="en-GB" dirty="0"/>
              <a:t>1.5</a:t>
            </a:r>
          </a:p>
        </p:txBody>
      </p:sp>
      <p:sp>
        <p:nvSpPr>
          <p:cNvPr id="3" name="Content Placeholder 2">
            <a:extLst>
              <a:ext uri="{FF2B5EF4-FFF2-40B4-BE49-F238E27FC236}">
                <a16:creationId xmlns:a16="http://schemas.microsoft.com/office/drawing/2014/main" id="{7B9649AB-9F35-498F-A42D-DEEC1CF225E6}"/>
              </a:ext>
            </a:extLst>
          </p:cNvPr>
          <p:cNvSpPr>
            <a:spLocks noGrp="1"/>
          </p:cNvSpPr>
          <p:nvPr>
            <p:ph idx="1"/>
          </p:nvPr>
        </p:nvSpPr>
        <p:spPr>
          <a:xfrm>
            <a:off x="0" y="656248"/>
            <a:ext cx="5811715" cy="4351338"/>
          </a:xfrm>
        </p:spPr>
        <p:txBody>
          <a:bodyPr/>
          <a:lstStyle/>
          <a:p>
            <a:pPr marL="0" indent="0">
              <a:buNone/>
            </a:pPr>
            <a:r>
              <a:rPr lang="en-GB" b="1" dirty="0"/>
              <a:t>Item 1</a:t>
            </a:r>
          </a:p>
          <a:p>
            <a:pPr marL="0" indent="0">
              <a:buNone/>
            </a:pPr>
            <a:endParaRPr lang="en-GB" b="1" dirty="0"/>
          </a:p>
          <a:p>
            <a:pPr marL="0" indent="0">
              <a:buNone/>
            </a:pPr>
            <a:r>
              <a:rPr lang="en-GB" dirty="0"/>
              <a:t>Examples of feedback using verbal feedback, annotation of peer examples and/or written feedback – on the following slides.</a:t>
            </a:r>
          </a:p>
        </p:txBody>
      </p:sp>
      <p:sp>
        <p:nvSpPr>
          <p:cNvPr id="5" name="TextBox 4">
            <a:extLst>
              <a:ext uri="{FF2B5EF4-FFF2-40B4-BE49-F238E27FC236}">
                <a16:creationId xmlns:a16="http://schemas.microsoft.com/office/drawing/2014/main" id="{8031BBC4-26AF-4500-9C83-75B63B93C3A4}"/>
              </a:ext>
            </a:extLst>
          </p:cNvPr>
          <p:cNvSpPr txBox="1"/>
          <p:nvPr/>
        </p:nvSpPr>
        <p:spPr>
          <a:xfrm>
            <a:off x="5971442" y="656248"/>
            <a:ext cx="6220558" cy="4832092"/>
          </a:xfrm>
          <a:prstGeom prst="rect">
            <a:avLst/>
          </a:prstGeom>
          <a:noFill/>
        </p:spPr>
        <p:txBody>
          <a:bodyPr wrap="square">
            <a:spAutoFit/>
          </a:bodyPr>
          <a:lstStyle/>
          <a:p>
            <a:pPr marL="0" indent="0">
              <a:buNone/>
            </a:pPr>
            <a:r>
              <a:rPr lang="en-GB" sz="2800" b="1" dirty="0"/>
              <a:t>Item 2</a:t>
            </a:r>
          </a:p>
          <a:p>
            <a:pPr marL="0" indent="0">
              <a:buNone/>
            </a:pPr>
            <a:endParaRPr lang="en-GB" sz="2800" b="1" dirty="0"/>
          </a:p>
          <a:p>
            <a:pPr marL="0" indent="0">
              <a:buNone/>
            </a:pPr>
            <a:r>
              <a:rPr lang="en-GB" sz="2800" i="1" dirty="0">
                <a:solidFill>
                  <a:srgbClr val="0070C0"/>
                </a:solidFill>
              </a:rPr>
              <a:t>“1.5 Learning Walks assessment and feedback March 2023 document”</a:t>
            </a:r>
          </a:p>
          <a:p>
            <a:pPr marL="0" indent="0">
              <a:buNone/>
            </a:pPr>
            <a:endParaRPr lang="en-GB" sz="2800" b="1" dirty="0"/>
          </a:p>
          <a:p>
            <a:pPr marL="0" indent="0">
              <a:buNone/>
            </a:pPr>
            <a:r>
              <a:rPr lang="en-GB" sz="2800" dirty="0"/>
              <a:t>Highlighted area shows evidence from Senior Leadership Team’s notes from a series of learning walks and book </a:t>
            </a:r>
            <a:r>
              <a:rPr lang="en-GB" sz="2800" dirty="0" err="1"/>
              <a:t>scrutinies</a:t>
            </a:r>
            <a:r>
              <a:rPr lang="en-GB" sz="2800" dirty="0"/>
              <a:t> of pupils’ engagement with assessment and feedback as routine, with bespoke feedback and quality responses.</a:t>
            </a:r>
          </a:p>
        </p:txBody>
      </p:sp>
    </p:spTree>
    <p:extLst>
      <p:ext uri="{BB962C8B-B14F-4D97-AF65-F5344CB8AC3E}">
        <p14:creationId xmlns:p14="http://schemas.microsoft.com/office/powerpoint/2010/main" val="2856449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1E2ECBB0582344AF7BD973941883DE" ma:contentTypeVersion="39" ma:contentTypeDescription="Create a new document." ma:contentTypeScope="" ma:versionID="dfd44ccd787cbd01eb1740d007a3aeca">
  <xsd:schema xmlns:xsd="http://www.w3.org/2001/XMLSchema" xmlns:xs="http://www.w3.org/2001/XMLSchema" xmlns:p="http://schemas.microsoft.com/office/2006/metadata/properties" xmlns:ns2="afe720fa-808f-4bd3-a6d5-a34dfa26b771" xmlns:ns3="3c0b5572-6716-4c5b-9d93-6e48fee3f696" targetNamespace="http://schemas.microsoft.com/office/2006/metadata/properties" ma:root="true" ma:fieldsID="fec9aab142958c0e76e6af9c6bac9948" ns2:_="" ns3:_="">
    <xsd:import namespace="afe720fa-808f-4bd3-a6d5-a34dfa26b771"/>
    <xsd:import namespace="3c0b5572-6716-4c5b-9d93-6e48fee3f696"/>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e720fa-808f-4bd3-a6d5-a34dfa26b771"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LengthInSeconds" ma:index="38" nillable="true" ma:displayName="Length (seconds)" ma:internalName="MediaLengthInSeconds" ma:readOnly="true">
      <xsd:simpleType>
        <xsd:restriction base="dms:Unknown"/>
      </xsd:simple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9eb7be05-cd1c-4710-aa08-fb1b8e101e05" ma:termSetId="09814cd3-568e-fe90-9814-8d621ff8fb84" ma:anchorId="fba54fb3-c3e1-fe81-a776-ca4b69148c4d" ma:open="true" ma:isKeyword="false">
      <xsd:complexType>
        <xsd:sequence>
          <xsd:element ref="pc:Terms" minOccurs="0" maxOccurs="1"/>
        </xsd:sequence>
      </xsd:complex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Location" ma:index="4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0b5572-6716-4c5b-9d93-6e48fee3f696"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element name="TaxCatchAll" ma:index="41" nillable="true" ma:displayName="Taxonomy Catch All Column" ma:hidden="true" ma:list="{c58d39f8-5eb0-4466-aeb5-9f48ab35a6e1}" ma:internalName="TaxCatchAll" ma:showField="CatchAllData" ma:web="3c0b5572-6716-4c5b-9d93-6e48fee3f6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bookType xmlns="afe720fa-808f-4bd3-a6d5-a34dfa26b771" xsi:nil="true"/>
    <FolderType xmlns="afe720fa-808f-4bd3-a6d5-a34dfa26b771" xsi:nil="true"/>
    <Invited_Leaders xmlns="afe720fa-808f-4bd3-a6d5-a34dfa26b771" xsi:nil="true"/>
    <TaxCatchAll xmlns="3c0b5572-6716-4c5b-9d93-6e48fee3f696" xsi:nil="true"/>
    <Distribution_Groups xmlns="afe720fa-808f-4bd3-a6d5-a34dfa26b771" xsi:nil="true"/>
    <TeamsChannelId xmlns="afe720fa-808f-4bd3-a6d5-a34dfa26b771" xsi:nil="true"/>
    <Math_Settings xmlns="afe720fa-808f-4bd3-a6d5-a34dfa26b771" xsi:nil="true"/>
    <Members xmlns="afe720fa-808f-4bd3-a6d5-a34dfa26b771">
      <UserInfo>
        <DisplayName/>
        <AccountId xsi:nil="true"/>
        <AccountType/>
      </UserInfo>
    </Members>
    <Self_Registration_Enabled xmlns="afe720fa-808f-4bd3-a6d5-a34dfa26b771" xsi:nil="true"/>
    <AppVersion xmlns="afe720fa-808f-4bd3-a6d5-a34dfa26b771" xsi:nil="true"/>
    <IsNotebookLocked xmlns="afe720fa-808f-4bd3-a6d5-a34dfa26b771" xsi:nil="true"/>
    <DefaultSectionNames xmlns="afe720fa-808f-4bd3-a6d5-a34dfa26b771" xsi:nil="true"/>
    <Is_Collaboration_Space_Locked xmlns="afe720fa-808f-4bd3-a6d5-a34dfa26b771" xsi:nil="true"/>
    <Templates xmlns="afe720fa-808f-4bd3-a6d5-a34dfa26b771" xsi:nil="true"/>
    <Member_Groups xmlns="afe720fa-808f-4bd3-a6d5-a34dfa26b771">
      <UserInfo>
        <DisplayName/>
        <AccountId xsi:nil="true"/>
        <AccountType/>
      </UserInfo>
    </Member_Groups>
    <Has_Leaders_Only_SectionGroup xmlns="afe720fa-808f-4bd3-a6d5-a34dfa26b771" xsi:nil="true"/>
    <lcf76f155ced4ddcb4097134ff3c332f xmlns="afe720fa-808f-4bd3-a6d5-a34dfa26b771">
      <Terms xmlns="http://schemas.microsoft.com/office/infopath/2007/PartnerControls"/>
    </lcf76f155ced4ddcb4097134ff3c332f>
    <Invited_Members xmlns="afe720fa-808f-4bd3-a6d5-a34dfa26b771" xsi:nil="true"/>
    <CultureName xmlns="afe720fa-808f-4bd3-a6d5-a34dfa26b771" xsi:nil="true"/>
    <Owner xmlns="afe720fa-808f-4bd3-a6d5-a34dfa26b771">
      <UserInfo>
        <DisplayName/>
        <AccountId xsi:nil="true"/>
        <AccountType/>
      </UserInfo>
    </Owner>
    <Leaders xmlns="afe720fa-808f-4bd3-a6d5-a34dfa26b771">
      <UserInfo>
        <DisplayName/>
        <AccountId xsi:nil="true"/>
        <AccountType/>
      </UserInfo>
    </Leaders>
    <LMS_Mappings xmlns="afe720fa-808f-4bd3-a6d5-a34dfa26b771" xsi:nil="true"/>
  </documentManagement>
</p:properties>
</file>

<file path=customXml/itemProps1.xml><?xml version="1.0" encoding="utf-8"?>
<ds:datastoreItem xmlns:ds="http://schemas.openxmlformats.org/officeDocument/2006/customXml" ds:itemID="{19DA23C8-D103-4C67-8829-B66372CEDD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e720fa-808f-4bd3-a6d5-a34dfa26b771"/>
    <ds:schemaRef ds:uri="3c0b5572-6716-4c5b-9d93-6e48fee3f6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5F013E-E633-433B-9143-1CA613A0C9B2}">
  <ds:schemaRefs>
    <ds:schemaRef ds:uri="http://schemas.microsoft.com/sharepoint/v3/contenttype/forms"/>
  </ds:schemaRefs>
</ds:datastoreItem>
</file>

<file path=customXml/itemProps3.xml><?xml version="1.0" encoding="utf-8"?>
<ds:datastoreItem xmlns:ds="http://schemas.openxmlformats.org/officeDocument/2006/customXml" ds:itemID="{1CC0D7A7-1080-4573-B679-FC69EB2295A0}">
  <ds:schemaRefs>
    <ds:schemaRef ds:uri="http://purl.org/dc/dcmitype/"/>
    <ds:schemaRef ds:uri="afe720fa-808f-4bd3-a6d5-a34dfa26b771"/>
    <ds:schemaRef ds:uri="http://schemas.microsoft.com/office/2006/documentManagement/types"/>
    <ds:schemaRef ds:uri="http://purl.org/dc/elements/1.1/"/>
    <ds:schemaRef ds:uri="http://purl.org/dc/terms/"/>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3c0b5572-6716-4c5b-9d93-6e48fee3f696"/>
  </ds:schemaRefs>
</ds:datastoreItem>
</file>

<file path=docProps/app.xml><?xml version="1.0" encoding="utf-8"?>
<Properties xmlns="http://schemas.openxmlformats.org/officeDocument/2006/extended-properties" xmlns:vt="http://schemas.openxmlformats.org/officeDocument/2006/docPropsVTypes">
  <TotalTime>1379</TotalTime>
  <Words>694</Words>
  <Application>Microsoft Office PowerPoint</Application>
  <PresentationFormat>Widescreen</PresentationFormat>
  <Paragraphs>44</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HA QM</vt:lpstr>
      <vt:lpstr>1.1</vt:lpstr>
      <vt:lpstr>1.2</vt:lpstr>
      <vt:lpstr>1.3</vt:lpstr>
      <vt:lpstr>PowerPoint Presentation</vt:lpstr>
      <vt:lpstr>1.4</vt:lpstr>
      <vt:lpstr>PowerPoint Presentation</vt:lpstr>
      <vt:lpstr>PowerPoint Presentation</vt:lpstr>
      <vt:lpstr>1.5</vt:lpstr>
      <vt:lpstr>1.5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 QM</dc:title>
  <dc:creator>GDavey</dc:creator>
  <cp:lastModifiedBy>Melanie Jones</cp:lastModifiedBy>
  <cp:revision>14</cp:revision>
  <dcterms:created xsi:type="dcterms:W3CDTF">2023-06-06T14:01:56Z</dcterms:created>
  <dcterms:modified xsi:type="dcterms:W3CDTF">2024-09-10T11:19:56Z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0x010100BC1E2ECBB0582344AF7BD973941883DE</vt:lpwstr>
  </property>
  <property fmtid="{D5CDD505-2E9C-101B-9397-08002B2CF9AE}" pid="3" name="MediaServiceImageTags">
    <vt:lpwstr/>
  </property>
</Properties>
</file>