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61" r:id="rId6"/>
    <p:sldId id="274" r:id="rId7"/>
    <p:sldId id="271" r:id="rId8"/>
    <p:sldId id="278" r:id="rId9"/>
    <p:sldId id="262" r:id="rId10"/>
    <p:sldId id="263" r:id="rId11"/>
    <p:sldId id="265" r:id="rId12"/>
    <p:sldId id="267" r:id="rId13"/>
    <p:sldId id="268" r:id="rId14"/>
    <p:sldId id="27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63" d="100"/>
          <a:sy n="63" d="100"/>
        </p:scale>
        <p:origin x="804" y="56"/>
      </p:cViewPr>
      <p:guideLst>
        <p:guide orient="horz" pos="218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023B6-9F03-4879-8A46-02A5FF0F58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351390C-E82F-4DA4-A112-A548F8FBDF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4515EBF-3D57-4E5E-8F2C-9DB0A5999806}"/>
              </a:ext>
            </a:extLst>
          </p:cNvPr>
          <p:cNvSpPr>
            <a:spLocks noGrp="1"/>
          </p:cNvSpPr>
          <p:nvPr>
            <p:ph type="dt" sz="half" idx="10"/>
          </p:nvPr>
        </p:nvSpPr>
        <p:spPr/>
        <p:txBody>
          <a:bodyPr/>
          <a:lstStyle/>
          <a:p>
            <a:fld id="{EE782EA0-685D-4BEC-B04B-2B04E0E286D7}" type="datetimeFigureOut">
              <a:rPr lang="en-GB" smtClean="0"/>
              <a:t>10/09/2024</a:t>
            </a:fld>
            <a:endParaRPr lang="en-GB"/>
          </a:p>
        </p:txBody>
      </p:sp>
      <p:sp>
        <p:nvSpPr>
          <p:cNvPr id="5" name="Footer Placeholder 4">
            <a:extLst>
              <a:ext uri="{FF2B5EF4-FFF2-40B4-BE49-F238E27FC236}">
                <a16:creationId xmlns:a16="http://schemas.microsoft.com/office/drawing/2014/main" id="{2F79BD42-EF3E-4A0D-9DE6-88C8CB1B421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D219C5D-E12F-463A-84CB-7A8FCA2B811A}"/>
              </a:ext>
            </a:extLst>
          </p:cNvPr>
          <p:cNvSpPr>
            <a:spLocks noGrp="1"/>
          </p:cNvSpPr>
          <p:nvPr>
            <p:ph type="sldNum" sz="quarter" idx="12"/>
          </p:nvPr>
        </p:nvSpPr>
        <p:spPr/>
        <p:txBody>
          <a:bodyPr/>
          <a:lstStyle/>
          <a:p>
            <a:fld id="{8AE1D775-E793-4979-ADF3-EE0F14B03FDC}" type="slidenum">
              <a:rPr lang="en-GB" smtClean="0"/>
              <a:t>‹#›</a:t>
            </a:fld>
            <a:endParaRPr lang="en-GB"/>
          </a:p>
        </p:txBody>
      </p:sp>
    </p:spTree>
    <p:extLst>
      <p:ext uri="{BB962C8B-B14F-4D97-AF65-F5344CB8AC3E}">
        <p14:creationId xmlns:p14="http://schemas.microsoft.com/office/powerpoint/2010/main" val="3203798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15281-CDDC-4E93-B79C-D7A3D1499FC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39D5654-54F6-4361-85B3-F760CEA59F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E542B2C-9760-4A4E-A498-BEF55754033D}"/>
              </a:ext>
            </a:extLst>
          </p:cNvPr>
          <p:cNvSpPr>
            <a:spLocks noGrp="1"/>
          </p:cNvSpPr>
          <p:nvPr>
            <p:ph type="dt" sz="half" idx="10"/>
          </p:nvPr>
        </p:nvSpPr>
        <p:spPr/>
        <p:txBody>
          <a:bodyPr/>
          <a:lstStyle/>
          <a:p>
            <a:fld id="{EE782EA0-685D-4BEC-B04B-2B04E0E286D7}" type="datetimeFigureOut">
              <a:rPr lang="en-GB" smtClean="0"/>
              <a:t>10/09/2024</a:t>
            </a:fld>
            <a:endParaRPr lang="en-GB"/>
          </a:p>
        </p:txBody>
      </p:sp>
      <p:sp>
        <p:nvSpPr>
          <p:cNvPr id="5" name="Footer Placeholder 4">
            <a:extLst>
              <a:ext uri="{FF2B5EF4-FFF2-40B4-BE49-F238E27FC236}">
                <a16:creationId xmlns:a16="http://schemas.microsoft.com/office/drawing/2014/main" id="{5F315183-6BF2-44E0-B732-CF08B3959B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1E1AED-8D4F-45E7-82D9-CDD5945861A4}"/>
              </a:ext>
            </a:extLst>
          </p:cNvPr>
          <p:cNvSpPr>
            <a:spLocks noGrp="1"/>
          </p:cNvSpPr>
          <p:nvPr>
            <p:ph type="sldNum" sz="quarter" idx="12"/>
          </p:nvPr>
        </p:nvSpPr>
        <p:spPr/>
        <p:txBody>
          <a:bodyPr/>
          <a:lstStyle/>
          <a:p>
            <a:fld id="{8AE1D775-E793-4979-ADF3-EE0F14B03FDC}" type="slidenum">
              <a:rPr lang="en-GB" smtClean="0"/>
              <a:t>‹#›</a:t>
            </a:fld>
            <a:endParaRPr lang="en-GB"/>
          </a:p>
        </p:txBody>
      </p:sp>
    </p:spTree>
    <p:extLst>
      <p:ext uri="{BB962C8B-B14F-4D97-AF65-F5344CB8AC3E}">
        <p14:creationId xmlns:p14="http://schemas.microsoft.com/office/powerpoint/2010/main" val="1298804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B5B32A-9EC8-4AD1-8FE0-92982401555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52E4E60-DD42-46B3-A534-577B227DEC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6626C45-7602-434C-9177-282AC05717CA}"/>
              </a:ext>
            </a:extLst>
          </p:cNvPr>
          <p:cNvSpPr>
            <a:spLocks noGrp="1"/>
          </p:cNvSpPr>
          <p:nvPr>
            <p:ph type="dt" sz="half" idx="10"/>
          </p:nvPr>
        </p:nvSpPr>
        <p:spPr/>
        <p:txBody>
          <a:bodyPr/>
          <a:lstStyle/>
          <a:p>
            <a:fld id="{EE782EA0-685D-4BEC-B04B-2B04E0E286D7}" type="datetimeFigureOut">
              <a:rPr lang="en-GB" smtClean="0"/>
              <a:t>10/09/2024</a:t>
            </a:fld>
            <a:endParaRPr lang="en-GB"/>
          </a:p>
        </p:txBody>
      </p:sp>
      <p:sp>
        <p:nvSpPr>
          <p:cNvPr id="5" name="Footer Placeholder 4">
            <a:extLst>
              <a:ext uri="{FF2B5EF4-FFF2-40B4-BE49-F238E27FC236}">
                <a16:creationId xmlns:a16="http://schemas.microsoft.com/office/drawing/2014/main" id="{059AC428-FF7E-4636-A390-C10557E2F70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480A1FC-189E-482F-93F7-2CB10CD5F3DD}"/>
              </a:ext>
            </a:extLst>
          </p:cNvPr>
          <p:cNvSpPr>
            <a:spLocks noGrp="1"/>
          </p:cNvSpPr>
          <p:nvPr>
            <p:ph type="sldNum" sz="quarter" idx="12"/>
          </p:nvPr>
        </p:nvSpPr>
        <p:spPr/>
        <p:txBody>
          <a:bodyPr/>
          <a:lstStyle/>
          <a:p>
            <a:fld id="{8AE1D775-E793-4979-ADF3-EE0F14B03FDC}" type="slidenum">
              <a:rPr lang="en-GB" smtClean="0"/>
              <a:t>‹#›</a:t>
            </a:fld>
            <a:endParaRPr lang="en-GB"/>
          </a:p>
        </p:txBody>
      </p:sp>
    </p:spTree>
    <p:extLst>
      <p:ext uri="{BB962C8B-B14F-4D97-AF65-F5344CB8AC3E}">
        <p14:creationId xmlns:p14="http://schemas.microsoft.com/office/powerpoint/2010/main" val="1623117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B1D62-8BE4-45E1-A988-E3495284873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17E9BC6-86F4-403E-B442-6DFC8F70A9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92C672D-79C6-4BFD-A1A4-B6DEF3780694}"/>
              </a:ext>
            </a:extLst>
          </p:cNvPr>
          <p:cNvSpPr>
            <a:spLocks noGrp="1"/>
          </p:cNvSpPr>
          <p:nvPr>
            <p:ph type="dt" sz="half" idx="10"/>
          </p:nvPr>
        </p:nvSpPr>
        <p:spPr/>
        <p:txBody>
          <a:bodyPr/>
          <a:lstStyle/>
          <a:p>
            <a:fld id="{EE782EA0-685D-4BEC-B04B-2B04E0E286D7}" type="datetimeFigureOut">
              <a:rPr lang="en-GB" smtClean="0"/>
              <a:t>10/09/2024</a:t>
            </a:fld>
            <a:endParaRPr lang="en-GB"/>
          </a:p>
        </p:txBody>
      </p:sp>
      <p:sp>
        <p:nvSpPr>
          <p:cNvPr id="5" name="Footer Placeholder 4">
            <a:extLst>
              <a:ext uri="{FF2B5EF4-FFF2-40B4-BE49-F238E27FC236}">
                <a16:creationId xmlns:a16="http://schemas.microsoft.com/office/drawing/2014/main" id="{63FCF7ED-8BCF-45EE-9616-1635864CA7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A8E1A3-478A-4FF8-926E-1D7A4B85E7D0}"/>
              </a:ext>
            </a:extLst>
          </p:cNvPr>
          <p:cNvSpPr>
            <a:spLocks noGrp="1"/>
          </p:cNvSpPr>
          <p:nvPr>
            <p:ph type="sldNum" sz="quarter" idx="12"/>
          </p:nvPr>
        </p:nvSpPr>
        <p:spPr/>
        <p:txBody>
          <a:bodyPr/>
          <a:lstStyle/>
          <a:p>
            <a:fld id="{8AE1D775-E793-4979-ADF3-EE0F14B03FDC}" type="slidenum">
              <a:rPr lang="en-GB" smtClean="0"/>
              <a:t>‹#›</a:t>
            </a:fld>
            <a:endParaRPr lang="en-GB"/>
          </a:p>
        </p:txBody>
      </p:sp>
    </p:spTree>
    <p:extLst>
      <p:ext uri="{BB962C8B-B14F-4D97-AF65-F5344CB8AC3E}">
        <p14:creationId xmlns:p14="http://schemas.microsoft.com/office/powerpoint/2010/main" val="2963390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17182-8779-4EFC-8EBA-DA18C5D052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21151AD-AB14-41D9-9031-FBE5063191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4C79E5-9A20-4818-A26B-414016E35AF8}"/>
              </a:ext>
            </a:extLst>
          </p:cNvPr>
          <p:cNvSpPr>
            <a:spLocks noGrp="1"/>
          </p:cNvSpPr>
          <p:nvPr>
            <p:ph type="dt" sz="half" idx="10"/>
          </p:nvPr>
        </p:nvSpPr>
        <p:spPr/>
        <p:txBody>
          <a:bodyPr/>
          <a:lstStyle/>
          <a:p>
            <a:fld id="{EE782EA0-685D-4BEC-B04B-2B04E0E286D7}" type="datetimeFigureOut">
              <a:rPr lang="en-GB" smtClean="0"/>
              <a:t>10/09/2024</a:t>
            </a:fld>
            <a:endParaRPr lang="en-GB"/>
          </a:p>
        </p:txBody>
      </p:sp>
      <p:sp>
        <p:nvSpPr>
          <p:cNvPr id="5" name="Footer Placeholder 4">
            <a:extLst>
              <a:ext uri="{FF2B5EF4-FFF2-40B4-BE49-F238E27FC236}">
                <a16:creationId xmlns:a16="http://schemas.microsoft.com/office/drawing/2014/main" id="{2E4691E0-E2AA-4FE4-B970-383B56976C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8E7594E-47E1-4D1A-BB49-6004DE807561}"/>
              </a:ext>
            </a:extLst>
          </p:cNvPr>
          <p:cNvSpPr>
            <a:spLocks noGrp="1"/>
          </p:cNvSpPr>
          <p:nvPr>
            <p:ph type="sldNum" sz="quarter" idx="12"/>
          </p:nvPr>
        </p:nvSpPr>
        <p:spPr/>
        <p:txBody>
          <a:bodyPr/>
          <a:lstStyle/>
          <a:p>
            <a:fld id="{8AE1D775-E793-4979-ADF3-EE0F14B03FDC}" type="slidenum">
              <a:rPr lang="en-GB" smtClean="0"/>
              <a:t>‹#›</a:t>
            </a:fld>
            <a:endParaRPr lang="en-GB"/>
          </a:p>
        </p:txBody>
      </p:sp>
    </p:spTree>
    <p:extLst>
      <p:ext uri="{BB962C8B-B14F-4D97-AF65-F5344CB8AC3E}">
        <p14:creationId xmlns:p14="http://schemas.microsoft.com/office/powerpoint/2010/main" val="3609785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296DF-3A17-4B37-A8F6-912B98F0D47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78AE1FD-5060-43C1-9C7D-23BA1CB9D9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A0C7823-B63D-4CDD-AE35-3DCA3747FB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B5D2E69-C4DE-4468-B2F2-2D378F0E0F9E}"/>
              </a:ext>
            </a:extLst>
          </p:cNvPr>
          <p:cNvSpPr>
            <a:spLocks noGrp="1"/>
          </p:cNvSpPr>
          <p:nvPr>
            <p:ph type="dt" sz="half" idx="10"/>
          </p:nvPr>
        </p:nvSpPr>
        <p:spPr/>
        <p:txBody>
          <a:bodyPr/>
          <a:lstStyle/>
          <a:p>
            <a:fld id="{EE782EA0-685D-4BEC-B04B-2B04E0E286D7}" type="datetimeFigureOut">
              <a:rPr lang="en-GB" smtClean="0"/>
              <a:t>10/09/2024</a:t>
            </a:fld>
            <a:endParaRPr lang="en-GB"/>
          </a:p>
        </p:txBody>
      </p:sp>
      <p:sp>
        <p:nvSpPr>
          <p:cNvPr id="6" name="Footer Placeholder 5">
            <a:extLst>
              <a:ext uri="{FF2B5EF4-FFF2-40B4-BE49-F238E27FC236}">
                <a16:creationId xmlns:a16="http://schemas.microsoft.com/office/drawing/2014/main" id="{F42CB206-1AFA-4998-A449-5A2A4DC59F8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100A7D-C092-4FC6-95BE-660014A43D46}"/>
              </a:ext>
            </a:extLst>
          </p:cNvPr>
          <p:cNvSpPr>
            <a:spLocks noGrp="1"/>
          </p:cNvSpPr>
          <p:nvPr>
            <p:ph type="sldNum" sz="quarter" idx="12"/>
          </p:nvPr>
        </p:nvSpPr>
        <p:spPr/>
        <p:txBody>
          <a:bodyPr/>
          <a:lstStyle/>
          <a:p>
            <a:fld id="{8AE1D775-E793-4979-ADF3-EE0F14B03FDC}" type="slidenum">
              <a:rPr lang="en-GB" smtClean="0"/>
              <a:t>‹#›</a:t>
            </a:fld>
            <a:endParaRPr lang="en-GB"/>
          </a:p>
        </p:txBody>
      </p:sp>
    </p:spTree>
    <p:extLst>
      <p:ext uri="{BB962C8B-B14F-4D97-AF65-F5344CB8AC3E}">
        <p14:creationId xmlns:p14="http://schemas.microsoft.com/office/powerpoint/2010/main" val="1686147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3C634-E6BD-4EF4-BB08-71540424D79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669997-88FB-4E0F-940F-3E2D5BCA49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47A4F1-A7CB-429B-82BD-FEF181F8B6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5C6E092-3213-4B59-B48A-1AFBBBE3C5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392933-35A6-409A-B677-3FCF10FDF1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F900A5F-955C-40A8-A584-67D5B3781ADB}"/>
              </a:ext>
            </a:extLst>
          </p:cNvPr>
          <p:cNvSpPr>
            <a:spLocks noGrp="1"/>
          </p:cNvSpPr>
          <p:nvPr>
            <p:ph type="dt" sz="half" idx="10"/>
          </p:nvPr>
        </p:nvSpPr>
        <p:spPr/>
        <p:txBody>
          <a:bodyPr/>
          <a:lstStyle/>
          <a:p>
            <a:fld id="{EE782EA0-685D-4BEC-B04B-2B04E0E286D7}" type="datetimeFigureOut">
              <a:rPr lang="en-GB" smtClean="0"/>
              <a:t>10/09/2024</a:t>
            </a:fld>
            <a:endParaRPr lang="en-GB"/>
          </a:p>
        </p:txBody>
      </p:sp>
      <p:sp>
        <p:nvSpPr>
          <p:cNvPr id="8" name="Footer Placeholder 7">
            <a:extLst>
              <a:ext uri="{FF2B5EF4-FFF2-40B4-BE49-F238E27FC236}">
                <a16:creationId xmlns:a16="http://schemas.microsoft.com/office/drawing/2014/main" id="{3CCE0B35-DE3E-42FA-B008-D3A0779FB3E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5FB026F-D6DD-450A-AB76-529779E5820D}"/>
              </a:ext>
            </a:extLst>
          </p:cNvPr>
          <p:cNvSpPr>
            <a:spLocks noGrp="1"/>
          </p:cNvSpPr>
          <p:nvPr>
            <p:ph type="sldNum" sz="quarter" idx="12"/>
          </p:nvPr>
        </p:nvSpPr>
        <p:spPr/>
        <p:txBody>
          <a:bodyPr/>
          <a:lstStyle/>
          <a:p>
            <a:fld id="{8AE1D775-E793-4979-ADF3-EE0F14B03FDC}" type="slidenum">
              <a:rPr lang="en-GB" smtClean="0"/>
              <a:t>‹#›</a:t>
            </a:fld>
            <a:endParaRPr lang="en-GB"/>
          </a:p>
        </p:txBody>
      </p:sp>
    </p:spTree>
    <p:extLst>
      <p:ext uri="{BB962C8B-B14F-4D97-AF65-F5344CB8AC3E}">
        <p14:creationId xmlns:p14="http://schemas.microsoft.com/office/powerpoint/2010/main" val="2268944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8C7CA-7A85-409D-A504-519DD58BCFC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896B6F7-20E8-4CA1-AFEA-F6CD9E8F5ABC}"/>
              </a:ext>
            </a:extLst>
          </p:cNvPr>
          <p:cNvSpPr>
            <a:spLocks noGrp="1"/>
          </p:cNvSpPr>
          <p:nvPr>
            <p:ph type="dt" sz="half" idx="10"/>
          </p:nvPr>
        </p:nvSpPr>
        <p:spPr/>
        <p:txBody>
          <a:bodyPr/>
          <a:lstStyle/>
          <a:p>
            <a:fld id="{EE782EA0-685D-4BEC-B04B-2B04E0E286D7}" type="datetimeFigureOut">
              <a:rPr lang="en-GB" smtClean="0"/>
              <a:t>10/09/2024</a:t>
            </a:fld>
            <a:endParaRPr lang="en-GB"/>
          </a:p>
        </p:txBody>
      </p:sp>
      <p:sp>
        <p:nvSpPr>
          <p:cNvPr id="4" name="Footer Placeholder 3">
            <a:extLst>
              <a:ext uri="{FF2B5EF4-FFF2-40B4-BE49-F238E27FC236}">
                <a16:creationId xmlns:a16="http://schemas.microsoft.com/office/drawing/2014/main" id="{99733608-AFA2-4E46-8062-A908748852F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3B949C2-97EA-4E1F-9D78-0E093D309796}"/>
              </a:ext>
            </a:extLst>
          </p:cNvPr>
          <p:cNvSpPr>
            <a:spLocks noGrp="1"/>
          </p:cNvSpPr>
          <p:nvPr>
            <p:ph type="sldNum" sz="quarter" idx="12"/>
          </p:nvPr>
        </p:nvSpPr>
        <p:spPr/>
        <p:txBody>
          <a:bodyPr/>
          <a:lstStyle/>
          <a:p>
            <a:fld id="{8AE1D775-E793-4979-ADF3-EE0F14B03FDC}" type="slidenum">
              <a:rPr lang="en-GB" smtClean="0"/>
              <a:t>‹#›</a:t>
            </a:fld>
            <a:endParaRPr lang="en-GB"/>
          </a:p>
        </p:txBody>
      </p:sp>
    </p:spTree>
    <p:extLst>
      <p:ext uri="{BB962C8B-B14F-4D97-AF65-F5344CB8AC3E}">
        <p14:creationId xmlns:p14="http://schemas.microsoft.com/office/powerpoint/2010/main" val="2214015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374F1E-F6D0-4478-BE65-5F9C2B4F13A4}"/>
              </a:ext>
            </a:extLst>
          </p:cNvPr>
          <p:cNvSpPr>
            <a:spLocks noGrp="1"/>
          </p:cNvSpPr>
          <p:nvPr>
            <p:ph type="dt" sz="half" idx="10"/>
          </p:nvPr>
        </p:nvSpPr>
        <p:spPr/>
        <p:txBody>
          <a:bodyPr/>
          <a:lstStyle/>
          <a:p>
            <a:fld id="{EE782EA0-685D-4BEC-B04B-2B04E0E286D7}" type="datetimeFigureOut">
              <a:rPr lang="en-GB" smtClean="0"/>
              <a:t>10/09/2024</a:t>
            </a:fld>
            <a:endParaRPr lang="en-GB"/>
          </a:p>
        </p:txBody>
      </p:sp>
      <p:sp>
        <p:nvSpPr>
          <p:cNvPr id="3" name="Footer Placeholder 2">
            <a:extLst>
              <a:ext uri="{FF2B5EF4-FFF2-40B4-BE49-F238E27FC236}">
                <a16:creationId xmlns:a16="http://schemas.microsoft.com/office/drawing/2014/main" id="{7E8AEC92-41CB-4EDA-8FEC-8B12F335CC6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EEAC607-474B-41F5-A802-9D5D4EBDFE3B}"/>
              </a:ext>
            </a:extLst>
          </p:cNvPr>
          <p:cNvSpPr>
            <a:spLocks noGrp="1"/>
          </p:cNvSpPr>
          <p:nvPr>
            <p:ph type="sldNum" sz="quarter" idx="12"/>
          </p:nvPr>
        </p:nvSpPr>
        <p:spPr/>
        <p:txBody>
          <a:bodyPr/>
          <a:lstStyle/>
          <a:p>
            <a:fld id="{8AE1D775-E793-4979-ADF3-EE0F14B03FDC}" type="slidenum">
              <a:rPr lang="en-GB" smtClean="0"/>
              <a:t>‹#›</a:t>
            </a:fld>
            <a:endParaRPr lang="en-GB"/>
          </a:p>
        </p:txBody>
      </p:sp>
    </p:spTree>
    <p:extLst>
      <p:ext uri="{BB962C8B-B14F-4D97-AF65-F5344CB8AC3E}">
        <p14:creationId xmlns:p14="http://schemas.microsoft.com/office/powerpoint/2010/main" val="3978992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B6AEA-227C-4015-851D-D7EF62FFD3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631FA61-CC3A-486E-9587-01D7979D89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C889474-8CC4-4A20-AA8A-4745E3C533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D57183-B788-4A5B-AE61-2B4F8FD58CE6}"/>
              </a:ext>
            </a:extLst>
          </p:cNvPr>
          <p:cNvSpPr>
            <a:spLocks noGrp="1"/>
          </p:cNvSpPr>
          <p:nvPr>
            <p:ph type="dt" sz="half" idx="10"/>
          </p:nvPr>
        </p:nvSpPr>
        <p:spPr/>
        <p:txBody>
          <a:bodyPr/>
          <a:lstStyle/>
          <a:p>
            <a:fld id="{EE782EA0-685D-4BEC-B04B-2B04E0E286D7}" type="datetimeFigureOut">
              <a:rPr lang="en-GB" smtClean="0"/>
              <a:t>10/09/2024</a:t>
            </a:fld>
            <a:endParaRPr lang="en-GB"/>
          </a:p>
        </p:txBody>
      </p:sp>
      <p:sp>
        <p:nvSpPr>
          <p:cNvPr id="6" name="Footer Placeholder 5">
            <a:extLst>
              <a:ext uri="{FF2B5EF4-FFF2-40B4-BE49-F238E27FC236}">
                <a16:creationId xmlns:a16="http://schemas.microsoft.com/office/drawing/2014/main" id="{B76EEEA4-9EC4-40DD-9979-03051C7F1CB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20EA107-663A-4841-8209-AB985FDBEFCC}"/>
              </a:ext>
            </a:extLst>
          </p:cNvPr>
          <p:cNvSpPr>
            <a:spLocks noGrp="1"/>
          </p:cNvSpPr>
          <p:nvPr>
            <p:ph type="sldNum" sz="quarter" idx="12"/>
          </p:nvPr>
        </p:nvSpPr>
        <p:spPr/>
        <p:txBody>
          <a:bodyPr/>
          <a:lstStyle/>
          <a:p>
            <a:fld id="{8AE1D775-E793-4979-ADF3-EE0F14B03FDC}" type="slidenum">
              <a:rPr lang="en-GB" smtClean="0"/>
              <a:t>‹#›</a:t>
            </a:fld>
            <a:endParaRPr lang="en-GB"/>
          </a:p>
        </p:txBody>
      </p:sp>
    </p:spTree>
    <p:extLst>
      <p:ext uri="{BB962C8B-B14F-4D97-AF65-F5344CB8AC3E}">
        <p14:creationId xmlns:p14="http://schemas.microsoft.com/office/powerpoint/2010/main" val="4007326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86109-3CAD-4E1C-B9AC-7F0E281222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40A7019-E4B5-47DC-B5C7-5212E3B6CB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BAAC66F-D062-4E30-9300-B2DD52B4FE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F3DFC1-46A6-4A92-A230-7A08FC1F340A}"/>
              </a:ext>
            </a:extLst>
          </p:cNvPr>
          <p:cNvSpPr>
            <a:spLocks noGrp="1"/>
          </p:cNvSpPr>
          <p:nvPr>
            <p:ph type="dt" sz="half" idx="10"/>
          </p:nvPr>
        </p:nvSpPr>
        <p:spPr/>
        <p:txBody>
          <a:bodyPr/>
          <a:lstStyle/>
          <a:p>
            <a:fld id="{EE782EA0-685D-4BEC-B04B-2B04E0E286D7}" type="datetimeFigureOut">
              <a:rPr lang="en-GB" smtClean="0"/>
              <a:t>10/09/2024</a:t>
            </a:fld>
            <a:endParaRPr lang="en-GB"/>
          </a:p>
        </p:txBody>
      </p:sp>
      <p:sp>
        <p:nvSpPr>
          <p:cNvPr id="6" name="Footer Placeholder 5">
            <a:extLst>
              <a:ext uri="{FF2B5EF4-FFF2-40B4-BE49-F238E27FC236}">
                <a16:creationId xmlns:a16="http://schemas.microsoft.com/office/drawing/2014/main" id="{24FA8BC4-B3C0-4D7D-AABD-40467BC1317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D001956-C35C-44D6-AFF8-1DF40D9B4AA8}"/>
              </a:ext>
            </a:extLst>
          </p:cNvPr>
          <p:cNvSpPr>
            <a:spLocks noGrp="1"/>
          </p:cNvSpPr>
          <p:nvPr>
            <p:ph type="sldNum" sz="quarter" idx="12"/>
          </p:nvPr>
        </p:nvSpPr>
        <p:spPr/>
        <p:txBody>
          <a:bodyPr/>
          <a:lstStyle/>
          <a:p>
            <a:fld id="{8AE1D775-E793-4979-ADF3-EE0F14B03FDC}" type="slidenum">
              <a:rPr lang="en-GB" smtClean="0"/>
              <a:t>‹#›</a:t>
            </a:fld>
            <a:endParaRPr lang="en-GB"/>
          </a:p>
        </p:txBody>
      </p:sp>
    </p:spTree>
    <p:extLst>
      <p:ext uri="{BB962C8B-B14F-4D97-AF65-F5344CB8AC3E}">
        <p14:creationId xmlns:p14="http://schemas.microsoft.com/office/powerpoint/2010/main" val="1684018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6ACD23-BBCB-4F0B-8809-4FBC3B95C3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49A7EC8-7EF0-47F5-8D49-0BCE03C952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D6D6CD-8353-4802-B320-FE585B4D24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782EA0-685D-4BEC-B04B-2B04E0E286D7}" type="datetimeFigureOut">
              <a:rPr lang="en-GB" smtClean="0"/>
              <a:t>10/09/2024</a:t>
            </a:fld>
            <a:endParaRPr lang="en-GB"/>
          </a:p>
        </p:txBody>
      </p:sp>
      <p:sp>
        <p:nvSpPr>
          <p:cNvPr id="5" name="Footer Placeholder 4">
            <a:extLst>
              <a:ext uri="{FF2B5EF4-FFF2-40B4-BE49-F238E27FC236}">
                <a16:creationId xmlns:a16="http://schemas.microsoft.com/office/drawing/2014/main" id="{D634CADD-C9FA-4605-A716-88443A4128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3DBAF57-C157-4765-A520-5B0627FA36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E1D775-E793-4979-ADF3-EE0F14B03FDC}" type="slidenum">
              <a:rPr lang="en-GB" smtClean="0"/>
              <a:t>‹#›</a:t>
            </a:fld>
            <a:endParaRPr lang="en-GB"/>
          </a:p>
        </p:txBody>
      </p:sp>
    </p:spTree>
    <p:extLst>
      <p:ext uri="{BB962C8B-B14F-4D97-AF65-F5344CB8AC3E}">
        <p14:creationId xmlns:p14="http://schemas.microsoft.com/office/powerpoint/2010/main" val="29971437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forms.office.com/e/YqDdXFhCL4"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shavingtoncheshiresch.sharepoint.com/sites/Historyteam/Shared%20Documents/General/_HA%20Quality%20Mark/2.3%20History%20DIP%202022-23.docx" TargetMode="External"/><Relationship Id="rId2" Type="http://schemas.openxmlformats.org/officeDocument/2006/relationships/hyperlink" Target="https://shavingtoncheshiresch.sharepoint.com/sites/Historyteam/Shared%20Documents/General/_HA%20Quality%20Mark/2.3%20History%20SEF%202022-23.docx" TargetMode="External"/><Relationship Id="rId1" Type="http://schemas.openxmlformats.org/officeDocument/2006/relationships/slideLayout" Target="../slideLayouts/slideLayout2.xml"/><Relationship Id="rId4" Type="http://schemas.openxmlformats.org/officeDocument/2006/relationships/hyperlink" Target="https://shavingtoncheshiresch.sharepoint.com/sites/Historyteam/Shared%20Documents/General/_HA%20Quality%20Mark/2.3%20Governors%20SEF%20report.docx"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FCD63-A592-4DEF-AFDF-C3A78C96F5EF}"/>
              </a:ext>
            </a:extLst>
          </p:cNvPr>
          <p:cNvSpPr>
            <a:spLocks noGrp="1"/>
          </p:cNvSpPr>
          <p:nvPr>
            <p:ph type="ctrTitle"/>
          </p:nvPr>
        </p:nvSpPr>
        <p:spPr/>
        <p:txBody>
          <a:bodyPr/>
          <a:lstStyle/>
          <a:p>
            <a:r>
              <a:rPr lang="en-GB" dirty="0"/>
              <a:t>HA QM</a:t>
            </a:r>
          </a:p>
        </p:txBody>
      </p:sp>
      <p:sp>
        <p:nvSpPr>
          <p:cNvPr id="3" name="Subtitle 2">
            <a:extLst>
              <a:ext uri="{FF2B5EF4-FFF2-40B4-BE49-F238E27FC236}">
                <a16:creationId xmlns:a16="http://schemas.microsoft.com/office/drawing/2014/main" id="{F41AD812-2819-4D95-B754-FE373F289EF5}"/>
              </a:ext>
            </a:extLst>
          </p:cNvPr>
          <p:cNvSpPr>
            <a:spLocks noGrp="1"/>
          </p:cNvSpPr>
          <p:nvPr>
            <p:ph type="subTitle" idx="1"/>
          </p:nvPr>
        </p:nvSpPr>
        <p:spPr/>
        <p:txBody>
          <a:bodyPr/>
          <a:lstStyle/>
          <a:p>
            <a:r>
              <a:rPr lang="en-GB"/>
              <a:t>02 Leadership</a:t>
            </a:r>
            <a:endParaRPr lang="en-GB" dirty="0"/>
          </a:p>
          <a:p>
            <a:endParaRPr lang="en-GB" dirty="0"/>
          </a:p>
        </p:txBody>
      </p:sp>
    </p:spTree>
    <p:extLst>
      <p:ext uri="{BB962C8B-B14F-4D97-AF65-F5344CB8AC3E}">
        <p14:creationId xmlns:p14="http://schemas.microsoft.com/office/powerpoint/2010/main" val="4254513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177DAB-20C1-4302-904F-2559FE420182}"/>
              </a:ext>
            </a:extLst>
          </p:cNvPr>
          <p:cNvPicPr>
            <a:picLocks noChangeAspect="1"/>
          </p:cNvPicPr>
          <p:nvPr/>
        </p:nvPicPr>
        <p:blipFill rotWithShape="1">
          <a:blip r:embed="rId2">
            <a:extLst>
              <a:ext uri="{28A0092B-C50C-407E-A947-70E740481C1C}">
                <a14:useLocalDpi xmlns:a14="http://schemas.microsoft.com/office/drawing/2010/main" val="0"/>
              </a:ext>
            </a:extLst>
          </a:blip>
          <a:srcRect l="12353" r="16030" b="9543"/>
          <a:stretch/>
        </p:blipFill>
        <p:spPr>
          <a:xfrm rot="5400000">
            <a:off x="-831056" y="1895559"/>
            <a:ext cx="5812904" cy="4129907"/>
          </a:xfrm>
          <a:prstGeom prst="rect">
            <a:avLst/>
          </a:prstGeom>
        </p:spPr>
      </p:pic>
      <p:pic>
        <p:nvPicPr>
          <p:cNvPr id="5" name="Picture 4">
            <a:extLst>
              <a:ext uri="{FF2B5EF4-FFF2-40B4-BE49-F238E27FC236}">
                <a16:creationId xmlns:a16="http://schemas.microsoft.com/office/drawing/2014/main" id="{5C72B439-08ED-44B2-8084-D5A757282CD4}"/>
              </a:ext>
            </a:extLst>
          </p:cNvPr>
          <p:cNvPicPr>
            <a:picLocks noChangeAspect="1"/>
          </p:cNvPicPr>
          <p:nvPr/>
        </p:nvPicPr>
        <p:blipFill rotWithShape="1">
          <a:blip r:embed="rId3">
            <a:extLst>
              <a:ext uri="{28A0092B-C50C-407E-A947-70E740481C1C}">
                <a14:useLocalDpi xmlns:a14="http://schemas.microsoft.com/office/drawing/2010/main" val="0"/>
              </a:ext>
            </a:extLst>
          </a:blip>
          <a:srcRect l="30735" t="1478" r="34706" b="19084"/>
          <a:stretch/>
        </p:blipFill>
        <p:spPr>
          <a:xfrm rot="5400000">
            <a:off x="3254029" y="-271077"/>
            <a:ext cx="2416025" cy="3123870"/>
          </a:xfrm>
          <a:prstGeom prst="rect">
            <a:avLst/>
          </a:prstGeom>
        </p:spPr>
      </p:pic>
      <p:pic>
        <p:nvPicPr>
          <p:cNvPr id="6" name="Picture 5">
            <a:extLst>
              <a:ext uri="{FF2B5EF4-FFF2-40B4-BE49-F238E27FC236}">
                <a16:creationId xmlns:a16="http://schemas.microsoft.com/office/drawing/2014/main" id="{BDBFC114-41CC-4FC1-B577-C1CA765379EF}"/>
              </a:ext>
            </a:extLst>
          </p:cNvPr>
          <p:cNvPicPr>
            <a:picLocks noChangeAspect="1"/>
          </p:cNvPicPr>
          <p:nvPr/>
        </p:nvPicPr>
        <p:blipFill>
          <a:blip r:embed="rId4"/>
          <a:stretch>
            <a:fillRect/>
          </a:stretch>
        </p:blipFill>
        <p:spPr>
          <a:xfrm>
            <a:off x="6345668" y="82845"/>
            <a:ext cx="5414682" cy="2835730"/>
          </a:xfrm>
          <a:prstGeom prst="rect">
            <a:avLst/>
          </a:prstGeom>
        </p:spPr>
      </p:pic>
      <p:pic>
        <p:nvPicPr>
          <p:cNvPr id="7" name="Content Placeholder 6">
            <a:extLst>
              <a:ext uri="{FF2B5EF4-FFF2-40B4-BE49-F238E27FC236}">
                <a16:creationId xmlns:a16="http://schemas.microsoft.com/office/drawing/2014/main" id="{9D42DD66-5785-42ED-A743-F2A6DBDB346F}"/>
              </a:ext>
            </a:extLst>
          </p:cNvPr>
          <p:cNvPicPr>
            <a:picLocks noGrp="1" noChangeAspect="1"/>
          </p:cNvPicPr>
          <p:nvPr>
            <p:ph idx="1"/>
          </p:nvPr>
        </p:nvPicPr>
        <p:blipFill>
          <a:blip r:embed="rId5"/>
          <a:stretch>
            <a:fillRect/>
          </a:stretch>
        </p:blipFill>
        <p:spPr>
          <a:xfrm>
            <a:off x="7907604" y="2199408"/>
            <a:ext cx="3929960" cy="1805485"/>
          </a:xfrm>
        </p:spPr>
      </p:pic>
      <p:pic>
        <p:nvPicPr>
          <p:cNvPr id="8" name="Picture 7">
            <a:extLst>
              <a:ext uri="{FF2B5EF4-FFF2-40B4-BE49-F238E27FC236}">
                <a16:creationId xmlns:a16="http://schemas.microsoft.com/office/drawing/2014/main" id="{28DC8147-D5E0-4B73-BFC6-4420C7EE4C4C}"/>
              </a:ext>
            </a:extLst>
          </p:cNvPr>
          <p:cNvPicPr>
            <a:picLocks noChangeAspect="1"/>
          </p:cNvPicPr>
          <p:nvPr/>
        </p:nvPicPr>
        <p:blipFill>
          <a:blip r:embed="rId6"/>
          <a:stretch>
            <a:fillRect/>
          </a:stretch>
        </p:blipFill>
        <p:spPr>
          <a:xfrm>
            <a:off x="4918004" y="4444164"/>
            <a:ext cx="6919560" cy="2057578"/>
          </a:xfrm>
          <a:prstGeom prst="rect">
            <a:avLst/>
          </a:prstGeom>
        </p:spPr>
      </p:pic>
      <p:sp>
        <p:nvSpPr>
          <p:cNvPr id="9" name="TextBox 8">
            <a:extLst>
              <a:ext uri="{FF2B5EF4-FFF2-40B4-BE49-F238E27FC236}">
                <a16:creationId xmlns:a16="http://schemas.microsoft.com/office/drawing/2014/main" id="{104EAD28-D481-496D-883D-FF5F04F48FFE}"/>
              </a:ext>
            </a:extLst>
          </p:cNvPr>
          <p:cNvSpPr txBox="1"/>
          <p:nvPr/>
        </p:nvSpPr>
        <p:spPr>
          <a:xfrm>
            <a:off x="3199057" y="2909571"/>
            <a:ext cx="3146611" cy="181588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1400" dirty="0"/>
              <a:t>Above: Evidence of appreciation from the headteacher for running a trip.</a:t>
            </a:r>
          </a:p>
          <a:p>
            <a:r>
              <a:rPr lang="en-GB" sz="1400" dirty="0"/>
              <a:t>Left: Postcards from pupils on a residential trip to staff.</a:t>
            </a:r>
          </a:p>
          <a:p>
            <a:r>
              <a:rPr lang="en-GB" sz="1400" dirty="0"/>
              <a:t>Right and below: Evidence of the headteacher </a:t>
            </a:r>
            <a:r>
              <a:rPr lang="en-GB" sz="1400"/>
              <a:t>supporting The Great </a:t>
            </a:r>
            <a:r>
              <a:rPr lang="en-GB" sz="1400" dirty="0"/>
              <a:t>Debate internal judging process and the local </a:t>
            </a:r>
            <a:r>
              <a:rPr lang="en-GB" sz="1400" dirty="0" err="1"/>
              <a:t>Debatemate</a:t>
            </a:r>
            <a:r>
              <a:rPr lang="en-GB" sz="1400" dirty="0"/>
              <a:t> competition. </a:t>
            </a:r>
          </a:p>
        </p:txBody>
      </p:sp>
    </p:spTree>
    <p:extLst>
      <p:ext uri="{BB962C8B-B14F-4D97-AF65-F5344CB8AC3E}">
        <p14:creationId xmlns:p14="http://schemas.microsoft.com/office/powerpoint/2010/main" val="33126991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ADA06-2835-40F9-ADA5-8A0B846C5021}"/>
              </a:ext>
            </a:extLst>
          </p:cNvPr>
          <p:cNvSpPr>
            <a:spLocks noGrp="1"/>
          </p:cNvSpPr>
          <p:nvPr>
            <p:ph type="title"/>
          </p:nvPr>
        </p:nvSpPr>
        <p:spPr>
          <a:xfrm>
            <a:off x="134818" y="-241544"/>
            <a:ext cx="10515600" cy="1325563"/>
          </a:xfrm>
        </p:spPr>
        <p:txBody>
          <a:bodyPr/>
          <a:lstStyle/>
          <a:p>
            <a:r>
              <a:rPr lang="en-GB" dirty="0"/>
              <a:t>2.6</a:t>
            </a:r>
          </a:p>
        </p:txBody>
      </p:sp>
      <p:sp>
        <p:nvSpPr>
          <p:cNvPr id="3" name="Content Placeholder 2">
            <a:extLst>
              <a:ext uri="{FF2B5EF4-FFF2-40B4-BE49-F238E27FC236}">
                <a16:creationId xmlns:a16="http://schemas.microsoft.com/office/drawing/2014/main" id="{9BB494EC-C593-4C18-B934-83008D69FF15}"/>
              </a:ext>
            </a:extLst>
          </p:cNvPr>
          <p:cNvSpPr>
            <a:spLocks noGrp="1"/>
          </p:cNvSpPr>
          <p:nvPr>
            <p:ph idx="1"/>
          </p:nvPr>
        </p:nvSpPr>
        <p:spPr>
          <a:xfrm>
            <a:off x="134818" y="832094"/>
            <a:ext cx="4850423" cy="5164259"/>
          </a:xfrm>
        </p:spPr>
        <p:txBody>
          <a:bodyPr>
            <a:normAutofit fontScale="62500" lnSpcReduction="20000"/>
          </a:bodyPr>
          <a:lstStyle/>
          <a:p>
            <a:pPr marL="0" indent="0" algn="l" fontAlgn="base">
              <a:buNone/>
            </a:pPr>
            <a:r>
              <a:rPr lang="en-GB" dirty="0"/>
              <a:t>Email message sent to parents of Y11 pupils in 2023:</a:t>
            </a:r>
            <a:br>
              <a:rPr lang="en-GB" dirty="0"/>
            </a:br>
            <a:r>
              <a:rPr lang="en-GB" sz="1800" b="0" i="0" dirty="0">
                <a:solidFill>
                  <a:srgbClr val="000000"/>
                </a:solidFill>
                <a:effectLst/>
                <a:latin typeface="Calibri" panose="020F0502020204030204" pitchFamily="34" charset="0"/>
              </a:rPr>
              <a:t>Dear parent/carer</a:t>
            </a:r>
          </a:p>
          <a:p>
            <a:pPr marL="0" indent="0" algn="l" fontAlgn="base">
              <a:buNone/>
            </a:pPr>
            <a:r>
              <a:rPr lang="en-GB" sz="1800" b="0" i="0" dirty="0">
                <a:solidFill>
                  <a:srgbClr val="000000"/>
                </a:solidFill>
                <a:effectLst/>
                <a:latin typeface="Calibri" panose="020F0502020204030204" pitchFamily="34" charset="0"/>
              </a:rPr>
              <a:t>As the Curriculum Leader of the History Faculty, it has been a pleasure to work with your son/daughter on their History, Ancient History and/or Citizenship course over the last two years of their GCSE, as well as in their whole five years at </a:t>
            </a:r>
            <a:r>
              <a:rPr lang="en-GB" sz="1800" b="0" i="0" dirty="0" err="1">
                <a:solidFill>
                  <a:srgbClr val="000000"/>
                </a:solidFill>
                <a:effectLst/>
                <a:latin typeface="Calibri" panose="020F0502020204030204" pitchFamily="34" charset="0"/>
              </a:rPr>
              <a:t>Shavington</a:t>
            </a:r>
            <a:r>
              <a:rPr lang="en-GB" sz="1800" b="0" i="0" dirty="0">
                <a:solidFill>
                  <a:srgbClr val="000000"/>
                </a:solidFill>
                <a:effectLst/>
                <a:latin typeface="Calibri" panose="020F0502020204030204" pitchFamily="34" charset="0"/>
              </a:rPr>
              <a:t> Academy.  I have met many of you at parents' evenings, although not all, and as you have been on "the other side of the desk" to us, I would really value your feedback on our faculty, before we say farewell to you!</a:t>
            </a:r>
          </a:p>
          <a:p>
            <a:pPr marL="0" indent="0" algn="l" fontAlgn="base">
              <a:buNone/>
            </a:pPr>
            <a:br>
              <a:rPr lang="en-GB" sz="1800" b="0" i="0" dirty="0">
                <a:solidFill>
                  <a:srgbClr val="000000"/>
                </a:solidFill>
                <a:effectLst/>
                <a:latin typeface="Calibri" panose="020F0502020204030204" pitchFamily="34" charset="0"/>
              </a:rPr>
            </a:br>
            <a:r>
              <a:rPr lang="en-GB" sz="1800" b="0" i="0" dirty="0">
                <a:solidFill>
                  <a:srgbClr val="000000"/>
                </a:solidFill>
                <a:effectLst/>
                <a:latin typeface="Calibri" panose="020F0502020204030204" pitchFamily="34" charset="0"/>
              </a:rPr>
              <a:t>I have created a survey that will take you an average of 2 minutes to complete: </a:t>
            </a:r>
            <a:r>
              <a:rPr lang="en-GB" sz="1800" b="0" i="0" dirty="0">
                <a:solidFill>
                  <a:srgbClr val="000000"/>
                </a:solidFill>
                <a:effectLst/>
                <a:latin typeface="Calibri" panose="020F0502020204030204" pitchFamily="34" charset="0"/>
                <a:hlinkClick r:id="rId2"/>
              </a:rPr>
              <a:t>https://forms.office.com/e/YqDdXFhCL4</a:t>
            </a:r>
            <a:br>
              <a:rPr lang="en-GB" sz="1800" b="0" i="0" dirty="0">
                <a:solidFill>
                  <a:srgbClr val="000000"/>
                </a:solidFill>
                <a:effectLst/>
                <a:latin typeface="Calibri" panose="020F0502020204030204" pitchFamily="34" charset="0"/>
              </a:rPr>
            </a:br>
            <a:endParaRPr lang="en-GB" sz="1800" b="0" i="0" dirty="0">
              <a:solidFill>
                <a:srgbClr val="000000"/>
              </a:solidFill>
              <a:effectLst/>
              <a:latin typeface="Calibri" panose="020F0502020204030204" pitchFamily="34" charset="0"/>
            </a:endParaRPr>
          </a:p>
          <a:p>
            <a:pPr marL="0" indent="0" algn="l" fontAlgn="base">
              <a:buNone/>
            </a:pPr>
            <a:r>
              <a:rPr lang="en-GB" sz="1800" b="0" i="0" dirty="0">
                <a:solidFill>
                  <a:srgbClr val="000000"/>
                </a:solidFill>
                <a:effectLst/>
                <a:latin typeface="Calibri" panose="020F0502020204030204" pitchFamily="34" charset="0"/>
              </a:rPr>
              <a:t>This will help us to learn from your experiences and to continue striving to enthuse and support pupils in future.</a:t>
            </a:r>
          </a:p>
          <a:p>
            <a:pPr marL="0" indent="0" algn="l" fontAlgn="base">
              <a:buNone/>
            </a:pPr>
            <a:r>
              <a:rPr lang="en-GB" sz="1800" b="0" i="0" dirty="0">
                <a:solidFill>
                  <a:srgbClr val="000000"/>
                </a:solidFill>
                <a:effectLst/>
                <a:latin typeface="Calibri" panose="020F0502020204030204" pitchFamily="34" charset="0"/>
              </a:rPr>
              <a:t>We are proud of the attitude, effort and achievements of our pupils, and consequently we are applying for a "Quality Mark" from the Historical Association - all feedback we receive from you will help us to evidence our application.</a:t>
            </a:r>
          </a:p>
          <a:p>
            <a:pPr marL="0" indent="0" algn="l" fontAlgn="base">
              <a:buNone/>
            </a:pPr>
            <a:br>
              <a:rPr lang="en-GB" sz="1800" b="0" i="0" dirty="0">
                <a:solidFill>
                  <a:srgbClr val="000000"/>
                </a:solidFill>
                <a:effectLst/>
                <a:latin typeface="Calibri" panose="020F0502020204030204" pitchFamily="34" charset="0"/>
              </a:rPr>
            </a:br>
            <a:r>
              <a:rPr lang="en-GB" sz="1800" b="0" i="0" dirty="0">
                <a:solidFill>
                  <a:srgbClr val="000000"/>
                </a:solidFill>
                <a:effectLst/>
                <a:latin typeface="Calibri" panose="020F0502020204030204" pitchFamily="34" charset="0"/>
              </a:rPr>
              <a:t>Many thanks, and I wish you and your son/daughter the very best for the next steps,</a:t>
            </a:r>
          </a:p>
          <a:p>
            <a:pPr marL="0" indent="0" algn="l" fontAlgn="base">
              <a:buNone/>
            </a:pPr>
            <a:br>
              <a:rPr lang="en-GB" sz="1800" b="0" i="0" dirty="0">
                <a:solidFill>
                  <a:srgbClr val="000000"/>
                </a:solidFill>
                <a:effectLst/>
                <a:latin typeface="Calibri" panose="020F0502020204030204" pitchFamily="34" charset="0"/>
              </a:rPr>
            </a:br>
            <a:r>
              <a:rPr lang="en-GB" sz="1800" b="1" i="0" dirty="0">
                <a:solidFill>
                  <a:srgbClr val="000000"/>
                </a:solidFill>
                <a:effectLst/>
                <a:latin typeface="Palatino Linotype" panose="02040502050505030304" pitchFamily="18" charset="0"/>
              </a:rPr>
              <a:t>Mr T Leather</a:t>
            </a:r>
            <a:endParaRPr lang="en-GB" sz="1800" b="0" i="0" dirty="0">
              <a:solidFill>
                <a:srgbClr val="000000"/>
              </a:solidFill>
              <a:effectLst/>
              <a:latin typeface="Calibri" panose="020F0502020204030204" pitchFamily="34" charset="0"/>
            </a:endParaRPr>
          </a:p>
          <a:p>
            <a:pPr marL="0" indent="0" algn="l" fontAlgn="base">
              <a:buNone/>
            </a:pPr>
            <a:r>
              <a:rPr lang="en-GB" sz="1800" b="0" i="0" dirty="0">
                <a:solidFill>
                  <a:srgbClr val="000000"/>
                </a:solidFill>
                <a:effectLst/>
                <a:latin typeface="Palatino Linotype" panose="02040502050505030304" pitchFamily="18" charset="0"/>
              </a:rPr>
              <a:t>Curriculum Leader of History</a:t>
            </a:r>
            <a:endParaRPr lang="en-GB" sz="1800" b="0" i="0" dirty="0">
              <a:solidFill>
                <a:srgbClr val="000000"/>
              </a:solidFill>
              <a:effectLst/>
              <a:latin typeface="Calibri" panose="020F0502020204030204" pitchFamily="34" charset="0"/>
            </a:endParaRPr>
          </a:p>
          <a:p>
            <a:pPr marL="0" indent="0" algn="l" fontAlgn="base">
              <a:buNone/>
            </a:pPr>
            <a:r>
              <a:rPr lang="en-GB" sz="1800" b="0" i="0" dirty="0" err="1">
                <a:solidFill>
                  <a:srgbClr val="000000"/>
                </a:solidFill>
                <a:effectLst/>
                <a:latin typeface="Palatino Linotype" panose="02040502050505030304" pitchFamily="18" charset="0"/>
              </a:rPr>
              <a:t>Shavington</a:t>
            </a:r>
            <a:r>
              <a:rPr lang="en-GB" sz="1800" b="0" i="0" dirty="0">
                <a:solidFill>
                  <a:srgbClr val="000000"/>
                </a:solidFill>
                <a:effectLst/>
                <a:latin typeface="Palatino Linotype" panose="02040502050505030304" pitchFamily="18" charset="0"/>
              </a:rPr>
              <a:t> Academy</a:t>
            </a:r>
            <a:endParaRPr lang="en-GB" sz="1800" b="0" i="0" dirty="0">
              <a:solidFill>
                <a:srgbClr val="000000"/>
              </a:solidFill>
              <a:effectLst/>
              <a:latin typeface="Calibri" panose="020F0502020204030204" pitchFamily="34" charset="0"/>
            </a:endParaRPr>
          </a:p>
          <a:p>
            <a:pPr marL="0" indent="0" algn="l" fontAlgn="base">
              <a:buNone/>
            </a:pPr>
            <a:r>
              <a:rPr lang="en-GB" sz="1800" b="0" i="0" dirty="0">
                <a:solidFill>
                  <a:srgbClr val="000000"/>
                </a:solidFill>
                <a:effectLst/>
                <a:latin typeface="Calibri" panose="020F0502020204030204" pitchFamily="34" charset="0"/>
              </a:rPr>
              <a:t>01270 260717</a:t>
            </a:r>
          </a:p>
        </p:txBody>
      </p:sp>
      <p:sp>
        <p:nvSpPr>
          <p:cNvPr id="4" name="Content Placeholder 2">
            <a:extLst>
              <a:ext uri="{FF2B5EF4-FFF2-40B4-BE49-F238E27FC236}">
                <a16:creationId xmlns:a16="http://schemas.microsoft.com/office/drawing/2014/main" id="{82E89CC9-A9E9-421F-8FC5-FE4B78C3E5D3}"/>
              </a:ext>
            </a:extLst>
          </p:cNvPr>
          <p:cNvSpPr txBox="1">
            <a:spLocks/>
          </p:cNvSpPr>
          <p:nvPr/>
        </p:nvSpPr>
        <p:spPr>
          <a:xfrm>
            <a:off x="5802284" y="661439"/>
            <a:ext cx="562185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Font typeface="Arial" panose="020B0604020202020204" pitchFamily="34" charset="0"/>
              <a:buNone/>
            </a:pPr>
            <a:r>
              <a:rPr lang="en-GB" dirty="0"/>
              <a:t>Responses to the survey are collated in this </a:t>
            </a:r>
            <a:r>
              <a:rPr lang="en-GB" dirty="0" err="1"/>
              <a:t>powerpoint</a:t>
            </a:r>
            <a:r>
              <a:rPr lang="en-GB" dirty="0"/>
              <a:t>: “</a:t>
            </a:r>
            <a:r>
              <a:rPr lang="en-GB" i="1" dirty="0">
                <a:solidFill>
                  <a:srgbClr val="0070C0"/>
                </a:solidFill>
              </a:rPr>
              <a:t>2.6 Parent voice survey results June 2023</a:t>
            </a:r>
            <a:r>
              <a:rPr lang="en-GB" dirty="0"/>
              <a:t>”.</a:t>
            </a:r>
          </a:p>
          <a:p>
            <a:pPr marL="0" indent="0" fontAlgn="base">
              <a:buFont typeface="Arial" panose="020B0604020202020204" pitchFamily="34" charset="0"/>
              <a:buNone/>
            </a:pPr>
            <a:endParaRPr lang="en-GB" sz="1800" dirty="0">
              <a:solidFill>
                <a:srgbClr val="000000"/>
              </a:solidFill>
              <a:latin typeface="Calibri" panose="020F0502020204030204" pitchFamily="34" charset="0"/>
            </a:endParaRPr>
          </a:p>
          <a:p>
            <a:pPr marL="0" indent="0" fontAlgn="base">
              <a:buFont typeface="Arial" panose="020B0604020202020204" pitchFamily="34" charset="0"/>
              <a:buNone/>
            </a:pPr>
            <a:r>
              <a:rPr lang="en-GB" sz="1800" dirty="0">
                <a:solidFill>
                  <a:srgbClr val="000000"/>
                </a:solidFill>
                <a:latin typeface="Calibri" panose="020F0502020204030204" pitchFamily="34" charset="0"/>
              </a:rPr>
              <a:t>They were discussed at departmental briefing and in 1-1 staff meetings, including a focus on communicating course requirements to Y11 pupils, and identifying and taking relevant action when underperforming pupils earlier – example from the minutes of one 1-1 meeting below.</a:t>
            </a:r>
          </a:p>
          <a:p>
            <a:pPr marL="0" indent="0">
              <a:buFont typeface="Arial" panose="020B0604020202020204" pitchFamily="34" charset="0"/>
              <a:buNone/>
            </a:pPr>
            <a:endParaRPr lang="en-GB" dirty="0"/>
          </a:p>
        </p:txBody>
      </p:sp>
      <p:pic>
        <p:nvPicPr>
          <p:cNvPr id="6" name="Picture 5">
            <a:extLst>
              <a:ext uri="{FF2B5EF4-FFF2-40B4-BE49-F238E27FC236}">
                <a16:creationId xmlns:a16="http://schemas.microsoft.com/office/drawing/2014/main" id="{3D10D216-3481-4F93-871F-284F76B61D1F}"/>
              </a:ext>
            </a:extLst>
          </p:cNvPr>
          <p:cNvPicPr>
            <a:picLocks noChangeAspect="1"/>
          </p:cNvPicPr>
          <p:nvPr/>
        </p:nvPicPr>
        <p:blipFill rotWithShape="1">
          <a:blip r:embed="rId3"/>
          <a:srcRect b="42019"/>
          <a:stretch/>
        </p:blipFill>
        <p:spPr>
          <a:xfrm>
            <a:off x="5618285" y="4020892"/>
            <a:ext cx="6311731" cy="25450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34004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298F4-2E5E-4051-9734-F2B9B0053B8A}"/>
              </a:ext>
            </a:extLst>
          </p:cNvPr>
          <p:cNvSpPr>
            <a:spLocks noGrp="1"/>
          </p:cNvSpPr>
          <p:nvPr>
            <p:ph type="title"/>
          </p:nvPr>
        </p:nvSpPr>
        <p:spPr>
          <a:xfrm>
            <a:off x="0" y="-399806"/>
            <a:ext cx="10515600" cy="1325563"/>
          </a:xfrm>
        </p:spPr>
        <p:txBody>
          <a:bodyPr/>
          <a:lstStyle/>
          <a:p>
            <a:r>
              <a:rPr lang="en-GB" dirty="0"/>
              <a:t>2.1</a:t>
            </a:r>
          </a:p>
        </p:txBody>
      </p:sp>
      <p:sp>
        <p:nvSpPr>
          <p:cNvPr id="3" name="Content Placeholder 2">
            <a:extLst>
              <a:ext uri="{FF2B5EF4-FFF2-40B4-BE49-F238E27FC236}">
                <a16:creationId xmlns:a16="http://schemas.microsoft.com/office/drawing/2014/main" id="{7B9649AB-9F35-498F-A42D-DEEC1CF225E6}"/>
              </a:ext>
            </a:extLst>
          </p:cNvPr>
          <p:cNvSpPr>
            <a:spLocks noGrp="1"/>
          </p:cNvSpPr>
          <p:nvPr>
            <p:ph idx="1"/>
          </p:nvPr>
        </p:nvSpPr>
        <p:spPr>
          <a:xfrm>
            <a:off x="0" y="656248"/>
            <a:ext cx="5811715" cy="4351338"/>
          </a:xfrm>
        </p:spPr>
        <p:txBody>
          <a:bodyPr>
            <a:normAutofit fontScale="92500"/>
          </a:bodyPr>
          <a:lstStyle/>
          <a:p>
            <a:pPr marL="0" indent="0">
              <a:buNone/>
            </a:pPr>
            <a:r>
              <a:rPr lang="en-GB" b="1" dirty="0"/>
              <a:t>Item 1</a:t>
            </a:r>
          </a:p>
          <a:p>
            <a:r>
              <a:rPr lang="en-GB" dirty="0"/>
              <a:t>“</a:t>
            </a:r>
            <a:r>
              <a:rPr lang="en-GB" i="1" dirty="0">
                <a:solidFill>
                  <a:srgbClr val="0070C0"/>
                </a:solidFill>
              </a:rPr>
              <a:t>2.1 History Faculty CPDL log 2022-23”</a:t>
            </a:r>
          </a:p>
          <a:p>
            <a:r>
              <a:rPr lang="en-GB" dirty="0"/>
              <a:t>Shows that all staff are supported with a range of subject-specific CPD opportunities, many bespoke and in-house, others through the HA or otherwise. The in-house sessions are linked to needs identified by our own self-evaluation of the department, staff and school context. This is in addition to whole-school CPDL opportunities.</a:t>
            </a:r>
          </a:p>
        </p:txBody>
      </p:sp>
      <p:sp>
        <p:nvSpPr>
          <p:cNvPr id="5" name="TextBox 4">
            <a:extLst>
              <a:ext uri="{FF2B5EF4-FFF2-40B4-BE49-F238E27FC236}">
                <a16:creationId xmlns:a16="http://schemas.microsoft.com/office/drawing/2014/main" id="{8031BBC4-26AF-4500-9C83-75B63B93C3A4}"/>
              </a:ext>
            </a:extLst>
          </p:cNvPr>
          <p:cNvSpPr txBox="1"/>
          <p:nvPr/>
        </p:nvSpPr>
        <p:spPr>
          <a:xfrm>
            <a:off x="6268914" y="656248"/>
            <a:ext cx="5923085" cy="5724644"/>
          </a:xfrm>
          <a:prstGeom prst="rect">
            <a:avLst/>
          </a:prstGeom>
          <a:noFill/>
        </p:spPr>
        <p:txBody>
          <a:bodyPr wrap="square">
            <a:spAutoFit/>
          </a:bodyPr>
          <a:lstStyle/>
          <a:p>
            <a:pPr marL="0" indent="0">
              <a:buNone/>
            </a:pPr>
            <a:r>
              <a:rPr lang="en-GB" sz="2800" b="1" dirty="0"/>
              <a:t>Example of impact:</a:t>
            </a:r>
          </a:p>
          <a:p>
            <a:pPr marL="457200" indent="-457200">
              <a:buFontTx/>
              <a:buChar char="-"/>
            </a:pPr>
            <a:r>
              <a:rPr lang="en-GB" sz="2600" dirty="0"/>
              <a:t>November 2022 attendance at Classics for All CPD day at Parrs Wood. One session had a focus on Depth study source evaluation questions with suggested strategies to improve attainment. Strategies were implemented at the next opportunity. </a:t>
            </a:r>
            <a:br>
              <a:rPr lang="en-GB" sz="2600" dirty="0"/>
            </a:br>
            <a:r>
              <a:rPr lang="en-GB" sz="2600" dirty="0"/>
              <a:t>(Evidence of attendance on next slide.)</a:t>
            </a:r>
          </a:p>
          <a:p>
            <a:pPr marL="457200" indent="-457200">
              <a:buFontTx/>
              <a:buChar char="-"/>
            </a:pPr>
            <a:endParaRPr lang="en-GB" sz="2600" dirty="0"/>
          </a:p>
          <a:p>
            <a:pPr marL="457200" indent="-457200">
              <a:buFontTx/>
              <a:buChar char="-"/>
            </a:pPr>
            <a:r>
              <a:rPr lang="en-GB" sz="2600" dirty="0"/>
              <a:t>Evidence of impact then shown on the following slide showing an average +0.4 and +1.5 mark increase in source related questions for the cohort.</a:t>
            </a:r>
          </a:p>
        </p:txBody>
      </p:sp>
    </p:spTree>
    <p:extLst>
      <p:ext uri="{BB962C8B-B14F-4D97-AF65-F5344CB8AC3E}">
        <p14:creationId xmlns:p14="http://schemas.microsoft.com/office/powerpoint/2010/main" val="2495859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FD0C25-0F81-4555-A1CA-492141FC9280}"/>
              </a:ext>
            </a:extLst>
          </p:cNvPr>
          <p:cNvPicPr>
            <a:picLocks noChangeAspect="1"/>
          </p:cNvPicPr>
          <p:nvPr/>
        </p:nvPicPr>
        <p:blipFill rotWithShape="1">
          <a:blip r:embed="rId2"/>
          <a:srcRect l="8309" r="3824"/>
          <a:stretch/>
        </p:blipFill>
        <p:spPr>
          <a:xfrm>
            <a:off x="4330970" y="0"/>
            <a:ext cx="7861030" cy="5032375"/>
          </a:xfrm>
          <a:prstGeom prst="rect">
            <a:avLst/>
          </a:prstGeom>
        </p:spPr>
      </p:pic>
      <p:pic>
        <p:nvPicPr>
          <p:cNvPr id="5" name="Picture 4">
            <a:extLst>
              <a:ext uri="{FF2B5EF4-FFF2-40B4-BE49-F238E27FC236}">
                <a16:creationId xmlns:a16="http://schemas.microsoft.com/office/drawing/2014/main" id="{76CEFDC0-64F8-44E7-B80D-0071C4D513B5}"/>
              </a:ext>
            </a:extLst>
          </p:cNvPr>
          <p:cNvPicPr>
            <a:picLocks noChangeAspect="1"/>
          </p:cNvPicPr>
          <p:nvPr/>
        </p:nvPicPr>
        <p:blipFill>
          <a:blip r:embed="rId3"/>
          <a:stretch>
            <a:fillRect/>
          </a:stretch>
        </p:blipFill>
        <p:spPr>
          <a:xfrm>
            <a:off x="0" y="4401671"/>
            <a:ext cx="8246248" cy="2456329"/>
          </a:xfrm>
          <a:prstGeom prst="rect">
            <a:avLst/>
          </a:prstGeom>
        </p:spPr>
      </p:pic>
      <p:sp>
        <p:nvSpPr>
          <p:cNvPr id="8" name="TextBox 7">
            <a:extLst>
              <a:ext uri="{FF2B5EF4-FFF2-40B4-BE49-F238E27FC236}">
                <a16:creationId xmlns:a16="http://schemas.microsoft.com/office/drawing/2014/main" id="{B4E54550-5BFB-409B-B761-F5A4C5A2B730}"/>
              </a:ext>
            </a:extLst>
          </p:cNvPr>
          <p:cNvSpPr txBox="1"/>
          <p:nvPr/>
        </p:nvSpPr>
        <p:spPr>
          <a:xfrm>
            <a:off x="0" y="98629"/>
            <a:ext cx="4123765" cy="2308324"/>
          </a:xfrm>
          <a:prstGeom prst="rect">
            <a:avLst/>
          </a:prstGeom>
          <a:noFill/>
        </p:spPr>
        <p:txBody>
          <a:bodyPr wrap="square">
            <a:spAutoFit/>
          </a:bodyPr>
          <a:lstStyle/>
          <a:p>
            <a:r>
              <a:rPr lang="en-GB" sz="1800" dirty="0"/>
              <a:t>Below: Booking confirmation for the November Classics for All CPD day at Parrs Wood.</a:t>
            </a:r>
          </a:p>
          <a:p>
            <a:endParaRPr lang="en-GB" dirty="0"/>
          </a:p>
          <a:p>
            <a:r>
              <a:rPr lang="en-GB" sz="1800" dirty="0"/>
              <a:t>Right: Slide detailing one of the strategies suggested at the CPD session overlaid onto a pupil work book showing the strategy starting to be implemented.</a:t>
            </a:r>
          </a:p>
        </p:txBody>
      </p:sp>
    </p:spTree>
    <p:extLst>
      <p:ext uri="{BB962C8B-B14F-4D97-AF65-F5344CB8AC3E}">
        <p14:creationId xmlns:p14="http://schemas.microsoft.com/office/powerpoint/2010/main" val="3280078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D7A8B1-972A-4764-8359-581BECC3CFF6}"/>
              </a:ext>
            </a:extLst>
          </p:cNvPr>
          <p:cNvSpPr>
            <a:spLocks noGrp="1"/>
          </p:cNvSpPr>
          <p:nvPr>
            <p:ph idx="1"/>
          </p:nvPr>
        </p:nvSpPr>
        <p:spPr>
          <a:xfrm>
            <a:off x="0" y="4458972"/>
            <a:ext cx="12192000" cy="2399028"/>
          </a:xfrm>
        </p:spPr>
        <p:txBody>
          <a:bodyPr>
            <a:normAutofit fontScale="92500" lnSpcReduction="10000"/>
          </a:bodyPr>
          <a:lstStyle/>
          <a:p>
            <a:pPr marL="0" indent="0">
              <a:buNone/>
            </a:pPr>
            <a:r>
              <a:rPr lang="en-GB" dirty="0"/>
              <a:t>Shows 2022 vs 2023 averages for question types in the Alexander paper.</a:t>
            </a:r>
          </a:p>
          <a:p>
            <a:pPr marL="0" indent="0">
              <a:buNone/>
            </a:pPr>
            <a:r>
              <a:rPr lang="en-GB" dirty="0"/>
              <a:t>Source questions were highlighted as a weakness in 2021-22 and so for the 2022-23 year they became a focus in teaching, as well as primary focus for a trip to the British Museums Alexander the Great exhibit. </a:t>
            </a:r>
          </a:p>
          <a:p>
            <a:pPr marL="0" indent="0">
              <a:buNone/>
            </a:pPr>
            <a:r>
              <a:rPr lang="en-GB" dirty="0"/>
              <a:t>As a result of the focus there is a +0.4 increase in the shorter question and a +1.5 for the long essay question. </a:t>
            </a:r>
          </a:p>
        </p:txBody>
      </p:sp>
      <p:pic>
        <p:nvPicPr>
          <p:cNvPr id="6" name="Picture 5">
            <a:extLst>
              <a:ext uri="{FF2B5EF4-FFF2-40B4-BE49-F238E27FC236}">
                <a16:creationId xmlns:a16="http://schemas.microsoft.com/office/drawing/2014/main" id="{8184CD8F-C631-4A4A-A9F5-CDA11EE6BC0B}"/>
              </a:ext>
            </a:extLst>
          </p:cNvPr>
          <p:cNvPicPr>
            <a:picLocks noChangeAspect="1"/>
          </p:cNvPicPr>
          <p:nvPr/>
        </p:nvPicPr>
        <p:blipFill>
          <a:blip r:embed="rId2"/>
          <a:stretch>
            <a:fillRect/>
          </a:stretch>
        </p:blipFill>
        <p:spPr>
          <a:xfrm>
            <a:off x="2407740" y="0"/>
            <a:ext cx="7247248" cy="4351397"/>
          </a:xfrm>
          <a:prstGeom prst="rect">
            <a:avLst/>
          </a:prstGeom>
        </p:spPr>
      </p:pic>
    </p:spTree>
    <p:extLst>
      <p:ext uri="{BB962C8B-B14F-4D97-AF65-F5344CB8AC3E}">
        <p14:creationId xmlns:p14="http://schemas.microsoft.com/office/powerpoint/2010/main" val="4230134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E320D-6350-429C-AD89-565A47EBFA75}"/>
              </a:ext>
            </a:extLst>
          </p:cNvPr>
          <p:cNvSpPr>
            <a:spLocks noGrp="1"/>
          </p:cNvSpPr>
          <p:nvPr>
            <p:ph type="title"/>
          </p:nvPr>
        </p:nvSpPr>
        <p:spPr/>
        <p:txBody>
          <a:bodyPr>
            <a:noAutofit/>
          </a:bodyPr>
          <a:lstStyle/>
          <a:p>
            <a:r>
              <a:rPr lang="en-GB" sz="3600" dirty="0"/>
              <a:t>2.1 item 2 – statement from Assistant Headteacher reflecting the department’s engagement and contributions to local ITT networks.</a:t>
            </a:r>
          </a:p>
        </p:txBody>
      </p:sp>
      <p:pic>
        <p:nvPicPr>
          <p:cNvPr id="5" name="Picture 4">
            <a:extLst>
              <a:ext uri="{FF2B5EF4-FFF2-40B4-BE49-F238E27FC236}">
                <a16:creationId xmlns:a16="http://schemas.microsoft.com/office/drawing/2014/main" id="{BC9BD5B6-0922-4709-B4EA-5E8236F62FF2}"/>
              </a:ext>
            </a:extLst>
          </p:cNvPr>
          <p:cNvPicPr>
            <a:picLocks noChangeAspect="1"/>
          </p:cNvPicPr>
          <p:nvPr/>
        </p:nvPicPr>
        <p:blipFill>
          <a:blip r:embed="rId2"/>
          <a:stretch>
            <a:fillRect/>
          </a:stretch>
        </p:blipFill>
        <p:spPr>
          <a:xfrm>
            <a:off x="838200" y="2261642"/>
            <a:ext cx="11002911" cy="3915321"/>
          </a:xfrm>
          <a:prstGeom prst="rect">
            <a:avLst/>
          </a:prstGeom>
        </p:spPr>
      </p:pic>
    </p:spTree>
    <p:extLst>
      <p:ext uri="{BB962C8B-B14F-4D97-AF65-F5344CB8AC3E}">
        <p14:creationId xmlns:p14="http://schemas.microsoft.com/office/powerpoint/2010/main" val="1846794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298F4-2E5E-4051-9734-F2B9B0053B8A}"/>
              </a:ext>
            </a:extLst>
          </p:cNvPr>
          <p:cNvSpPr>
            <a:spLocks noGrp="1"/>
          </p:cNvSpPr>
          <p:nvPr>
            <p:ph type="title"/>
          </p:nvPr>
        </p:nvSpPr>
        <p:spPr>
          <a:xfrm>
            <a:off x="0" y="-399806"/>
            <a:ext cx="10515600" cy="1325563"/>
          </a:xfrm>
        </p:spPr>
        <p:txBody>
          <a:bodyPr/>
          <a:lstStyle/>
          <a:p>
            <a:r>
              <a:rPr lang="en-GB" dirty="0"/>
              <a:t>2.2</a:t>
            </a:r>
          </a:p>
        </p:txBody>
      </p:sp>
      <p:sp>
        <p:nvSpPr>
          <p:cNvPr id="5" name="TextBox 4">
            <a:extLst>
              <a:ext uri="{FF2B5EF4-FFF2-40B4-BE49-F238E27FC236}">
                <a16:creationId xmlns:a16="http://schemas.microsoft.com/office/drawing/2014/main" id="{8031BBC4-26AF-4500-9C83-75B63B93C3A4}"/>
              </a:ext>
            </a:extLst>
          </p:cNvPr>
          <p:cNvSpPr txBox="1"/>
          <p:nvPr/>
        </p:nvSpPr>
        <p:spPr>
          <a:xfrm>
            <a:off x="0" y="462817"/>
            <a:ext cx="6220558" cy="2062103"/>
          </a:xfrm>
          <a:prstGeom prst="rect">
            <a:avLst/>
          </a:prstGeom>
          <a:noFill/>
        </p:spPr>
        <p:txBody>
          <a:bodyPr wrap="square">
            <a:spAutoFit/>
          </a:bodyPr>
          <a:lstStyle/>
          <a:p>
            <a:pPr marL="0" indent="0">
              <a:buNone/>
            </a:pPr>
            <a:r>
              <a:rPr lang="en-GB" sz="2800" b="1" dirty="0"/>
              <a:t>Item 1</a:t>
            </a:r>
          </a:p>
          <a:p>
            <a:pPr marL="457200" indent="-457200">
              <a:buFontTx/>
              <a:buChar char="-"/>
            </a:pPr>
            <a:r>
              <a:rPr lang="en-GB" sz="2000" dirty="0"/>
              <a:t>Screenshots below from whole-school document preparing for Ofsted inspection in 2022-23, showing that History has consistently been well organised and managed, and SLT saw the History team as an exemplar department.</a:t>
            </a:r>
          </a:p>
        </p:txBody>
      </p:sp>
      <p:pic>
        <p:nvPicPr>
          <p:cNvPr id="6" name="Picture 5">
            <a:extLst>
              <a:ext uri="{FF2B5EF4-FFF2-40B4-BE49-F238E27FC236}">
                <a16:creationId xmlns:a16="http://schemas.microsoft.com/office/drawing/2014/main" id="{9BA107FF-8F01-4E03-B4B2-F82A3812F3E3}"/>
              </a:ext>
            </a:extLst>
          </p:cNvPr>
          <p:cNvPicPr>
            <a:picLocks noChangeAspect="1"/>
          </p:cNvPicPr>
          <p:nvPr/>
        </p:nvPicPr>
        <p:blipFill>
          <a:blip r:embed="rId2"/>
          <a:stretch>
            <a:fillRect/>
          </a:stretch>
        </p:blipFill>
        <p:spPr>
          <a:xfrm>
            <a:off x="459398" y="2554640"/>
            <a:ext cx="5301761" cy="15371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58E6725F-687F-4E6A-B19B-2EBAFBEB53BF}"/>
              </a:ext>
            </a:extLst>
          </p:cNvPr>
          <p:cNvPicPr>
            <a:picLocks noChangeAspect="1"/>
          </p:cNvPicPr>
          <p:nvPr/>
        </p:nvPicPr>
        <p:blipFill>
          <a:blip r:embed="rId3"/>
          <a:stretch>
            <a:fillRect/>
          </a:stretch>
        </p:blipFill>
        <p:spPr>
          <a:xfrm>
            <a:off x="464528" y="4202882"/>
            <a:ext cx="4953819" cy="23562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03892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298F4-2E5E-4051-9734-F2B9B0053B8A}"/>
              </a:ext>
            </a:extLst>
          </p:cNvPr>
          <p:cNvSpPr>
            <a:spLocks noGrp="1"/>
          </p:cNvSpPr>
          <p:nvPr>
            <p:ph type="title"/>
          </p:nvPr>
        </p:nvSpPr>
        <p:spPr>
          <a:xfrm>
            <a:off x="0" y="-399806"/>
            <a:ext cx="10515600" cy="1325563"/>
          </a:xfrm>
        </p:spPr>
        <p:txBody>
          <a:bodyPr/>
          <a:lstStyle/>
          <a:p>
            <a:r>
              <a:rPr lang="en-GB" dirty="0"/>
              <a:t>2.3</a:t>
            </a:r>
          </a:p>
        </p:txBody>
      </p:sp>
      <p:sp>
        <p:nvSpPr>
          <p:cNvPr id="3" name="Content Placeholder 2">
            <a:extLst>
              <a:ext uri="{FF2B5EF4-FFF2-40B4-BE49-F238E27FC236}">
                <a16:creationId xmlns:a16="http://schemas.microsoft.com/office/drawing/2014/main" id="{7B9649AB-9F35-498F-A42D-DEEC1CF225E6}"/>
              </a:ext>
            </a:extLst>
          </p:cNvPr>
          <p:cNvSpPr>
            <a:spLocks noGrp="1"/>
          </p:cNvSpPr>
          <p:nvPr>
            <p:ph idx="1"/>
          </p:nvPr>
        </p:nvSpPr>
        <p:spPr>
          <a:xfrm>
            <a:off x="0" y="656248"/>
            <a:ext cx="5811715" cy="6043810"/>
          </a:xfrm>
        </p:spPr>
        <p:txBody>
          <a:bodyPr>
            <a:normAutofit/>
          </a:bodyPr>
          <a:lstStyle/>
          <a:p>
            <a:pPr marL="0" indent="0">
              <a:buNone/>
            </a:pPr>
            <a:r>
              <a:rPr lang="en-GB" b="1" dirty="0"/>
              <a:t>Items 1, 2, 3</a:t>
            </a:r>
          </a:p>
          <a:p>
            <a:pPr>
              <a:buFontTx/>
              <a:buChar char="-"/>
            </a:pPr>
            <a:r>
              <a:rPr lang="en-GB" dirty="0"/>
              <a:t>The department creates a </a:t>
            </a:r>
            <a:r>
              <a:rPr lang="en-GB" dirty="0">
                <a:hlinkClick r:id="rId2"/>
              </a:rPr>
              <a:t>Self Evaluation </a:t>
            </a:r>
            <a:r>
              <a:rPr lang="en-GB" dirty="0"/>
              <a:t>and an </a:t>
            </a:r>
            <a:r>
              <a:rPr lang="en-GB" dirty="0">
                <a:hlinkClick r:id="rId3"/>
              </a:rPr>
              <a:t>improvement plan </a:t>
            </a:r>
            <a:r>
              <a:rPr lang="en-GB" dirty="0"/>
              <a:t>annually, which are edited and evaluated throughout the year, including in line management meetings with SLT link. In addition, the department </a:t>
            </a:r>
            <a:r>
              <a:rPr lang="en-GB" dirty="0">
                <a:hlinkClick r:id="rId4"/>
              </a:rPr>
              <a:t>reports to the governors’ SEF committee</a:t>
            </a:r>
            <a:r>
              <a:rPr lang="en-GB" dirty="0"/>
              <a:t>.</a:t>
            </a:r>
            <a:br>
              <a:rPr lang="en-GB" dirty="0"/>
            </a:br>
            <a:br>
              <a:rPr lang="en-GB" dirty="0"/>
            </a:br>
            <a:r>
              <a:rPr lang="en-GB" dirty="0"/>
              <a:t>See “</a:t>
            </a:r>
            <a:r>
              <a:rPr lang="en-GB" i="1" dirty="0">
                <a:solidFill>
                  <a:srgbClr val="0070C0"/>
                </a:solidFill>
              </a:rPr>
              <a:t>2.3 History SEF 2022-23</a:t>
            </a:r>
            <a:r>
              <a:rPr lang="en-GB" dirty="0"/>
              <a:t>”, </a:t>
            </a:r>
            <a:br>
              <a:rPr lang="en-GB" dirty="0"/>
            </a:br>
            <a:r>
              <a:rPr lang="en-GB" dirty="0"/>
              <a:t>“</a:t>
            </a:r>
            <a:r>
              <a:rPr lang="en-GB" i="1" dirty="0">
                <a:solidFill>
                  <a:srgbClr val="0070C0"/>
                </a:solidFill>
              </a:rPr>
              <a:t>2.3 History DIP 2022-23</a:t>
            </a:r>
            <a:r>
              <a:rPr lang="en-GB" dirty="0"/>
              <a:t>” and </a:t>
            </a:r>
            <a:br>
              <a:rPr lang="en-GB" dirty="0"/>
            </a:br>
            <a:r>
              <a:rPr lang="en-GB" dirty="0"/>
              <a:t>“</a:t>
            </a:r>
            <a:r>
              <a:rPr lang="en-GB" i="1" dirty="0">
                <a:solidFill>
                  <a:srgbClr val="0070C0"/>
                </a:solidFill>
              </a:rPr>
              <a:t>2.3 Governors SEF report</a:t>
            </a:r>
            <a:r>
              <a:rPr lang="en-GB" dirty="0"/>
              <a:t>” documents.</a:t>
            </a:r>
          </a:p>
        </p:txBody>
      </p:sp>
    </p:spTree>
    <p:extLst>
      <p:ext uri="{BB962C8B-B14F-4D97-AF65-F5344CB8AC3E}">
        <p14:creationId xmlns:p14="http://schemas.microsoft.com/office/powerpoint/2010/main" val="3028663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5F8C33-B13F-4100-B668-75068C54C21B}"/>
              </a:ext>
            </a:extLst>
          </p:cNvPr>
          <p:cNvPicPr>
            <a:picLocks noChangeAspect="1"/>
          </p:cNvPicPr>
          <p:nvPr/>
        </p:nvPicPr>
        <p:blipFill rotWithShape="1">
          <a:blip r:embed="rId2"/>
          <a:srcRect l="29928" t="21667" r="15192" b="31026"/>
          <a:stretch/>
        </p:blipFill>
        <p:spPr>
          <a:xfrm>
            <a:off x="96715" y="1566462"/>
            <a:ext cx="4380035" cy="2123827"/>
          </a:xfrm>
          <a:prstGeom prst="rect">
            <a:avLst/>
          </a:prstGeom>
        </p:spPr>
      </p:pic>
      <p:pic>
        <p:nvPicPr>
          <p:cNvPr id="7" name="Picture 6">
            <a:extLst>
              <a:ext uri="{FF2B5EF4-FFF2-40B4-BE49-F238E27FC236}">
                <a16:creationId xmlns:a16="http://schemas.microsoft.com/office/drawing/2014/main" id="{8BCB88DB-EC93-41C4-B3B0-6C94AE43577D}"/>
              </a:ext>
            </a:extLst>
          </p:cNvPr>
          <p:cNvPicPr>
            <a:picLocks noChangeAspect="1"/>
          </p:cNvPicPr>
          <p:nvPr/>
        </p:nvPicPr>
        <p:blipFill rotWithShape="1">
          <a:blip r:embed="rId3"/>
          <a:srcRect l="29712" t="19743" r="14687" b="22692"/>
          <a:stretch/>
        </p:blipFill>
        <p:spPr>
          <a:xfrm>
            <a:off x="149471" y="3690289"/>
            <a:ext cx="5424853" cy="3159220"/>
          </a:xfrm>
          <a:prstGeom prst="rect">
            <a:avLst/>
          </a:prstGeom>
        </p:spPr>
      </p:pic>
      <p:pic>
        <p:nvPicPr>
          <p:cNvPr id="9" name="Picture 8">
            <a:extLst>
              <a:ext uri="{FF2B5EF4-FFF2-40B4-BE49-F238E27FC236}">
                <a16:creationId xmlns:a16="http://schemas.microsoft.com/office/drawing/2014/main" id="{D50C4A5E-3CF4-4B43-A2B9-FEA990A2F8BC}"/>
              </a:ext>
            </a:extLst>
          </p:cNvPr>
          <p:cNvPicPr>
            <a:picLocks noChangeAspect="1"/>
          </p:cNvPicPr>
          <p:nvPr/>
        </p:nvPicPr>
        <p:blipFill rotWithShape="1">
          <a:blip r:embed="rId4"/>
          <a:srcRect l="29640" t="19743" r="13173" b="47308"/>
          <a:stretch/>
        </p:blipFill>
        <p:spPr>
          <a:xfrm>
            <a:off x="6290953" y="597840"/>
            <a:ext cx="5751576" cy="1864005"/>
          </a:xfrm>
          <a:prstGeom prst="rect">
            <a:avLst/>
          </a:prstGeom>
        </p:spPr>
      </p:pic>
      <p:sp>
        <p:nvSpPr>
          <p:cNvPr id="10" name="TextBox 9">
            <a:extLst>
              <a:ext uri="{FF2B5EF4-FFF2-40B4-BE49-F238E27FC236}">
                <a16:creationId xmlns:a16="http://schemas.microsoft.com/office/drawing/2014/main" id="{A3AAE76B-3711-4E47-A993-1C0A5BED1097}"/>
              </a:ext>
            </a:extLst>
          </p:cNvPr>
          <p:cNvSpPr txBox="1"/>
          <p:nvPr/>
        </p:nvSpPr>
        <p:spPr>
          <a:xfrm>
            <a:off x="96715" y="0"/>
            <a:ext cx="5838093" cy="1200329"/>
          </a:xfrm>
          <a:prstGeom prst="rect">
            <a:avLst/>
          </a:prstGeom>
          <a:noFill/>
        </p:spPr>
        <p:txBody>
          <a:bodyPr wrap="square" rtlCol="0">
            <a:spAutoFit/>
          </a:bodyPr>
          <a:lstStyle/>
          <a:p>
            <a:r>
              <a:rPr lang="en-GB" dirty="0"/>
              <a:t>Screenshots of </a:t>
            </a:r>
            <a:r>
              <a:rPr lang="en-GB" dirty="0" err="1"/>
              <a:t>powerpoint</a:t>
            </a:r>
            <a:r>
              <a:rPr lang="en-GB" dirty="0"/>
              <a:t> slides shared with the department at meeting on 25/1/23 modelling the process to be followed, in response to learning walks carried out previously.</a:t>
            </a:r>
          </a:p>
        </p:txBody>
      </p:sp>
      <p:pic>
        <p:nvPicPr>
          <p:cNvPr id="12" name="Picture 11">
            <a:extLst>
              <a:ext uri="{FF2B5EF4-FFF2-40B4-BE49-F238E27FC236}">
                <a16:creationId xmlns:a16="http://schemas.microsoft.com/office/drawing/2014/main" id="{C65B0419-03DE-434C-8750-487A984C459A}"/>
              </a:ext>
            </a:extLst>
          </p:cNvPr>
          <p:cNvPicPr>
            <a:picLocks noChangeAspect="1"/>
          </p:cNvPicPr>
          <p:nvPr/>
        </p:nvPicPr>
        <p:blipFill rotWithShape="1">
          <a:blip r:embed="rId5"/>
          <a:srcRect l="28341" t="18333" r="12452" b="16923"/>
          <a:stretch/>
        </p:blipFill>
        <p:spPr>
          <a:xfrm>
            <a:off x="6290953" y="3112478"/>
            <a:ext cx="5751576" cy="3537814"/>
          </a:xfrm>
          <a:prstGeom prst="rect">
            <a:avLst/>
          </a:prstGeom>
        </p:spPr>
      </p:pic>
    </p:spTree>
    <p:extLst>
      <p:ext uri="{BB962C8B-B14F-4D97-AF65-F5344CB8AC3E}">
        <p14:creationId xmlns:p14="http://schemas.microsoft.com/office/powerpoint/2010/main" val="3500840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116EA6D-D620-46D4-BE35-5E8B4CC801BE}"/>
              </a:ext>
            </a:extLst>
          </p:cNvPr>
          <p:cNvSpPr txBox="1"/>
          <p:nvPr/>
        </p:nvSpPr>
        <p:spPr>
          <a:xfrm>
            <a:off x="70338" y="0"/>
            <a:ext cx="5838093" cy="5416868"/>
          </a:xfrm>
          <a:prstGeom prst="rect">
            <a:avLst/>
          </a:prstGeom>
          <a:noFill/>
        </p:spPr>
        <p:txBody>
          <a:bodyPr wrap="square" rtlCol="0">
            <a:spAutoFit/>
          </a:bodyPr>
          <a:lstStyle/>
          <a:p>
            <a:r>
              <a:rPr lang="en-GB" sz="4000" b="1" dirty="0"/>
              <a:t>2.5</a:t>
            </a:r>
          </a:p>
          <a:p>
            <a:r>
              <a:rPr lang="en-GB" dirty="0"/>
              <a:t>The department actively encourage all pupils to take part in internal, local and national competitions.</a:t>
            </a:r>
          </a:p>
          <a:p>
            <a:endParaRPr lang="en-GB" dirty="0"/>
          </a:p>
          <a:p>
            <a:r>
              <a:rPr lang="en-GB" dirty="0"/>
              <a:t>The department have hosted the local heat of the Great Debate and are set to again this year, regularly entering two participants. Pupils have entered the “Classics For All” and the Lytham St Annes Classics competitions on a number of occasions, most recently 2023 where the entrant received a Highly Commended award. Pupils have also represented the Academy locally in the </a:t>
            </a:r>
            <a:r>
              <a:rPr lang="en-GB" dirty="0" err="1"/>
              <a:t>DebateMate</a:t>
            </a:r>
            <a:r>
              <a:rPr lang="en-GB" dirty="0"/>
              <a:t> competition organised and reported on (attached) by a local MP. </a:t>
            </a:r>
          </a:p>
          <a:p>
            <a:endParaRPr lang="en-GB" dirty="0"/>
          </a:p>
          <a:p>
            <a:r>
              <a:rPr lang="en-GB" dirty="0"/>
              <a:t>All of these activities as well as extra-curricular clubs and trips are actively supported by the Academy SLT with the head often personally in attendance. Cards from SLT to staff show the support and cards to staff from pupils show the impact and importance of these opportunities. </a:t>
            </a:r>
          </a:p>
        </p:txBody>
      </p:sp>
      <p:pic>
        <p:nvPicPr>
          <p:cNvPr id="6" name="Picture 5">
            <a:extLst>
              <a:ext uri="{FF2B5EF4-FFF2-40B4-BE49-F238E27FC236}">
                <a16:creationId xmlns:a16="http://schemas.microsoft.com/office/drawing/2014/main" id="{917437BE-FCA1-4F93-8187-53166C169F43}"/>
              </a:ext>
            </a:extLst>
          </p:cNvPr>
          <p:cNvPicPr>
            <a:picLocks noChangeAspect="1"/>
          </p:cNvPicPr>
          <p:nvPr/>
        </p:nvPicPr>
        <p:blipFill rotWithShape="1">
          <a:blip r:embed="rId2"/>
          <a:srcRect l="33456" t="11895" r="22059" b="6275"/>
          <a:stretch/>
        </p:blipFill>
        <p:spPr>
          <a:xfrm>
            <a:off x="6096000" y="-1"/>
            <a:ext cx="6212542" cy="6428183"/>
          </a:xfrm>
          <a:prstGeom prst="rect">
            <a:avLst/>
          </a:prstGeom>
        </p:spPr>
      </p:pic>
      <p:sp>
        <p:nvSpPr>
          <p:cNvPr id="8" name="TextBox 7">
            <a:extLst>
              <a:ext uri="{FF2B5EF4-FFF2-40B4-BE49-F238E27FC236}">
                <a16:creationId xmlns:a16="http://schemas.microsoft.com/office/drawing/2014/main" id="{59931709-21E9-4E48-9A81-BF22F34E5996}"/>
              </a:ext>
            </a:extLst>
          </p:cNvPr>
          <p:cNvSpPr txBox="1"/>
          <p:nvPr/>
        </p:nvSpPr>
        <p:spPr>
          <a:xfrm>
            <a:off x="8937812" y="5371707"/>
            <a:ext cx="3146611" cy="138499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1400" dirty="0"/>
              <a:t>3</a:t>
            </a:r>
            <a:r>
              <a:rPr lang="en-GB" sz="1400" baseline="30000" dirty="0"/>
              <a:t>rd</a:t>
            </a:r>
            <a:r>
              <a:rPr lang="en-GB" sz="1400" dirty="0"/>
              <a:t> place in the </a:t>
            </a:r>
            <a:r>
              <a:rPr lang="en-GB" sz="1400" dirty="0" err="1"/>
              <a:t>DebateMate</a:t>
            </a:r>
            <a:r>
              <a:rPr lang="en-GB" sz="1400" dirty="0"/>
              <a:t> competition, organised and judged by the local MP.</a:t>
            </a:r>
          </a:p>
          <a:p>
            <a:r>
              <a:rPr lang="en-GB" sz="1400" dirty="0"/>
              <a:t>Source: https://www.drkieranmullan.org.uk/news/newsletter-126</a:t>
            </a:r>
          </a:p>
        </p:txBody>
      </p:sp>
    </p:spTree>
    <p:extLst>
      <p:ext uri="{BB962C8B-B14F-4D97-AF65-F5344CB8AC3E}">
        <p14:creationId xmlns:p14="http://schemas.microsoft.com/office/powerpoint/2010/main" val="36248873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NotebookType xmlns="afe720fa-808f-4bd3-a6d5-a34dfa26b771" xsi:nil="true"/>
    <FolderType xmlns="afe720fa-808f-4bd3-a6d5-a34dfa26b771" xsi:nil="true"/>
    <Invited_Leaders xmlns="afe720fa-808f-4bd3-a6d5-a34dfa26b771" xsi:nil="true"/>
    <TaxCatchAll xmlns="3c0b5572-6716-4c5b-9d93-6e48fee3f696" xsi:nil="true"/>
    <Distribution_Groups xmlns="afe720fa-808f-4bd3-a6d5-a34dfa26b771" xsi:nil="true"/>
    <TeamsChannelId xmlns="afe720fa-808f-4bd3-a6d5-a34dfa26b771" xsi:nil="true"/>
    <Math_Settings xmlns="afe720fa-808f-4bd3-a6d5-a34dfa26b771" xsi:nil="true"/>
    <Members xmlns="afe720fa-808f-4bd3-a6d5-a34dfa26b771">
      <UserInfo>
        <DisplayName/>
        <AccountId xsi:nil="true"/>
        <AccountType/>
      </UserInfo>
    </Members>
    <Self_Registration_Enabled xmlns="afe720fa-808f-4bd3-a6d5-a34dfa26b771" xsi:nil="true"/>
    <AppVersion xmlns="afe720fa-808f-4bd3-a6d5-a34dfa26b771" xsi:nil="true"/>
    <IsNotebookLocked xmlns="afe720fa-808f-4bd3-a6d5-a34dfa26b771" xsi:nil="true"/>
    <DefaultSectionNames xmlns="afe720fa-808f-4bd3-a6d5-a34dfa26b771" xsi:nil="true"/>
    <Is_Collaboration_Space_Locked xmlns="afe720fa-808f-4bd3-a6d5-a34dfa26b771" xsi:nil="true"/>
    <Templates xmlns="afe720fa-808f-4bd3-a6d5-a34dfa26b771" xsi:nil="true"/>
    <Member_Groups xmlns="afe720fa-808f-4bd3-a6d5-a34dfa26b771">
      <UserInfo>
        <DisplayName/>
        <AccountId xsi:nil="true"/>
        <AccountType/>
      </UserInfo>
    </Member_Groups>
    <Has_Leaders_Only_SectionGroup xmlns="afe720fa-808f-4bd3-a6d5-a34dfa26b771" xsi:nil="true"/>
    <lcf76f155ced4ddcb4097134ff3c332f xmlns="afe720fa-808f-4bd3-a6d5-a34dfa26b771">
      <Terms xmlns="http://schemas.microsoft.com/office/infopath/2007/PartnerControls"/>
    </lcf76f155ced4ddcb4097134ff3c332f>
    <Invited_Members xmlns="afe720fa-808f-4bd3-a6d5-a34dfa26b771" xsi:nil="true"/>
    <CultureName xmlns="afe720fa-808f-4bd3-a6d5-a34dfa26b771" xsi:nil="true"/>
    <Owner xmlns="afe720fa-808f-4bd3-a6d5-a34dfa26b771">
      <UserInfo>
        <DisplayName/>
        <AccountId xsi:nil="true"/>
        <AccountType/>
      </UserInfo>
    </Owner>
    <Leaders xmlns="afe720fa-808f-4bd3-a6d5-a34dfa26b771">
      <UserInfo>
        <DisplayName/>
        <AccountId xsi:nil="true"/>
        <AccountType/>
      </UserInfo>
    </Leaders>
    <LMS_Mappings xmlns="afe720fa-808f-4bd3-a6d5-a34dfa26b77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C1E2ECBB0582344AF7BD973941883DE" ma:contentTypeVersion="39" ma:contentTypeDescription="Create a new document." ma:contentTypeScope="" ma:versionID="dfd44ccd787cbd01eb1740d007a3aeca">
  <xsd:schema xmlns:xsd="http://www.w3.org/2001/XMLSchema" xmlns:xs="http://www.w3.org/2001/XMLSchema" xmlns:p="http://schemas.microsoft.com/office/2006/metadata/properties" xmlns:ns2="afe720fa-808f-4bd3-a6d5-a34dfa26b771" xmlns:ns3="3c0b5572-6716-4c5b-9d93-6e48fee3f696" targetNamespace="http://schemas.microsoft.com/office/2006/metadata/properties" ma:root="true" ma:fieldsID="fec9aab142958c0e76e6af9c6bac9948" ns2:_="" ns3:_="">
    <xsd:import namespace="afe720fa-808f-4bd3-a6d5-a34dfa26b771"/>
    <xsd:import namespace="3c0b5572-6716-4c5b-9d93-6e48fee3f696"/>
    <xsd:element name="properties">
      <xsd:complexType>
        <xsd:sequence>
          <xsd:element name="documentManagement">
            <xsd:complexType>
              <xsd:all>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Leaders" minOccurs="0"/>
                <xsd:element ref="ns2:Members" minOccurs="0"/>
                <xsd:element ref="ns2:Member_Groups" minOccurs="0"/>
                <xsd:element ref="ns2:Distribution_Groups" minOccurs="0"/>
                <xsd:element ref="ns2:LMS_Mappings" minOccurs="0"/>
                <xsd:element ref="ns2:Invited_Leaders" minOccurs="0"/>
                <xsd:element ref="ns2:Invited_Members" minOccurs="0"/>
                <xsd:element ref="ns2:Self_Registration_Enabled" minOccurs="0"/>
                <xsd:element ref="ns2:Has_Leaders_Only_SectionGroup" minOccurs="0"/>
                <xsd:element ref="ns2:Is_Collaboration_Space_Locked" minOccurs="0"/>
                <xsd:element ref="ns2:IsNotebookLocked" minOccurs="0"/>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e720fa-808f-4bd3-a6d5-a34dfa26b771"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CultureName" ma:index="10" nillable="true" ma:displayName="Culture Name" ma:internalName="CultureName">
      <xsd:simpleType>
        <xsd:restriction base="dms:Text"/>
      </xsd:simpleType>
    </xsd:element>
    <xsd:element name="AppVersion" ma:index="11" nillable="true" ma:displayName="App Version" ma:internalName="AppVersion">
      <xsd:simpleType>
        <xsd:restriction base="dms:Text"/>
      </xsd:simpleType>
    </xsd:element>
    <xsd:element name="TeamsChannelId" ma:index="12" nillable="true" ma:displayName="Teams Channel Id" ma:internalName="TeamsChannelId">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4" nillable="true" ma:displayName="Math Settings" ma:internalName="Math_Settings">
      <xsd:simpleType>
        <xsd:restriction base="dms:Text"/>
      </xsd:simpleType>
    </xsd:element>
    <xsd:element name="DefaultSectionNames" ma:index="15" nillable="true" ma:displayName="Default Section Names" ma:internalName="DefaultSectionNames">
      <xsd:simpleType>
        <xsd:restriction base="dms:Note">
          <xsd:maxLength value="255"/>
        </xsd:restriction>
      </xsd:simpleType>
    </xsd:element>
    <xsd:element name="Templates" ma:index="16" nillable="true" ma:displayName="Templates" ma:internalName="Templates">
      <xsd:simpleType>
        <xsd:restriction base="dms:Note">
          <xsd:maxLength value="255"/>
        </xsd:restriction>
      </xsd:simpleType>
    </xsd:element>
    <xsd:element name="Leaders" ma:index="17"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18"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19"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0" nillable="true" ma:displayName="Distribution Groups" ma:internalName="Distribution_Groups">
      <xsd:simpleType>
        <xsd:restriction base="dms:Note">
          <xsd:maxLength value="255"/>
        </xsd:restriction>
      </xsd:simpleType>
    </xsd:element>
    <xsd:element name="LMS_Mappings" ma:index="21" nillable="true" ma:displayName="LMS Mappings" ma:internalName="LMS_Mappings">
      <xsd:simpleType>
        <xsd:restriction base="dms:Note">
          <xsd:maxLength value="255"/>
        </xsd:restriction>
      </xsd:simpleType>
    </xsd:element>
    <xsd:element name="Invited_Leaders" ma:index="22" nillable="true" ma:displayName="Invited Leaders" ma:internalName="Invited_Leaders">
      <xsd:simpleType>
        <xsd:restriction base="dms:Note">
          <xsd:maxLength value="255"/>
        </xsd:restriction>
      </xsd:simpleType>
    </xsd:element>
    <xsd:element name="Invited_Members" ma:index="23" nillable="true" ma:displayName="Invited Members" ma:internalName="Invited_Members">
      <xsd:simpleType>
        <xsd:restriction base="dms:Note">
          <xsd:maxLength value="255"/>
        </xsd:restriction>
      </xsd:simpleType>
    </xsd:element>
    <xsd:element name="Self_Registration_Enabled" ma:index="24" nillable="true" ma:displayName="Self Registration Enabled" ma:internalName="Self_Registration_Enabled">
      <xsd:simpleType>
        <xsd:restriction base="dms:Boolean"/>
      </xsd:simpleType>
    </xsd:element>
    <xsd:element name="Has_Leaders_Only_SectionGroup" ma:index="25" nillable="true" ma:displayName="Has Leaders Only SectionGroup" ma:internalName="Has_Leaders_Only_SectionGroup">
      <xsd:simpleType>
        <xsd:restriction base="dms:Boolean"/>
      </xsd:simpleType>
    </xsd:element>
    <xsd:element name="Is_Collaboration_Space_Locked" ma:index="26" nillable="true" ma:displayName="Is Collaboration Space Locked" ma:internalName="Is_Collaboration_Space_Locked">
      <xsd:simpleType>
        <xsd:restriction base="dms:Boolean"/>
      </xsd:simpleType>
    </xsd:element>
    <xsd:element name="IsNotebookLocked" ma:index="27" nillable="true" ma:displayName="Is Notebook Locked" ma:internalName="IsNotebookLocked">
      <xsd:simpleType>
        <xsd:restriction base="dms:Boolean"/>
      </xsd:simpleType>
    </xsd:element>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element name="MediaServiceDateTaken" ma:index="30" nillable="true" ma:displayName="MediaServiceDateTaken" ma:hidden="true" ma:internalName="MediaServiceDateTaken" ma:readOnly="true">
      <xsd:simpleType>
        <xsd:restriction base="dms:Text"/>
      </xsd:simpleType>
    </xsd:element>
    <xsd:element name="MediaServiceOCR" ma:index="31" nillable="true" ma:displayName="Extracted Text" ma:internalName="MediaServiceOCR" ma:readOnly="true">
      <xsd:simpleType>
        <xsd:restriction base="dms:Note">
          <xsd:maxLength value="255"/>
        </xsd:restriction>
      </xsd:simpleType>
    </xsd:element>
    <xsd:element name="MediaServiceGenerationTime" ma:index="32" nillable="true" ma:displayName="MediaServiceGenerationTime" ma:hidden="true" ma:internalName="MediaServiceGenerationTime" ma:readOnly="true">
      <xsd:simpleType>
        <xsd:restriction base="dms:Text"/>
      </xsd:simpleType>
    </xsd:element>
    <xsd:element name="MediaServiceEventHashCode" ma:index="33" nillable="true" ma:displayName="MediaServiceEventHashCode" ma:hidden="true" ma:internalName="MediaServiceEventHashCode" ma:readOnly="true">
      <xsd:simpleType>
        <xsd:restriction base="dms:Text"/>
      </xsd:simpleType>
    </xsd:element>
    <xsd:element name="MediaServiceAutoKeyPoints" ma:index="34" nillable="true" ma:displayName="MediaServiceAutoKeyPoints" ma:hidden="true" ma:internalName="MediaServiceAutoKeyPoints" ma:readOnly="true">
      <xsd:simpleType>
        <xsd:restriction base="dms:Note"/>
      </xsd:simpleType>
    </xsd:element>
    <xsd:element name="MediaServiceKeyPoints" ma:index="35" nillable="true" ma:displayName="KeyPoints" ma:internalName="MediaServiceKeyPoints" ma:readOnly="true">
      <xsd:simpleType>
        <xsd:restriction base="dms:Note">
          <xsd:maxLength value="255"/>
        </xsd:restriction>
      </xsd:simpleType>
    </xsd:element>
    <xsd:element name="MediaLengthInSeconds" ma:index="38" nillable="true" ma:displayName="Length (seconds)" ma:internalName="MediaLengthInSeconds" ma:readOnly="true">
      <xsd:simpleType>
        <xsd:restriction base="dms:Unknown"/>
      </xsd:simpleType>
    </xsd:element>
    <xsd:element name="lcf76f155ced4ddcb4097134ff3c332f" ma:index="40" nillable="true" ma:taxonomy="true" ma:internalName="lcf76f155ced4ddcb4097134ff3c332f" ma:taxonomyFieldName="MediaServiceImageTags" ma:displayName="Image Tags" ma:readOnly="false" ma:fieldId="{5cf76f15-5ced-4ddc-b409-7134ff3c332f}" ma:taxonomyMulti="true" ma:sspId="9eb7be05-cd1c-4710-aa08-fb1b8e101e05" ma:termSetId="09814cd3-568e-fe90-9814-8d621ff8fb84" ma:anchorId="fba54fb3-c3e1-fe81-a776-ca4b69148c4d" ma:open="true" ma:isKeyword="false">
      <xsd:complexType>
        <xsd:sequence>
          <xsd:element ref="pc:Terms" minOccurs="0" maxOccurs="1"/>
        </xsd:sequence>
      </xsd:complexType>
    </xsd:element>
    <xsd:element name="MediaServiceSearchProperties" ma:index="42" nillable="true" ma:displayName="MediaServiceSearchProperties" ma:hidden="true" ma:internalName="MediaServiceSearchProperties" ma:readOnly="true">
      <xsd:simpleType>
        <xsd:restriction base="dms:Note"/>
      </xsd:simpleType>
    </xsd:element>
    <xsd:element name="MediaServiceObjectDetectorVersions" ma:index="43" nillable="true" ma:displayName="MediaServiceObjectDetectorVersions" ma:hidden="true" ma:indexed="true" ma:internalName="MediaServiceObjectDetectorVersions" ma:readOnly="true">
      <xsd:simpleType>
        <xsd:restriction base="dms:Text"/>
      </xsd:simpleType>
    </xsd:element>
    <xsd:element name="MediaServiceLocation" ma:index="4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c0b5572-6716-4c5b-9d93-6e48fee3f696" elementFormDefault="qualified">
    <xsd:import namespace="http://schemas.microsoft.com/office/2006/documentManagement/types"/>
    <xsd:import namespace="http://schemas.microsoft.com/office/infopath/2007/PartnerControls"/>
    <xsd:element name="SharedWithUsers" ma:index="3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7" nillable="true" ma:displayName="Shared With Details" ma:internalName="SharedWithDetails" ma:readOnly="true">
      <xsd:simpleType>
        <xsd:restriction base="dms:Note">
          <xsd:maxLength value="255"/>
        </xsd:restriction>
      </xsd:simpleType>
    </xsd:element>
    <xsd:element name="TaxCatchAll" ma:index="41" nillable="true" ma:displayName="Taxonomy Catch All Column" ma:hidden="true" ma:list="{c58d39f8-5eb0-4466-aeb5-9f48ab35a6e1}" ma:internalName="TaxCatchAll" ma:showField="CatchAllData" ma:web="3c0b5572-6716-4c5b-9d93-6e48fee3f69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8940FE8-CF68-4BCA-811E-5780F1A5D8C3}">
  <ds:schemaRefs>
    <ds:schemaRef ds:uri="http://purl.org/dc/elements/1.1/"/>
    <ds:schemaRef ds:uri="http://purl.org/dc/terms/"/>
    <ds:schemaRef ds:uri="http://schemas.microsoft.com/office/2006/metadata/properties"/>
    <ds:schemaRef ds:uri="http://purl.org/dc/dcmitype/"/>
    <ds:schemaRef ds:uri="http://schemas.microsoft.com/office/2006/documentManagement/types"/>
    <ds:schemaRef ds:uri="http://schemas.openxmlformats.org/package/2006/metadata/core-properties"/>
    <ds:schemaRef ds:uri="http://www.w3.org/XML/1998/namespace"/>
    <ds:schemaRef ds:uri="http://schemas.microsoft.com/office/infopath/2007/PartnerControls"/>
    <ds:schemaRef ds:uri="3c0b5572-6716-4c5b-9d93-6e48fee3f696"/>
    <ds:schemaRef ds:uri="afe720fa-808f-4bd3-a6d5-a34dfa26b771"/>
  </ds:schemaRefs>
</ds:datastoreItem>
</file>

<file path=customXml/itemProps2.xml><?xml version="1.0" encoding="utf-8"?>
<ds:datastoreItem xmlns:ds="http://schemas.openxmlformats.org/officeDocument/2006/customXml" ds:itemID="{FA9D548B-CB35-4649-B980-B61F0379F239}">
  <ds:schemaRefs>
    <ds:schemaRef ds:uri="http://schemas.microsoft.com/sharepoint/v3/contenttype/forms"/>
  </ds:schemaRefs>
</ds:datastoreItem>
</file>

<file path=customXml/itemProps3.xml><?xml version="1.0" encoding="utf-8"?>
<ds:datastoreItem xmlns:ds="http://schemas.openxmlformats.org/officeDocument/2006/customXml" ds:itemID="{3A8A7563-A34D-442A-B9F9-8B021B8DD1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fe720fa-808f-4bd3-a6d5-a34dfa26b771"/>
    <ds:schemaRef ds:uri="3c0b5572-6716-4c5b-9d93-6e48fee3f69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366</TotalTime>
  <Words>965</Words>
  <Application>Microsoft Office PowerPoint</Application>
  <PresentationFormat>Widescreen</PresentationFormat>
  <Paragraphs>49</Paragraphs>
  <Slides>11</Slides>
  <Notes>0</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HA QM</vt:lpstr>
      <vt:lpstr>2.1</vt:lpstr>
      <vt:lpstr>PowerPoint Presentation</vt:lpstr>
      <vt:lpstr>PowerPoint Presentation</vt:lpstr>
      <vt:lpstr>2.1 item 2 – statement from Assistant Headteacher reflecting the department’s engagement and contributions to local ITT networks.</vt:lpstr>
      <vt:lpstr>2.2</vt:lpstr>
      <vt:lpstr>2.3</vt:lpstr>
      <vt:lpstr>PowerPoint Presentation</vt:lpstr>
      <vt:lpstr>PowerPoint Presentation</vt:lpstr>
      <vt:lpstr>PowerPoint Presentation</vt:lpstr>
      <vt:lpstr>2.6</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 QM</dc:title>
  <dc:creator>GDavey</dc:creator>
  <cp:lastModifiedBy>Melanie Jones</cp:lastModifiedBy>
  <cp:revision>13</cp:revision>
  <dcterms:created xsi:type="dcterms:W3CDTF">2023-06-06T14:01:56Z</dcterms:created>
  <dcterms:modified xsi:type="dcterms:W3CDTF">2024-09-10T11:20:36Z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0x010100BC1E2ECBB0582344AF7BD973941883DE</vt:lpwstr>
  </property>
  <property fmtid="{D5CDD505-2E9C-101B-9397-08002B2CF9AE}" pid="3" name="MediaServiceImageTags">
    <vt:lpwstr/>
  </property>
</Properties>
</file>