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7" r:id="rId6"/>
    <p:sldId id="260" r:id="rId7"/>
    <p:sldId id="259" r:id="rId8"/>
    <p:sldId id="261" r:id="rId9"/>
    <p:sldId id="262"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9" d="100"/>
          <a:sy n="109" d="100"/>
        </p:scale>
        <p:origin x="58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B7A2C-B06F-49D1-A025-EBB092FD22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B382905-F107-436E-AEFF-7667DB1CE8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7E587FD-9B1C-4F3F-9113-1CC094521130}"/>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5" name="Footer Placeholder 4">
            <a:extLst>
              <a:ext uri="{FF2B5EF4-FFF2-40B4-BE49-F238E27FC236}">
                <a16:creationId xmlns:a16="http://schemas.microsoft.com/office/drawing/2014/main" id="{1B7E69D6-E71F-461D-BB21-64D8E90F2E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1EA0C5-9906-4F73-8003-0C5FBBD4D16A}"/>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3303588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F1435-7E9B-4360-B982-5BF29A7811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34B945-A149-459C-80C4-F6EA81A865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F92F81-B3BD-4550-A077-3C8DBA59C858}"/>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5" name="Footer Placeholder 4">
            <a:extLst>
              <a:ext uri="{FF2B5EF4-FFF2-40B4-BE49-F238E27FC236}">
                <a16:creationId xmlns:a16="http://schemas.microsoft.com/office/drawing/2014/main" id="{086260A0-BA23-4375-9249-52486FE4BB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4CC7B2-09E7-4343-89DD-E90C27A80BCA}"/>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379015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DEB88C-9524-4A62-A60A-FFD73B081C0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E3F559-B523-4957-A666-00D312366A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9FCAF2-4B4D-4554-B71E-863CFA3F4B02}"/>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5" name="Footer Placeholder 4">
            <a:extLst>
              <a:ext uri="{FF2B5EF4-FFF2-40B4-BE49-F238E27FC236}">
                <a16:creationId xmlns:a16="http://schemas.microsoft.com/office/drawing/2014/main" id="{1FD91E33-46B5-442C-A105-6D6035FBC5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C3A775-5306-4CDD-900F-EC6BD68E321E}"/>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3411666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7E98A-ADDD-48DC-9025-8DC57437B4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657760-4B2A-49AB-9FB1-7F0519E2CA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0AF4DC-2F17-43B6-8EF1-37BBE9F2E7D3}"/>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5" name="Footer Placeholder 4">
            <a:extLst>
              <a:ext uri="{FF2B5EF4-FFF2-40B4-BE49-F238E27FC236}">
                <a16:creationId xmlns:a16="http://schemas.microsoft.com/office/drawing/2014/main" id="{61F2C784-15DB-4E68-AB7D-B19F276BEE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0869D2-B5D3-42C3-AD7C-0E675782C709}"/>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136263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B4E98-3FCA-45E6-932F-C762CC76AA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9E04881-6D64-4F01-858A-4A111D9F8A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D63F2C-B1E8-4729-8AAB-A45DEC0179D6}"/>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5" name="Footer Placeholder 4">
            <a:extLst>
              <a:ext uri="{FF2B5EF4-FFF2-40B4-BE49-F238E27FC236}">
                <a16:creationId xmlns:a16="http://schemas.microsoft.com/office/drawing/2014/main" id="{2D2EC32C-1093-49ED-A796-3C6AF8599A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5D1D7A-1D7D-4C29-8FB3-5222A8F541B4}"/>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1054135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1E0D4-AF09-4931-8657-A08ADF199A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F4BDFE0-F418-4D47-B690-2F0F687A3C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BA5A814-AC67-4AB3-9FFF-4397CBB688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78E3440-E4FD-4947-8D74-7390E43BC34E}"/>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6" name="Footer Placeholder 5">
            <a:extLst>
              <a:ext uri="{FF2B5EF4-FFF2-40B4-BE49-F238E27FC236}">
                <a16:creationId xmlns:a16="http://schemas.microsoft.com/office/drawing/2014/main" id="{DCBF60F0-D47C-4815-8509-6B53B488C2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4BE596-4249-4277-B291-811BEFFF4311}"/>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2919034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86EF5-0517-4EE2-B96E-082E0A29C16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CE905A5-1B37-4907-A8DB-5BF260541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CFBE8B-7F21-45D1-9EF2-E9C4A7C34C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3F06FE7-7714-48AE-B189-07DB3667B3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681C68-A56F-4675-B099-E1424C9D90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AD74D58-7954-453D-B736-42BB51AA6D3A}"/>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8" name="Footer Placeholder 7">
            <a:extLst>
              <a:ext uri="{FF2B5EF4-FFF2-40B4-BE49-F238E27FC236}">
                <a16:creationId xmlns:a16="http://schemas.microsoft.com/office/drawing/2014/main" id="{65F08E81-6D0B-4E26-8F68-678E8A64BE6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F3C70A8-86F2-4FBF-A13C-BDEF86C89E6B}"/>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2887564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EFD5F-EEB6-4293-81E1-16B92C56AAF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C61349-7196-4498-84E7-0D872938D745}"/>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4" name="Footer Placeholder 3">
            <a:extLst>
              <a:ext uri="{FF2B5EF4-FFF2-40B4-BE49-F238E27FC236}">
                <a16:creationId xmlns:a16="http://schemas.microsoft.com/office/drawing/2014/main" id="{8356BDAC-E52B-4088-B8BB-300DAF659B4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D540248-B68E-4F14-AF1F-187264824681}"/>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261610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69BB5E-28BB-412A-9DAD-8ABDB9DF6FAF}"/>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3" name="Footer Placeholder 2">
            <a:extLst>
              <a:ext uri="{FF2B5EF4-FFF2-40B4-BE49-F238E27FC236}">
                <a16:creationId xmlns:a16="http://schemas.microsoft.com/office/drawing/2014/main" id="{7FA1EFDA-31A3-4E81-885B-359F9C521FB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E83CE1E-A934-4FF5-A435-CDD9EBDF1A81}"/>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117082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565E1-0937-438C-A3DD-5D9C55CA6F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91680E8-032E-401A-B6F6-782769D4D5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490C2C8-3A73-4642-AE98-75F0DA6790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34B82C-D9DB-470B-9B5D-A924E418467B}"/>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6" name="Footer Placeholder 5">
            <a:extLst>
              <a:ext uri="{FF2B5EF4-FFF2-40B4-BE49-F238E27FC236}">
                <a16:creationId xmlns:a16="http://schemas.microsoft.com/office/drawing/2014/main" id="{17212A9B-C717-41A8-82C9-520D4DDE65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046335-6583-45D0-8BD6-119D4116D171}"/>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384941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6A0D3-3A1C-4732-8F24-7F04EA3A4F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59EA1C-67E8-485F-92DA-CDC80180AA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BA0EA77-4988-45F2-9420-281CE81956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CCBDF3-96DD-4021-A253-48F0E7FF8012}"/>
              </a:ext>
            </a:extLst>
          </p:cNvPr>
          <p:cNvSpPr>
            <a:spLocks noGrp="1"/>
          </p:cNvSpPr>
          <p:nvPr>
            <p:ph type="dt" sz="half" idx="10"/>
          </p:nvPr>
        </p:nvSpPr>
        <p:spPr/>
        <p:txBody>
          <a:bodyPr/>
          <a:lstStyle/>
          <a:p>
            <a:fld id="{1D991B66-FB7F-48F4-927A-E637345A1D84}" type="datetimeFigureOut">
              <a:rPr lang="en-GB" smtClean="0"/>
              <a:t>02/09/2023</a:t>
            </a:fld>
            <a:endParaRPr lang="en-GB"/>
          </a:p>
        </p:txBody>
      </p:sp>
      <p:sp>
        <p:nvSpPr>
          <p:cNvPr id="6" name="Footer Placeholder 5">
            <a:extLst>
              <a:ext uri="{FF2B5EF4-FFF2-40B4-BE49-F238E27FC236}">
                <a16:creationId xmlns:a16="http://schemas.microsoft.com/office/drawing/2014/main" id="{31B3DFE0-34A7-4423-959D-1A991584E5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1DFF1C2-2FA7-4FA2-9944-8D26226243E8}"/>
              </a:ext>
            </a:extLst>
          </p:cNvPr>
          <p:cNvSpPr>
            <a:spLocks noGrp="1"/>
          </p:cNvSpPr>
          <p:nvPr>
            <p:ph type="sldNum" sz="quarter" idx="12"/>
          </p:nvPr>
        </p:nvSpPr>
        <p:spPr/>
        <p:txBody>
          <a:bodyPr/>
          <a:lstStyle/>
          <a:p>
            <a:fld id="{B3CE665F-DEEA-439E-AB2B-BE0F63D680EF}" type="slidenum">
              <a:rPr lang="en-GB" smtClean="0"/>
              <a:t>‹#›</a:t>
            </a:fld>
            <a:endParaRPr lang="en-GB"/>
          </a:p>
        </p:txBody>
      </p:sp>
    </p:spTree>
    <p:extLst>
      <p:ext uri="{BB962C8B-B14F-4D97-AF65-F5344CB8AC3E}">
        <p14:creationId xmlns:p14="http://schemas.microsoft.com/office/powerpoint/2010/main" val="3064673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87ABDF-AB22-42ED-8295-C72E7D0457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6965775-E363-4C8F-BD65-6CAEE0CC0D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447EB6-A58D-4054-8F8D-71FD3543B8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91B66-FB7F-48F4-927A-E637345A1D84}" type="datetimeFigureOut">
              <a:rPr lang="en-GB" smtClean="0"/>
              <a:t>02/09/2023</a:t>
            </a:fld>
            <a:endParaRPr lang="en-GB"/>
          </a:p>
        </p:txBody>
      </p:sp>
      <p:sp>
        <p:nvSpPr>
          <p:cNvPr id="5" name="Footer Placeholder 4">
            <a:extLst>
              <a:ext uri="{FF2B5EF4-FFF2-40B4-BE49-F238E27FC236}">
                <a16:creationId xmlns:a16="http://schemas.microsoft.com/office/drawing/2014/main" id="{3D84A28D-15D0-4331-B665-7F5117244E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7C44BA4-02B0-4EFB-90CA-ABB88B6D7F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CE665F-DEEA-439E-AB2B-BE0F63D680EF}" type="slidenum">
              <a:rPr lang="en-GB" smtClean="0"/>
              <a:t>‹#›</a:t>
            </a:fld>
            <a:endParaRPr lang="en-GB"/>
          </a:p>
        </p:txBody>
      </p:sp>
    </p:spTree>
    <p:extLst>
      <p:ext uri="{BB962C8B-B14F-4D97-AF65-F5344CB8AC3E}">
        <p14:creationId xmlns:p14="http://schemas.microsoft.com/office/powerpoint/2010/main" val="4222854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74B1F-F647-4A70-BA66-7E599D31C99E}"/>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186EF58F-C5FC-4C9B-9309-F400E7605009}"/>
              </a:ext>
            </a:extLst>
          </p:cNvPr>
          <p:cNvSpPr>
            <a:spLocks noGrp="1"/>
          </p:cNvSpPr>
          <p:nvPr>
            <p:ph type="subTitle" idx="1"/>
          </p:nvPr>
        </p:nvSpPr>
        <p:spPr/>
        <p:txBody>
          <a:bodyPr/>
          <a:lstStyle/>
          <a:p>
            <a:endParaRPr lang="en-GB"/>
          </a:p>
        </p:txBody>
      </p:sp>
      <p:pic>
        <p:nvPicPr>
          <p:cNvPr id="5" name="Picture 4">
            <a:extLst>
              <a:ext uri="{FF2B5EF4-FFF2-40B4-BE49-F238E27FC236}">
                <a16:creationId xmlns:a16="http://schemas.microsoft.com/office/drawing/2014/main" id="{5B624851-1C82-4CB8-802B-CBC6022FEB57}"/>
              </a:ext>
            </a:extLst>
          </p:cNvPr>
          <p:cNvPicPr>
            <a:picLocks noChangeAspect="1"/>
          </p:cNvPicPr>
          <p:nvPr/>
        </p:nvPicPr>
        <p:blipFill>
          <a:blip r:embed="rId2"/>
          <a:stretch>
            <a:fillRect/>
          </a:stretch>
        </p:blipFill>
        <p:spPr>
          <a:xfrm>
            <a:off x="0" y="63377"/>
            <a:ext cx="5495925" cy="5324475"/>
          </a:xfrm>
          <a:prstGeom prst="rect">
            <a:avLst/>
          </a:prstGeom>
        </p:spPr>
      </p:pic>
      <p:pic>
        <p:nvPicPr>
          <p:cNvPr id="7" name="Picture 6">
            <a:extLst>
              <a:ext uri="{FF2B5EF4-FFF2-40B4-BE49-F238E27FC236}">
                <a16:creationId xmlns:a16="http://schemas.microsoft.com/office/drawing/2014/main" id="{E94D7D2E-4EE7-4226-8196-0B2D3D0B5674}"/>
              </a:ext>
            </a:extLst>
          </p:cNvPr>
          <p:cNvPicPr>
            <a:picLocks noChangeAspect="1"/>
          </p:cNvPicPr>
          <p:nvPr/>
        </p:nvPicPr>
        <p:blipFill>
          <a:blip r:embed="rId3"/>
          <a:stretch>
            <a:fillRect/>
          </a:stretch>
        </p:blipFill>
        <p:spPr>
          <a:xfrm>
            <a:off x="6544408" y="0"/>
            <a:ext cx="5486400" cy="6858000"/>
          </a:xfrm>
          <a:prstGeom prst="rect">
            <a:avLst/>
          </a:prstGeom>
        </p:spPr>
      </p:pic>
    </p:spTree>
    <p:extLst>
      <p:ext uri="{BB962C8B-B14F-4D97-AF65-F5344CB8AC3E}">
        <p14:creationId xmlns:p14="http://schemas.microsoft.com/office/powerpoint/2010/main" val="4037145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B84C7-45BD-409E-A9C0-1659A6DEC4ED}"/>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9AB983B8-F116-4E8B-B8E3-85347F62FA54}"/>
              </a:ext>
            </a:extLst>
          </p:cNvPr>
          <p:cNvSpPr>
            <a:spLocks noGrp="1"/>
          </p:cNvSpPr>
          <p:nvPr>
            <p:ph type="subTitle" idx="1"/>
          </p:nvPr>
        </p:nvSpPr>
        <p:spPr/>
        <p:txBody>
          <a:bodyPr/>
          <a:lstStyle/>
          <a:p>
            <a:endParaRPr lang="en-GB"/>
          </a:p>
        </p:txBody>
      </p:sp>
      <p:pic>
        <p:nvPicPr>
          <p:cNvPr id="7" name="Picture 6">
            <a:extLst>
              <a:ext uri="{FF2B5EF4-FFF2-40B4-BE49-F238E27FC236}">
                <a16:creationId xmlns:a16="http://schemas.microsoft.com/office/drawing/2014/main" id="{19B31097-9C24-4193-A0DE-FED673C11C7B}"/>
              </a:ext>
            </a:extLst>
          </p:cNvPr>
          <p:cNvPicPr>
            <a:picLocks noChangeAspect="1"/>
          </p:cNvPicPr>
          <p:nvPr/>
        </p:nvPicPr>
        <p:blipFill>
          <a:blip r:embed="rId2"/>
          <a:stretch>
            <a:fillRect/>
          </a:stretch>
        </p:blipFill>
        <p:spPr>
          <a:xfrm>
            <a:off x="0" y="242887"/>
            <a:ext cx="5505450" cy="5105400"/>
          </a:xfrm>
          <a:prstGeom prst="rect">
            <a:avLst/>
          </a:prstGeom>
        </p:spPr>
      </p:pic>
    </p:spTree>
    <p:extLst>
      <p:ext uri="{BB962C8B-B14F-4D97-AF65-F5344CB8AC3E}">
        <p14:creationId xmlns:p14="http://schemas.microsoft.com/office/powerpoint/2010/main" val="1538267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E794477-0588-4E5E-9212-79383F05BDCB}"/>
              </a:ext>
            </a:extLst>
          </p:cNvPr>
          <p:cNvGraphicFramePr>
            <a:graphicFrameLocks noGrp="1"/>
          </p:cNvGraphicFramePr>
          <p:nvPr>
            <p:extLst>
              <p:ext uri="{D42A27DB-BD31-4B8C-83A1-F6EECF244321}">
                <p14:modId xmlns:p14="http://schemas.microsoft.com/office/powerpoint/2010/main" val="1045867118"/>
              </p:ext>
            </p:extLst>
          </p:nvPr>
        </p:nvGraphicFramePr>
        <p:xfrm>
          <a:off x="0" y="0"/>
          <a:ext cx="12192000" cy="6550676"/>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3981806155"/>
                    </a:ext>
                  </a:extLst>
                </a:gridCol>
              </a:tblGrid>
              <a:tr h="43422">
                <a:tc>
                  <a:txBody>
                    <a:bodyPr/>
                    <a:lstStyle/>
                    <a:p>
                      <a:pPr algn="l" fontAlgn="b"/>
                      <a:r>
                        <a:rPr lang="en-GB" sz="1600" b="1" i="0" u="none" strike="noStrike" dirty="0">
                          <a:solidFill>
                            <a:srgbClr val="000000"/>
                          </a:solidFill>
                          <a:effectLst/>
                          <a:latin typeface="+mj-lt"/>
                        </a:rPr>
                        <a:t>EXTRA-CURRICULAR</a:t>
                      </a:r>
                    </a:p>
                  </a:txBody>
                  <a:tcPr marL="2171" marR="2171" marT="2171" marB="0" anchor="b"/>
                </a:tc>
                <a:extLst>
                  <a:ext uri="{0D108BD9-81ED-4DB2-BD59-A6C34878D82A}">
                    <a16:rowId xmlns:a16="http://schemas.microsoft.com/office/drawing/2014/main" val="3628433346"/>
                  </a:ext>
                </a:extLst>
              </a:tr>
              <a:tr h="307863">
                <a:tc>
                  <a:txBody>
                    <a:bodyPr/>
                    <a:lstStyle/>
                    <a:p>
                      <a:pPr algn="l" fontAlgn="b"/>
                      <a:r>
                        <a:rPr lang="en-GB" sz="1600" u="none" strike="noStrike" dirty="0">
                          <a:effectLst/>
                          <a:latin typeface="+mj-lt"/>
                        </a:rPr>
                        <a:t>Great way of bringing the subject to life and creating genuine interest and enthusiasm in a way that pure classroom teaching cannot always do</a:t>
                      </a:r>
                    </a:p>
                    <a:p>
                      <a:pPr algn="l" fontAlgn="b"/>
                      <a:endParaRPr lang="en-GB" sz="1600" u="none" strike="noStrike" dirty="0">
                        <a:effectLst/>
                        <a:latin typeface="+mj-lt"/>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GB" sz="1600" u="none" strike="noStrike" dirty="0">
                          <a:effectLst/>
                          <a:latin typeface="+mj-lt"/>
                        </a:rPr>
                        <a:t>The opportunity for an overseas residential trip which brought some of the cold war history to life</a:t>
                      </a:r>
                    </a:p>
                    <a:p>
                      <a:pPr algn="l" fontAlgn="b"/>
                      <a:endParaRPr lang="en-GB" sz="1600" b="0" i="0" u="none" strike="noStrike" dirty="0">
                        <a:solidFill>
                          <a:srgbClr val="000000"/>
                        </a:solidFill>
                        <a:effectLst/>
                        <a:latin typeface="+mj-lt"/>
                      </a:endParaRPr>
                    </a:p>
                  </a:txBody>
                  <a:tcPr marL="2171" marR="2171" marT="2171" marB="0" anchor="b"/>
                </a:tc>
                <a:extLst>
                  <a:ext uri="{0D108BD9-81ED-4DB2-BD59-A6C34878D82A}">
                    <a16:rowId xmlns:a16="http://schemas.microsoft.com/office/drawing/2014/main" val="3650097254"/>
                  </a:ext>
                </a:extLst>
              </a:tr>
              <a:tr h="116806">
                <a:tc>
                  <a:txBody>
                    <a:bodyPr/>
                    <a:lstStyle/>
                    <a:p>
                      <a:pPr algn="l" fontAlgn="b"/>
                      <a:r>
                        <a:rPr lang="en-GB" sz="1600" u="none" strike="noStrike" dirty="0">
                          <a:effectLst/>
                          <a:latin typeface="+mj-lt"/>
                        </a:rPr>
                        <a:t>He really enjoyed visiting The House of Commons and all.</a:t>
                      </a:r>
                    </a:p>
                    <a:p>
                      <a:pPr algn="l" fontAlgn="b"/>
                      <a:endParaRPr lang="en-GB" sz="1600" u="none" strike="noStrike" dirty="0">
                        <a:effectLst/>
                        <a:latin typeface="+mj-lt"/>
                      </a:endParaRPr>
                    </a:p>
                    <a:p>
                      <a:pPr algn="l" fontAlgn="b"/>
                      <a:r>
                        <a:rPr lang="en-GB" sz="1600" u="none" strike="noStrike" dirty="0">
                          <a:effectLst/>
                          <a:latin typeface="+mj-lt"/>
                        </a:rPr>
                        <a:t>In future: Explore opportunities with local council - visits? -  to widen a more local aspect of democracy.</a:t>
                      </a:r>
                      <a:endParaRPr lang="en-GB" sz="1600" b="0" i="0" u="none" strike="noStrike" dirty="0">
                        <a:solidFill>
                          <a:srgbClr val="000000"/>
                        </a:solidFill>
                        <a:effectLst/>
                        <a:latin typeface="+mj-lt"/>
                      </a:endParaRPr>
                    </a:p>
                  </a:txBody>
                  <a:tcPr marL="2171" marR="2171" marT="2171" marB="0" anchor="b"/>
                </a:tc>
                <a:extLst>
                  <a:ext uri="{0D108BD9-81ED-4DB2-BD59-A6C34878D82A}">
                    <a16:rowId xmlns:a16="http://schemas.microsoft.com/office/drawing/2014/main" val="2779037400"/>
                  </a:ext>
                </a:extLst>
              </a:tr>
              <a:tr h="1874536">
                <a:tc>
                  <a:txBody>
                    <a:bodyPr/>
                    <a:lstStyle/>
                    <a:p>
                      <a:pPr algn="l" fontAlgn="b"/>
                      <a:r>
                        <a:rPr lang="en-GB" sz="1600" u="none" strike="noStrike" dirty="0">
                          <a:effectLst/>
                          <a:latin typeface="+mj-lt"/>
                        </a:rPr>
                        <a:t>She loved the British Museum visit. </a:t>
                      </a:r>
                    </a:p>
                    <a:p>
                      <a:pPr algn="l" fontAlgn="b"/>
                      <a:endParaRPr lang="en-GB" sz="1600" u="none" strike="noStrike" dirty="0">
                        <a:effectLst/>
                        <a:latin typeface="+mj-lt"/>
                      </a:endParaRPr>
                    </a:p>
                    <a:p>
                      <a:pPr algn="l" fontAlgn="b"/>
                      <a:r>
                        <a:rPr lang="en-GB" sz="1600" u="none" strike="noStrike" dirty="0">
                          <a:effectLst/>
                          <a:latin typeface="+mj-lt"/>
                        </a:rPr>
                        <a:t>She has competed in some debating contests and has done herself and the school proud . Again, encouraged by yourselves she has risen to the challenge in her ability to articulate herself well and with passion.  We saw for ourselves her speaking at the school earlier in the school year in one such contest and to this day I don’t know how the judges didn’t vote her the winner. </a:t>
                      </a:r>
                      <a:br>
                        <a:rPr lang="en-GB" sz="1600" u="none" strike="noStrike" dirty="0">
                          <a:effectLst/>
                          <a:latin typeface="+mj-lt"/>
                        </a:rPr>
                      </a:br>
                      <a:r>
                        <a:rPr lang="en-GB" sz="1600" u="none" strike="noStrike" dirty="0">
                          <a:effectLst/>
                          <a:latin typeface="+mj-lt"/>
                        </a:rPr>
                        <a:t>She was quite clearly the best speaker but that’s history now. </a:t>
                      </a:r>
                      <a:br>
                        <a:rPr lang="en-GB" sz="1600" u="none" strike="noStrike" dirty="0">
                          <a:effectLst/>
                          <a:latin typeface="+mj-lt"/>
                        </a:rPr>
                      </a:br>
                      <a:endParaRPr lang="en-GB" sz="1600" b="0" i="0" u="none" strike="noStrike" dirty="0">
                        <a:solidFill>
                          <a:srgbClr val="000000"/>
                        </a:solidFill>
                        <a:effectLst/>
                        <a:latin typeface="+mj-lt"/>
                      </a:endParaRPr>
                    </a:p>
                  </a:txBody>
                  <a:tcPr marL="2171" marR="2171" marT="2171" marB="0" anchor="b"/>
                </a:tc>
                <a:extLst>
                  <a:ext uri="{0D108BD9-81ED-4DB2-BD59-A6C34878D82A}">
                    <a16:rowId xmlns:a16="http://schemas.microsoft.com/office/drawing/2014/main" val="175028541"/>
                  </a:ext>
                </a:extLst>
              </a:tr>
              <a:tr h="498921">
                <a:tc>
                  <a:txBody>
                    <a:bodyPr/>
                    <a:lstStyle/>
                    <a:p>
                      <a:pPr algn="l" fontAlgn="b"/>
                      <a:r>
                        <a:rPr lang="en-GB" sz="1600" u="none" strike="noStrike" dirty="0">
                          <a:effectLst/>
                          <a:latin typeface="+mj-lt"/>
                        </a:rPr>
                        <a:t>She particularly loved going to Berlin on the school trip &amp; talked to us extensively about what she had seen &amp; learnt while over there. </a:t>
                      </a:r>
                    </a:p>
                    <a:p>
                      <a:pPr algn="l" fontAlgn="b"/>
                      <a:endParaRPr lang="en-GB" sz="1600" u="none" strike="noStrike" dirty="0">
                        <a:effectLst/>
                        <a:latin typeface="+mj-lt"/>
                      </a:endParaRPr>
                    </a:p>
                    <a:p>
                      <a:pPr algn="l" fontAlgn="b"/>
                      <a:r>
                        <a:rPr lang="en-GB" sz="1600" u="none" strike="noStrike" dirty="0">
                          <a:effectLst/>
                          <a:latin typeface="+mj-lt"/>
                        </a:rPr>
                        <a:t>Trip to London was memorable and enjoyable, whilst learning more about the subject.  Son enjoyed the opportunity for Q &amp; A with MP and would have liked another chance to grill him!</a:t>
                      </a:r>
                      <a:endParaRPr lang="en-GB" sz="1600" b="0" i="0" u="none" strike="noStrike" dirty="0">
                        <a:solidFill>
                          <a:srgbClr val="000000"/>
                        </a:solidFill>
                        <a:effectLst/>
                        <a:latin typeface="+mj-lt"/>
                      </a:endParaRPr>
                    </a:p>
                  </a:txBody>
                  <a:tcPr marL="2171" marR="2171" marT="2171" marB="0" anchor="b"/>
                </a:tc>
                <a:extLst>
                  <a:ext uri="{0D108BD9-81ED-4DB2-BD59-A6C34878D82A}">
                    <a16:rowId xmlns:a16="http://schemas.microsoft.com/office/drawing/2014/main" val="89941767"/>
                  </a:ext>
                </a:extLst>
              </a:tr>
              <a:tr h="231440">
                <a:tc>
                  <a:txBody>
                    <a:bodyPr/>
                    <a:lstStyle/>
                    <a:p>
                      <a:pPr algn="l" fontAlgn="b"/>
                      <a:r>
                        <a:rPr lang="en-GB" sz="1600" u="none" strike="noStrike" dirty="0">
                          <a:effectLst/>
                          <a:latin typeface="+mj-lt"/>
                        </a:rPr>
                        <a:t>She really enjoyed her trip to Germany and their teacher has supported her throughout her time at </a:t>
                      </a:r>
                      <a:r>
                        <a:rPr lang="en-GB" sz="1600" u="none" strike="noStrike" dirty="0" err="1">
                          <a:effectLst/>
                          <a:latin typeface="+mj-lt"/>
                        </a:rPr>
                        <a:t>Shavington</a:t>
                      </a:r>
                      <a:r>
                        <a:rPr lang="en-GB" sz="1600" u="none" strike="noStrike" dirty="0">
                          <a:effectLst/>
                          <a:latin typeface="+mj-lt"/>
                        </a:rPr>
                        <a:t> High</a:t>
                      </a:r>
                    </a:p>
                    <a:p>
                      <a:pPr algn="l" fontAlgn="b"/>
                      <a:endParaRPr lang="en-GB" sz="1600" b="0" i="0" u="none" strike="noStrike" dirty="0">
                        <a:solidFill>
                          <a:srgbClr val="000000"/>
                        </a:solidFill>
                        <a:effectLst/>
                        <a:latin typeface="+mj-lt"/>
                      </a:endParaRPr>
                    </a:p>
                  </a:txBody>
                  <a:tcPr marL="2171" marR="2171" marT="2171" marB="0" anchor="b"/>
                </a:tc>
                <a:extLst>
                  <a:ext uri="{0D108BD9-81ED-4DB2-BD59-A6C34878D82A}">
                    <a16:rowId xmlns:a16="http://schemas.microsoft.com/office/drawing/2014/main" val="3674721404"/>
                  </a:ext>
                </a:extLst>
              </a:tr>
              <a:tr h="193229">
                <a:tc>
                  <a:txBody>
                    <a:bodyPr/>
                    <a:lstStyle/>
                    <a:p>
                      <a:pPr algn="l" fontAlgn="b"/>
                      <a:r>
                        <a:rPr lang="en-GB" sz="1600" u="none" strike="noStrike" dirty="0">
                          <a:effectLst/>
                          <a:latin typeface="+mj-lt"/>
                        </a:rPr>
                        <a:t>He really enjoyed the Berlin trip - it was an excellent experience for him and improved his confidence greatly.</a:t>
                      </a:r>
                      <a:endParaRPr lang="en-GB" sz="1600" b="0" i="0" u="none" strike="noStrike" dirty="0">
                        <a:solidFill>
                          <a:srgbClr val="000000"/>
                        </a:solidFill>
                        <a:effectLst/>
                        <a:latin typeface="+mj-lt"/>
                      </a:endParaRPr>
                    </a:p>
                  </a:txBody>
                  <a:tcPr marL="2171" marR="2171" marT="2171" marB="0" anchor="b"/>
                </a:tc>
                <a:extLst>
                  <a:ext uri="{0D108BD9-81ED-4DB2-BD59-A6C34878D82A}">
                    <a16:rowId xmlns:a16="http://schemas.microsoft.com/office/drawing/2014/main" val="22018317"/>
                  </a:ext>
                </a:extLst>
              </a:tr>
              <a:tr h="269652">
                <a:tc>
                  <a:txBody>
                    <a:bodyPr/>
                    <a:lstStyle/>
                    <a:p>
                      <a:pPr algn="l" fontAlgn="b"/>
                      <a:r>
                        <a:rPr lang="en-GB" sz="1600" u="none" strike="noStrike" dirty="0">
                          <a:effectLst/>
                          <a:latin typeface="+mj-lt"/>
                        </a:rPr>
                        <a:t>Berlin trip was very informative. Even though she had already visited with ourselves, she got more knowledge on the trip</a:t>
                      </a:r>
                      <a:endParaRPr lang="en-GB" sz="1600" b="0" i="0" u="none" strike="noStrike" dirty="0">
                        <a:solidFill>
                          <a:srgbClr val="000000"/>
                        </a:solidFill>
                        <a:effectLst/>
                        <a:latin typeface="+mj-lt"/>
                      </a:endParaRPr>
                    </a:p>
                  </a:txBody>
                  <a:tcPr marL="2171" marR="2171" marT="2171" marB="0" anchor="b"/>
                </a:tc>
                <a:extLst>
                  <a:ext uri="{0D108BD9-81ED-4DB2-BD59-A6C34878D82A}">
                    <a16:rowId xmlns:a16="http://schemas.microsoft.com/office/drawing/2014/main" val="4027279144"/>
                  </a:ext>
                </a:extLst>
              </a:tr>
              <a:tr h="346075">
                <a:tc>
                  <a:txBody>
                    <a:bodyPr/>
                    <a:lstStyle/>
                    <a:p>
                      <a:pPr algn="l" fontAlgn="b"/>
                      <a:r>
                        <a:rPr lang="en-GB" sz="1600" u="none" strike="noStrike" dirty="0">
                          <a:effectLst/>
                          <a:latin typeface="+mj-lt"/>
                        </a:rPr>
                        <a:t>In year 10 there was a personality clash I feel with the teacher and he lost some enthusiasm for the subject, however they both worked hard and I hope this will show in his final result</a:t>
                      </a:r>
                      <a:endParaRPr lang="en-GB" sz="1600" b="0" i="0" u="none" strike="noStrike" dirty="0">
                        <a:solidFill>
                          <a:srgbClr val="000000"/>
                        </a:solidFill>
                        <a:effectLst/>
                        <a:latin typeface="+mj-lt"/>
                      </a:endParaRPr>
                    </a:p>
                  </a:txBody>
                  <a:tcPr marL="2171" marR="2171" marT="2171" marB="0" anchor="b"/>
                </a:tc>
                <a:extLst>
                  <a:ext uri="{0D108BD9-81ED-4DB2-BD59-A6C34878D82A}">
                    <a16:rowId xmlns:a16="http://schemas.microsoft.com/office/drawing/2014/main" val="2638551652"/>
                  </a:ext>
                </a:extLst>
              </a:tr>
              <a:tr h="78594">
                <a:tc>
                  <a:txBody>
                    <a:bodyPr/>
                    <a:lstStyle/>
                    <a:p>
                      <a:pPr algn="l" fontAlgn="b"/>
                      <a:r>
                        <a:rPr lang="en-GB" sz="1600" u="none" strike="noStrike" dirty="0">
                          <a:effectLst/>
                          <a:latin typeface="+mj-lt"/>
                        </a:rPr>
                        <a:t>He really enjoyed the Berlin Trip.</a:t>
                      </a:r>
                      <a:endParaRPr lang="en-GB" sz="1600" b="0" i="0" u="none" strike="noStrike" dirty="0">
                        <a:solidFill>
                          <a:srgbClr val="000000"/>
                        </a:solidFill>
                        <a:effectLst/>
                        <a:latin typeface="+mj-lt"/>
                      </a:endParaRPr>
                    </a:p>
                  </a:txBody>
                  <a:tcPr marL="2171" marR="2171" marT="2171" marB="0" anchor="b"/>
                </a:tc>
                <a:extLst>
                  <a:ext uri="{0D108BD9-81ED-4DB2-BD59-A6C34878D82A}">
                    <a16:rowId xmlns:a16="http://schemas.microsoft.com/office/drawing/2014/main" val="1830030371"/>
                  </a:ext>
                </a:extLst>
              </a:tr>
            </a:tbl>
          </a:graphicData>
        </a:graphic>
      </p:graphicFrame>
    </p:spTree>
    <p:extLst>
      <p:ext uri="{BB962C8B-B14F-4D97-AF65-F5344CB8AC3E}">
        <p14:creationId xmlns:p14="http://schemas.microsoft.com/office/powerpoint/2010/main" val="15109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C198F-A897-43C4-BD2A-2BDE5204D9E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1F20EA2-5B4B-4DAB-B9A4-79A437904CEA}"/>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82827096-C231-4644-9C15-D7E0F6C76BF1}"/>
              </a:ext>
            </a:extLst>
          </p:cNvPr>
          <p:cNvPicPr>
            <a:picLocks noChangeAspect="1"/>
          </p:cNvPicPr>
          <p:nvPr/>
        </p:nvPicPr>
        <p:blipFill>
          <a:blip r:embed="rId2"/>
          <a:stretch>
            <a:fillRect/>
          </a:stretch>
        </p:blipFill>
        <p:spPr>
          <a:xfrm>
            <a:off x="109827" y="0"/>
            <a:ext cx="5395700" cy="6858000"/>
          </a:xfrm>
          <a:prstGeom prst="rect">
            <a:avLst/>
          </a:prstGeom>
        </p:spPr>
      </p:pic>
    </p:spTree>
    <p:extLst>
      <p:ext uri="{BB962C8B-B14F-4D97-AF65-F5344CB8AC3E}">
        <p14:creationId xmlns:p14="http://schemas.microsoft.com/office/powerpoint/2010/main" val="2963020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53E5B8-6B64-4BDD-90AA-CB2471ECF956}"/>
              </a:ext>
            </a:extLst>
          </p:cNvPr>
          <p:cNvSpPr txBox="1"/>
          <p:nvPr/>
        </p:nvSpPr>
        <p:spPr>
          <a:xfrm>
            <a:off x="-1464" y="1795698"/>
            <a:ext cx="3589459" cy="2554545"/>
          </a:xfrm>
          <a:prstGeom prst="rect">
            <a:avLst/>
          </a:prstGeom>
          <a:noFill/>
        </p:spPr>
        <p:txBody>
          <a:bodyPr wrap="square">
            <a:spAutoFit/>
          </a:bodyPr>
          <a:lstStyle/>
          <a:p>
            <a:r>
              <a:rPr lang="en-GB" sz="1600" u="none" strike="noStrike" dirty="0">
                <a:effectLst/>
                <a:latin typeface="Trebuchet MS" panose="020B0603020202020204" pitchFamily="34" charset="0"/>
              </a:rPr>
              <a:t>She has enjoyed it and so much so that she will be studying at A level standard at South Cheshire College. Her enthusiasm for the subject has been helped by the teaching given and in particular their teacher. Great effort by her and with some find support from him has made the last two years most enjoyable. </a:t>
            </a:r>
          </a:p>
          <a:p>
            <a:endParaRPr lang="en-GB" sz="1600" dirty="0">
              <a:latin typeface="Trebuchet MS" panose="020B0603020202020204" pitchFamily="34" charset="0"/>
            </a:endParaRPr>
          </a:p>
        </p:txBody>
      </p:sp>
      <p:sp>
        <p:nvSpPr>
          <p:cNvPr id="5" name="TextBox 4">
            <a:extLst>
              <a:ext uri="{FF2B5EF4-FFF2-40B4-BE49-F238E27FC236}">
                <a16:creationId xmlns:a16="http://schemas.microsoft.com/office/drawing/2014/main" id="{488F1210-05B9-4A12-800A-84AB690B5BE1}"/>
              </a:ext>
            </a:extLst>
          </p:cNvPr>
          <p:cNvSpPr txBox="1"/>
          <p:nvPr/>
        </p:nvSpPr>
        <p:spPr>
          <a:xfrm>
            <a:off x="191233" y="243512"/>
            <a:ext cx="3589459" cy="1323439"/>
          </a:xfrm>
          <a:prstGeom prst="rect">
            <a:avLst/>
          </a:prstGeom>
          <a:noFill/>
        </p:spPr>
        <p:txBody>
          <a:bodyPr wrap="square">
            <a:spAutoFit/>
          </a:bodyPr>
          <a:lstStyle/>
          <a:p>
            <a:r>
              <a:rPr lang="en-GB" sz="1600" u="none" strike="noStrike" dirty="0">
                <a:effectLst/>
                <a:latin typeface="Trebuchet MS" panose="020B0603020202020204" pitchFamily="34" charset="0"/>
              </a:rPr>
              <a:t>She has really enjoyed her history learning with both their teachers throughout her time at </a:t>
            </a:r>
            <a:r>
              <a:rPr lang="en-GB" sz="1600" u="none" strike="noStrike" dirty="0" err="1">
                <a:effectLst/>
                <a:latin typeface="Trebuchet MS" panose="020B0603020202020204" pitchFamily="34" charset="0"/>
              </a:rPr>
              <a:t>Shavington</a:t>
            </a:r>
            <a:r>
              <a:rPr lang="en-GB" sz="1600" u="none" strike="noStrike" dirty="0">
                <a:effectLst/>
                <a:latin typeface="Trebuchet MS" panose="020B0603020202020204" pitchFamily="34" charset="0"/>
              </a:rPr>
              <a:t> Academy.</a:t>
            </a:r>
            <a:br>
              <a:rPr lang="en-GB" sz="1600" u="none" strike="noStrike" dirty="0">
                <a:effectLst/>
                <a:latin typeface="Trebuchet MS" panose="020B0603020202020204" pitchFamily="34" charset="0"/>
              </a:rPr>
            </a:br>
            <a:endParaRPr lang="en-GB" sz="1600" dirty="0"/>
          </a:p>
        </p:txBody>
      </p:sp>
      <p:sp>
        <p:nvSpPr>
          <p:cNvPr id="7" name="TextBox 6">
            <a:extLst>
              <a:ext uri="{FF2B5EF4-FFF2-40B4-BE49-F238E27FC236}">
                <a16:creationId xmlns:a16="http://schemas.microsoft.com/office/drawing/2014/main" id="{1DD4E1BC-F261-44A9-B0A9-1D6B2F30BCF2}"/>
              </a:ext>
            </a:extLst>
          </p:cNvPr>
          <p:cNvSpPr txBox="1"/>
          <p:nvPr/>
        </p:nvSpPr>
        <p:spPr>
          <a:xfrm>
            <a:off x="0" y="5691158"/>
            <a:ext cx="3604987" cy="1077218"/>
          </a:xfrm>
          <a:prstGeom prst="rect">
            <a:avLst/>
          </a:prstGeom>
          <a:noFill/>
        </p:spPr>
        <p:txBody>
          <a:bodyPr wrap="square">
            <a:spAutoFit/>
          </a:bodyPr>
          <a:lstStyle/>
          <a:p>
            <a:r>
              <a:rPr lang="en-GB" sz="1600" u="none" strike="noStrike" dirty="0">
                <a:effectLst/>
                <a:latin typeface="Trebuchet MS" panose="020B0603020202020204" pitchFamily="34" charset="0"/>
              </a:rPr>
              <a:t>Thanks again for your support and your expertise in giving her a great two years.</a:t>
            </a:r>
            <a:br>
              <a:rPr lang="en-GB" sz="1600" u="none" strike="noStrike" dirty="0">
                <a:effectLst/>
                <a:latin typeface="Trebuchet MS" panose="020B0603020202020204" pitchFamily="34" charset="0"/>
              </a:rPr>
            </a:br>
            <a:r>
              <a:rPr lang="en-GB" sz="1600" u="none" strike="noStrike" dirty="0">
                <a:effectLst/>
                <a:latin typeface="Trebuchet MS" panose="020B0603020202020204" pitchFamily="34" charset="0"/>
              </a:rPr>
              <a:t>Give yourselves a pat on the back . </a:t>
            </a:r>
            <a:endParaRPr lang="en-GB" sz="1600" dirty="0"/>
          </a:p>
        </p:txBody>
      </p:sp>
      <p:graphicFrame>
        <p:nvGraphicFramePr>
          <p:cNvPr id="8" name="Table 7">
            <a:extLst>
              <a:ext uri="{FF2B5EF4-FFF2-40B4-BE49-F238E27FC236}">
                <a16:creationId xmlns:a16="http://schemas.microsoft.com/office/drawing/2014/main" id="{CD89DD1F-D577-4F9F-B228-0A91CCB41288}"/>
              </a:ext>
            </a:extLst>
          </p:cNvPr>
          <p:cNvGraphicFramePr>
            <a:graphicFrameLocks noGrp="1"/>
          </p:cNvGraphicFramePr>
          <p:nvPr>
            <p:extLst>
              <p:ext uri="{D42A27DB-BD31-4B8C-83A1-F6EECF244321}">
                <p14:modId xmlns:p14="http://schemas.microsoft.com/office/powerpoint/2010/main" val="1334604582"/>
              </p:ext>
            </p:extLst>
          </p:nvPr>
        </p:nvGraphicFramePr>
        <p:xfrm>
          <a:off x="3604987" y="128710"/>
          <a:ext cx="8587013" cy="6609426"/>
        </p:xfrm>
        <a:graphic>
          <a:graphicData uri="http://schemas.openxmlformats.org/drawingml/2006/table">
            <a:tbl>
              <a:tblPr>
                <a:tableStyleId>{5C22544A-7EE6-4342-B048-85BDC9FD1C3A}</a:tableStyleId>
              </a:tblPr>
              <a:tblGrid>
                <a:gridCol w="8587013">
                  <a:extLst>
                    <a:ext uri="{9D8B030D-6E8A-4147-A177-3AD203B41FA5}">
                      <a16:colId xmlns:a16="http://schemas.microsoft.com/office/drawing/2014/main" val="810204663"/>
                    </a:ext>
                  </a:extLst>
                </a:gridCol>
              </a:tblGrid>
              <a:tr h="357921">
                <a:tc>
                  <a:txBody>
                    <a:bodyPr/>
                    <a:lstStyle/>
                    <a:p>
                      <a:pPr algn="l" fontAlgn="b"/>
                      <a:r>
                        <a:rPr lang="en-GB" sz="1600" u="none" strike="noStrike" dirty="0">
                          <a:effectLst/>
                          <a:latin typeface="+mj-lt"/>
                        </a:rPr>
                        <a:t>We have always been delighted with the approach taken in both History and Citizenship. Their teacher has really managed to grab my son's attention and create genuine interest and passion in the subjects</a:t>
                      </a:r>
                    </a:p>
                    <a:p>
                      <a:pPr algn="l" fontAlgn="b"/>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654899949"/>
                  </a:ext>
                </a:extLst>
              </a:tr>
              <a:tr h="533277">
                <a:tc>
                  <a:txBody>
                    <a:bodyPr/>
                    <a:lstStyle/>
                    <a:p>
                      <a:pPr algn="l" fontAlgn="b"/>
                      <a:r>
                        <a:rPr lang="en-GB" sz="1600" u="none" strike="noStrike" dirty="0">
                          <a:effectLst/>
                          <a:latin typeface="+mj-lt"/>
                        </a:rPr>
                        <a:t>He felt very supported By his teacher, his methods and the way lessons were delivered gave him Confidence to work well in his GCSE.  He really enjoyed the subject and is due to take Law at sixth form. </a:t>
                      </a:r>
                    </a:p>
                    <a:p>
                      <a:pPr algn="l" fontAlgn="b"/>
                      <a:r>
                        <a:rPr lang="en-GB" sz="1600" u="none" strike="noStrike" dirty="0">
                          <a:effectLst/>
                          <a:latin typeface="+mj-lt"/>
                        </a:rPr>
                        <a:t> </a:t>
                      </a:r>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1173476540"/>
                  </a:ext>
                </a:extLst>
              </a:tr>
              <a:tr h="519777">
                <a:tc>
                  <a:txBody>
                    <a:bodyPr/>
                    <a:lstStyle/>
                    <a:p>
                      <a:pPr algn="l" fontAlgn="b"/>
                      <a:r>
                        <a:rPr lang="en-GB" sz="1600" u="none" strike="noStrike" dirty="0">
                          <a:effectLst/>
                          <a:latin typeface="+mj-lt"/>
                        </a:rPr>
                        <a:t>My son has been lucky enough to have been taught by the same inspirational teacher for...  He has made the subjects so interesting and relevant and the obvious passion he has for them has really brought the subjects alive and made the learning experience thoroughly enjoyable. </a:t>
                      </a:r>
                    </a:p>
                    <a:p>
                      <a:pPr algn="l" fontAlgn="b"/>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1415588068"/>
                  </a:ext>
                </a:extLst>
              </a:tr>
              <a:tr h="260808">
                <a:tc>
                  <a:txBody>
                    <a:bodyPr/>
                    <a:lstStyle/>
                    <a:p>
                      <a:pPr algn="l" fontAlgn="b"/>
                      <a:r>
                        <a:rPr lang="en-GB" sz="1600" u="none" strike="noStrike" dirty="0">
                          <a:effectLst/>
                          <a:latin typeface="+mj-lt"/>
                        </a:rPr>
                        <a:t>She lost confidence in her learning, but her teacher took the time to explain ways of revising that would benefit her more. Which have hopefully worked.</a:t>
                      </a:r>
                    </a:p>
                    <a:p>
                      <a:pPr algn="l" fontAlgn="b"/>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1926216901"/>
                  </a:ext>
                </a:extLst>
              </a:tr>
              <a:tr h="196066">
                <a:tc>
                  <a:txBody>
                    <a:bodyPr/>
                    <a:lstStyle/>
                    <a:p>
                      <a:pPr algn="l" fontAlgn="b"/>
                      <a:r>
                        <a:rPr lang="en-GB" sz="1600" u="none" strike="noStrike" dirty="0">
                          <a:effectLst/>
                          <a:latin typeface="+mj-lt"/>
                        </a:rPr>
                        <a:t>Honesty and openness to us as parents. </a:t>
                      </a:r>
                      <a:br>
                        <a:rPr lang="en-GB" sz="1600" u="none" strike="noStrike" dirty="0">
                          <a:effectLst/>
                          <a:latin typeface="+mj-lt"/>
                        </a:rPr>
                      </a:br>
                      <a:r>
                        <a:rPr lang="en-GB" sz="1600" u="none" strike="noStrike" dirty="0">
                          <a:effectLst/>
                          <a:latin typeface="+mj-lt"/>
                        </a:rPr>
                        <a:t>Often going above and beyond. </a:t>
                      </a:r>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3728862331"/>
                  </a:ext>
                </a:extLst>
              </a:tr>
              <a:tr h="36785">
                <a:tc>
                  <a:txBody>
                    <a:bodyPr/>
                    <a:lstStyle/>
                    <a:p>
                      <a:pPr algn="l" fontAlgn="b"/>
                      <a:r>
                        <a:rPr lang="en-GB" sz="1600" u="none" strike="noStrike">
                          <a:effectLst/>
                          <a:latin typeface="+mj-lt"/>
                        </a:rPr>
                        <a:t>The teacher </a:t>
                      </a:r>
                      <a:endParaRPr lang="en-GB" sz="1600" b="0" i="0" u="none" strike="noStrike">
                        <a:solidFill>
                          <a:srgbClr val="000000"/>
                        </a:solidFill>
                        <a:effectLst/>
                        <a:latin typeface="+mj-lt"/>
                      </a:endParaRPr>
                    </a:p>
                  </a:txBody>
                  <a:tcPr marL="1839" marR="1839" marT="1839" marB="0" anchor="b"/>
                </a:tc>
                <a:extLst>
                  <a:ext uri="{0D108BD9-81ED-4DB2-BD59-A6C34878D82A}">
                    <a16:rowId xmlns:a16="http://schemas.microsoft.com/office/drawing/2014/main" val="4053156219"/>
                  </a:ext>
                </a:extLst>
              </a:tr>
              <a:tr h="616890">
                <a:tc>
                  <a:txBody>
                    <a:bodyPr/>
                    <a:lstStyle/>
                    <a:p>
                      <a:pPr algn="l" fontAlgn="b"/>
                      <a:r>
                        <a:rPr lang="en-GB" sz="1600" u="none" strike="noStrike" dirty="0">
                          <a:effectLst/>
                          <a:latin typeface="+mj-lt"/>
                        </a:rPr>
                        <a:t>Very happy with my son’s experience. Relationships that experienced staff build together with interesting lessons are key to getting the best from the children.  </a:t>
                      </a:r>
                    </a:p>
                    <a:p>
                      <a:pPr algn="l" fontAlgn="b"/>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1799313004"/>
                  </a:ext>
                </a:extLst>
              </a:tr>
              <a:tr h="292911">
                <a:tc>
                  <a:txBody>
                    <a:bodyPr/>
                    <a:lstStyle/>
                    <a:p>
                      <a:pPr algn="l" fontAlgn="b"/>
                      <a:r>
                        <a:rPr lang="en-GB" sz="1600" u="none" strike="noStrike" dirty="0">
                          <a:effectLst/>
                          <a:latin typeface="+mj-lt"/>
                        </a:rPr>
                        <a:t>He and also his brothers before him have all enjoyed learning history at </a:t>
                      </a:r>
                      <a:r>
                        <a:rPr lang="en-GB" sz="1600" u="none" strike="noStrike" dirty="0" err="1">
                          <a:effectLst/>
                          <a:latin typeface="+mj-lt"/>
                        </a:rPr>
                        <a:t>Shavington</a:t>
                      </a:r>
                      <a:r>
                        <a:rPr lang="en-GB" sz="1600" u="none" strike="noStrike" dirty="0">
                          <a:effectLst/>
                          <a:latin typeface="+mj-lt"/>
                        </a:rPr>
                        <a:t> and found it interesting and talk about what they've learnt. All have chosen to carry on to A level afterwards.</a:t>
                      </a:r>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3824982718"/>
                  </a:ext>
                </a:extLst>
              </a:tr>
              <a:tr h="163695">
                <a:tc>
                  <a:txBody>
                    <a:bodyPr/>
                    <a:lstStyle/>
                    <a:p>
                      <a:pPr algn="l" fontAlgn="b"/>
                      <a:r>
                        <a:rPr lang="en-GB" sz="1600" u="none" strike="noStrike" dirty="0">
                          <a:effectLst/>
                          <a:latin typeface="+mj-lt"/>
                        </a:rPr>
                        <a:t>He has enjoyed the History curriculum, especially the American civil war and world war 1.</a:t>
                      </a:r>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3571366828"/>
                  </a:ext>
                </a:extLst>
              </a:tr>
              <a:tr h="36785">
                <a:tc>
                  <a:txBody>
                    <a:bodyPr/>
                    <a:lstStyle/>
                    <a:p>
                      <a:pPr algn="l" fontAlgn="b"/>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119437493"/>
                  </a:ext>
                </a:extLst>
              </a:tr>
              <a:tr h="196066">
                <a:tc>
                  <a:txBody>
                    <a:bodyPr/>
                    <a:lstStyle/>
                    <a:p>
                      <a:pPr algn="l" fontAlgn="b"/>
                      <a:r>
                        <a:rPr lang="en-GB" sz="1600" u="none" strike="noStrike" dirty="0">
                          <a:effectLst/>
                          <a:latin typeface="+mj-lt"/>
                        </a:rPr>
                        <a:t>Her teacher has left a lasting impression on her, she has thoroughly enjoyed her time learning with him. </a:t>
                      </a:r>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976125900"/>
                  </a:ext>
                </a:extLst>
              </a:tr>
              <a:tr h="66581">
                <a:tc>
                  <a:txBody>
                    <a:bodyPr/>
                    <a:lstStyle/>
                    <a:p>
                      <a:pPr algn="l" fontAlgn="b"/>
                      <a:r>
                        <a:rPr lang="en-GB" sz="1600" u="none" strike="noStrike" dirty="0">
                          <a:effectLst/>
                          <a:latin typeface="+mj-lt"/>
                        </a:rPr>
                        <a:t>The extra classes put on after Christmas </a:t>
                      </a:r>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3434450763"/>
                  </a:ext>
                </a:extLst>
              </a:tr>
              <a:tr h="36785">
                <a:tc>
                  <a:txBody>
                    <a:bodyPr/>
                    <a:lstStyle/>
                    <a:p>
                      <a:pPr algn="l" fontAlgn="b"/>
                      <a:endParaRPr lang="en-GB" sz="1600" b="0" i="0" u="none" strike="noStrike">
                        <a:solidFill>
                          <a:srgbClr val="000000"/>
                        </a:solidFill>
                        <a:effectLst/>
                        <a:latin typeface="+mj-lt"/>
                      </a:endParaRPr>
                    </a:p>
                  </a:txBody>
                  <a:tcPr marL="1839" marR="1839" marT="1839" marB="0" anchor="b"/>
                </a:tc>
                <a:extLst>
                  <a:ext uri="{0D108BD9-81ED-4DB2-BD59-A6C34878D82A}">
                    <a16:rowId xmlns:a16="http://schemas.microsoft.com/office/drawing/2014/main" val="2575495809"/>
                  </a:ext>
                </a:extLst>
              </a:tr>
              <a:tr h="66581">
                <a:tc>
                  <a:txBody>
                    <a:bodyPr/>
                    <a:lstStyle/>
                    <a:p>
                      <a:pPr algn="l" fontAlgn="b"/>
                      <a:r>
                        <a:rPr lang="en-GB" sz="1600" u="none" strike="noStrike" dirty="0">
                          <a:effectLst/>
                          <a:latin typeface="+mj-lt"/>
                        </a:rPr>
                        <a:t>I don't know what is offered, if I'm honest.</a:t>
                      </a:r>
                      <a:endParaRPr lang="en-GB" sz="1600" b="0" i="0" u="none" strike="noStrike" dirty="0">
                        <a:solidFill>
                          <a:srgbClr val="000000"/>
                        </a:solidFill>
                        <a:effectLst/>
                        <a:latin typeface="+mj-lt"/>
                      </a:endParaRPr>
                    </a:p>
                  </a:txBody>
                  <a:tcPr marL="1839" marR="1839" marT="1839" marB="0" anchor="b"/>
                </a:tc>
                <a:extLst>
                  <a:ext uri="{0D108BD9-81ED-4DB2-BD59-A6C34878D82A}">
                    <a16:rowId xmlns:a16="http://schemas.microsoft.com/office/drawing/2014/main" val="3377381381"/>
                  </a:ext>
                </a:extLst>
              </a:tr>
            </a:tbl>
          </a:graphicData>
        </a:graphic>
      </p:graphicFrame>
    </p:spTree>
    <p:extLst>
      <p:ext uri="{BB962C8B-B14F-4D97-AF65-F5344CB8AC3E}">
        <p14:creationId xmlns:p14="http://schemas.microsoft.com/office/powerpoint/2010/main" val="3842583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BD1EDD1-35B8-4C6B-999E-2BE2C12792E7}"/>
              </a:ext>
            </a:extLst>
          </p:cNvPr>
          <p:cNvGraphicFramePr>
            <a:graphicFrameLocks noGrp="1"/>
          </p:cNvGraphicFramePr>
          <p:nvPr>
            <p:extLst>
              <p:ext uri="{D42A27DB-BD31-4B8C-83A1-F6EECF244321}">
                <p14:modId xmlns:p14="http://schemas.microsoft.com/office/powerpoint/2010/main" val="2829362839"/>
              </p:ext>
            </p:extLst>
          </p:nvPr>
        </p:nvGraphicFramePr>
        <p:xfrm>
          <a:off x="0" y="0"/>
          <a:ext cx="12192000" cy="6969812"/>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79192393"/>
                    </a:ext>
                  </a:extLst>
                </a:gridCol>
              </a:tblGrid>
              <a:tr h="435851">
                <a:tc>
                  <a:txBody>
                    <a:bodyPr/>
                    <a:lstStyle/>
                    <a:p>
                      <a:pPr algn="l" fontAlgn="b"/>
                      <a:r>
                        <a:rPr lang="en-GB" sz="1600" u="none" strike="noStrike" dirty="0">
                          <a:effectLst/>
                        </a:rPr>
                        <a:t>I feel that this is the stronger area within the school with teachers who are passionate about their subject matter and great communicators. I would not feel that there are areas here I could point out to do better</a:t>
                      </a:r>
                    </a:p>
                    <a:p>
                      <a:pPr algn="l" fontAlgn="b"/>
                      <a:endParaRPr lang="en-GB" sz="1600" b="0" i="0" u="none" strike="noStrike" dirty="0">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2327544340"/>
                  </a:ext>
                </a:extLst>
              </a:tr>
              <a:tr h="4479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600" u="none" strike="noStrike" dirty="0">
                          <a:effectLst/>
                        </a:rPr>
                        <a:t>From my experience and listening from my son, he struggled with History, and for the </a:t>
                      </a:r>
                      <a:r>
                        <a:rPr lang="en-GB" sz="1600" u="none" strike="noStrike" dirty="0">
                          <a:solidFill>
                            <a:srgbClr val="FF0000"/>
                          </a:solidFill>
                          <a:effectLst/>
                        </a:rPr>
                        <a:t>content still being learnt two weeks prior </a:t>
                      </a:r>
                      <a:r>
                        <a:rPr lang="en-GB" sz="1600" u="none" strike="noStrike" dirty="0">
                          <a:effectLst/>
                        </a:rPr>
                        <a:t>to exams starting did not do well for his confidence.  I understand that there's a lot of content of History to get through, but it could be looked at to be delivered better, as it can make pupils uneasy as there's so many other subjects to cover. </a:t>
                      </a:r>
                      <a:endParaRPr lang="en-GB" sz="1600" dirty="0"/>
                    </a:p>
                  </a:txBody>
                  <a:tcPr marL="2240" marR="2240" marT="2240" marB="0" anchor="b"/>
                </a:tc>
                <a:extLst>
                  <a:ext uri="{0D108BD9-81ED-4DB2-BD59-A6C34878D82A}">
                    <a16:rowId xmlns:a16="http://schemas.microsoft.com/office/drawing/2014/main" val="2987316029"/>
                  </a:ext>
                </a:extLst>
              </a:tr>
              <a:tr h="159916">
                <a:tc>
                  <a:txBody>
                    <a:bodyPr/>
                    <a:lstStyle/>
                    <a:p>
                      <a:pPr algn="l" fontAlgn="b"/>
                      <a:r>
                        <a:rPr lang="en-GB" sz="1600" u="none" strike="noStrike" dirty="0">
                          <a:effectLst/>
                        </a:rPr>
                        <a:t>Try to </a:t>
                      </a:r>
                      <a:r>
                        <a:rPr lang="en-GB" sz="1600" u="none" strike="noStrike" dirty="0">
                          <a:solidFill>
                            <a:srgbClr val="FF0000"/>
                          </a:solidFill>
                          <a:effectLst/>
                        </a:rPr>
                        <a:t>finish the curriculum earlier </a:t>
                      </a:r>
                      <a:r>
                        <a:rPr lang="en-GB" sz="1600" u="none" strike="noStrike" dirty="0">
                          <a:effectLst/>
                        </a:rPr>
                        <a:t>to give more time for consolidation</a:t>
                      </a:r>
                      <a:endParaRPr lang="en-GB" sz="1600" b="0" i="0" u="none" strike="noStrike" dirty="0">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1686176953"/>
                  </a:ext>
                </a:extLst>
              </a:tr>
              <a:tr h="44795">
                <a:tc>
                  <a:txBody>
                    <a:bodyPr/>
                    <a:lstStyle/>
                    <a:p>
                      <a:pPr algn="l" fontAlgn="b"/>
                      <a:endParaRPr lang="en-GB" sz="1600" b="0" i="0" u="none" strike="noStrike" dirty="0">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3564102015"/>
                  </a:ext>
                </a:extLst>
              </a:tr>
              <a:tr h="711785">
                <a:tc>
                  <a:txBody>
                    <a:bodyPr/>
                    <a:lstStyle/>
                    <a:p>
                      <a:pPr algn="l" fontAlgn="b"/>
                      <a:r>
                        <a:rPr lang="en-GB" sz="1600" u="none" strike="noStrike">
                          <a:effectLst/>
                        </a:rPr>
                        <a:t>We found on line some revision resources produced by other schools that really supported the revision process.  They were question frames for the different types of questions and were a great scaffold. Would have been great to have had this provided by school as we found them for three out of the four themes but really missed having them to support the fourth theme revision. </a:t>
                      </a:r>
                      <a:endParaRPr lang="en-GB" sz="1600" b="0" i="0" u="none" strike="noStrike">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3254254381"/>
                  </a:ext>
                </a:extLst>
              </a:tr>
              <a:tr h="81078">
                <a:tc>
                  <a:txBody>
                    <a:bodyPr/>
                    <a:lstStyle/>
                    <a:p>
                      <a:pPr algn="l" fontAlgn="b"/>
                      <a:r>
                        <a:rPr lang="en-GB" sz="1600" u="none" strike="noStrike">
                          <a:effectLst/>
                        </a:rPr>
                        <a:t>Keep up the good work. </a:t>
                      </a:r>
                      <a:endParaRPr lang="en-GB" sz="1600" b="0" i="0" u="none" strike="noStrike">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3091324935"/>
                  </a:ext>
                </a:extLst>
              </a:tr>
              <a:tr h="1381910">
                <a:tc>
                  <a:txBody>
                    <a:bodyPr/>
                    <a:lstStyle/>
                    <a:p>
                      <a:pPr algn="l" fontAlgn="b"/>
                      <a:r>
                        <a:rPr lang="en-GB" sz="1600" u="none" strike="noStrike" dirty="0">
                          <a:effectLst/>
                        </a:rPr>
                        <a:t>He has been ill prepared for this subject.  I understand that they were </a:t>
                      </a:r>
                      <a:r>
                        <a:rPr lang="en-GB" sz="1600" u="none" strike="noStrike" dirty="0">
                          <a:solidFill>
                            <a:srgbClr val="FF0000"/>
                          </a:solidFill>
                          <a:effectLst/>
                        </a:rPr>
                        <a:t>still learning new content </a:t>
                      </a:r>
                      <a:r>
                        <a:rPr lang="en-GB" sz="1600" u="none" strike="noStrike" dirty="0">
                          <a:effectLst/>
                        </a:rPr>
                        <a:t>just a few weeks up until the actual exam, this was focused around power of the people (I think) This isn’t acceptable!</a:t>
                      </a:r>
                      <a:br>
                        <a:rPr lang="en-GB" sz="1600" u="none" strike="noStrike" dirty="0">
                          <a:effectLst/>
                        </a:rPr>
                      </a:br>
                      <a:br>
                        <a:rPr lang="en-GB" sz="1600" u="none" strike="noStrike" dirty="0">
                          <a:effectLst/>
                        </a:rPr>
                      </a:br>
                      <a:r>
                        <a:rPr lang="en-GB" sz="1600" u="none" strike="noStrike" dirty="0">
                          <a:effectLst/>
                        </a:rPr>
                        <a:t>The school needs to be better prepared and sufficient time needs to be allocated to all topics.  Unnecessary extra pressure has been placed on the pupils due to the lack of time given to this final topic.   My daughter also experienced the same situation a couple of years ago for history.  Hopefully through my son’s commitment through revising, he should at least pass this subject but more support and revision clubs should be offered by the school and teachers . </a:t>
                      </a:r>
                      <a:endParaRPr lang="en-GB" sz="1600" b="0" i="0" u="none" strike="noStrike" dirty="0">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3973714088"/>
                  </a:ext>
                </a:extLst>
              </a:tr>
              <a:tr h="44795">
                <a:tc>
                  <a:txBody>
                    <a:bodyPr/>
                    <a:lstStyle/>
                    <a:p>
                      <a:pPr algn="l" fontAlgn="b"/>
                      <a:endParaRPr lang="en-GB" sz="1600" b="0" i="0" u="none" strike="noStrike" dirty="0">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1898643195"/>
                  </a:ext>
                </a:extLst>
              </a:tr>
              <a:tr h="396431">
                <a:tc>
                  <a:txBody>
                    <a:bodyPr/>
                    <a:lstStyle/>
                    <a:p>
                      <a:pPr algn="l" fontAlgn="b"/>
                      <a:r>
                        <a:rPr lang="en-GB" sz="1600" u="none" strike="noStrike" dirty="0">
                          <a:effectLst/>
                        </a:rPr>
                        <a:t>If there are problems, </a:t>
                      </a:r>
                      <a:r>
                        <a:rPr lang="en-GB" sz="1600" u="none" strike="noStrike" dirty="0" err="1">
                          <a:effectLst/>
                        </a:rPr>
                        <a:t>ie</a:t>
                      </a:r>
                      <a:r>
                        <a:rPr lang="en-GB" sz="1600" u="none" strike="noStrike" dirty="0">
                          <a:effectLst/>
                        </a:rPr>
                        <a:t> homework not being turned in or it being obvious that little effort has been made, </a:t>
                      </a:r>
                      <a:r>
                        <a:rPr lang="en-GB" sz="1600" u="none" strike="noStrike" dirty="0">
                          <a:solidFill>
                            <a:schemeClr val="accent2"/>
                          </a:solidFill>
                          <a:effectLst/>
                        </a:rPr>
                        <a:t>contacting  parents early doors </a:t>
                      </a:r>
                      <a:r>
                        <a:rPr lang="en-GB" sz="1600" u="none" strike="noStrike" dirty="0">
                          <a:effectLst/>
                        </a:rPr>
                        <a:t>to enable a parent teacher partnership to support the pupil. </a:t>
                      </a:r>
                      <a:endParaRPr lang="en-GB" sz="1600" b="0" i="0" u="none" strike="noStrike" dirty="0">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3941047048"/>
                  </a:ext>
                </a:extLst>
              </a:tr>
              <a:tr h="44795">
                <a:tc>
                  <a:txBody>
                    <a:bodyPr/>
                    <a:lstStyle/>
                    <a:p>
                      <a:pPr algn="l" fontAlgn="b"/>
                      <a:r>
                        <a:rPr lang="en-GB" sz="1600" u="none" strike="noStrike" dirty="0">
                          <a:effectLst/>
                        </a:rPr>
                        <a:t>Nothing </a:t>
                      </a:r>
                      <a:endParaRPr lang="en-GB" sz="1600" b="0" i="0" u="none" strike="noStrike" dirty="0">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4281933898"/>
                  </a:ext>
                </a:extLst>
              </a:tr>
              <a:tr h="357012">
                <a:tc>
                  <a:txBody>
                    <a:bodyPr/>
                    <a:lstStyle/>
                    <a:p>
                      <a:pPr algn="l" fontAlgn="b"/>
                      <a:r>
                        <a:rPr lang="en-GB" sz="1600" u="none" strike="noStrike" dirty="0">
                          <a:effectLst/>
                        </a:rPr>
                        <a:t>Keep on doing what you do!  Retaining staff is key to better knowing students.  </a:t>
                      </a:r>
                      <a:endParaRPr lang="en-GB" sz="1600" b="0" i="0" u="none" strike="noStrike" dirty="0">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2671055167"/>
                  </a:ext>
                </a:extLst>
              </a:tr>
              <a:tr h="159916">
                <a:tc>
                  <a:txBody>
                    <a:bodyPr/>
                    <a:lstStyle/>
                    <a:p>
                      <a:pPr algn="l" fontAlgn="b"/>
                      <a:r>
                        <a:rPr lang="en-GB" sz="1600" u="none" strike="noStrike">
                          <a:effectLst/>
                        </a:rPr>
                        <a:t>Only concern is history teachers often booked up at parents evening so unable to see them.</a:t>
                      </a:r>
                      <a:endParaRPr lang="en-GB" sz="1600" b="0" i="0" u="none" strike="noStrike">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1128894252"/>
                  </a:ext>
                </a:extLst>
              </a:tr>
              <a:tr h="81078">
                <a:tc>
                  <a:txBody>
                    <a:bodyPr/>
                    <a:lstStyle/>
                    <a:p>
                      <a:pPr algn="l" fontAlgn="b"/>
                      <a:r>
                        <a:rPr lang="en-GB" sz="1600" u="none" strike="noStrike">
                          <a:effectLst/>
                        </a:rPr>
                        <a:t>Not really got anything to add.</a:t>
                      </a:r>
                      <a:endParaRPr lang="en-GB" sz="1600" b="0" i="0" u="none" strike="noStrike">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2069861569"/>
                  </a:ext>
                </a:extLst>
              </a:tr>
              <a:tr h="317593">
                <a:tc>
                  <a:txBody>
                    <a:bodyPr/>
                    <a:lstStyle/>
                    <a:p>
                      <a:pPr algn="l" fontAlgn="b"/>
                      <a:r>
                        <a:rPr lang="en-GB" sz="1600" u="none" strike="noStrike" dirty="0">
                          <a:effectLst/>
                        </a:rPr>
                        <a:t>Teachers </a:t>
                      </a:r>
                      <a:r>
                        <a:rPr lang="en-GB" sz="1600" u="none" strike="noStrike" dirty="0">
                          <a:solidFill>
                            <a:schemeClr val="accent2"/>
                          </a:solidFill>
                          <a:effectLst/>
                        </a:rPr>
                        <a:t>contacting parents quicker </a:t>
                      </a:r>
                      <a:r>
                        <a:rPr lang="en-GB" sz="1600" u="none" strike="noStrike" dirty="0">
                          <a:effectLst/>
                        </a:rPr>
                        <a:t>if their child is failing and have more communication with the parents so they call all support the child when they are failing </a:t>
                      </a:r>
                      <a:endParaRPr lang="en-GB" sz="1600" b="0" i="0" u="none" strike="noStrike" dirty="0">
                        <a:solidFill>
                          <a:srgbClr val="000000"/>
                        </a:solidFill>
                        <a:effectLst/>
                        <a:latin typeface="Calibri" panose="020F0502020204030204" pitchFamily="34" charset="0"/>
                      </a:endParaRPr>
                    </a:p>
                  </a:txBody>
                  <a:tcPr marL="2240" marR="2240" marT="2240" marB="0" anchor="b"/>
                </a:tc>
                <a:extLst>
                  <a:ext uri="{0D108BD9-81ED-4DB2-BD59-A6C34878D82A}">
                    <a16:rowId xmlns:a16="http://schemas.microsoft.com/office/drawing/2014/main" val="2192430765"/>
                  </a:ext>
                </a:extLst>
              </a:tr>
            </a:tbl>
          </a:graphicData>
        </a:graphic>
      </p:graphicFrame>
    </p:spTree>
    <p:extLst>
      <p:ext uri="{BB962C8B-B14F-4D97-AF65-F5344CB8AC3E}">
        <p14:creationId xmlns:p14="http://schemas.microsoft.com/office/powerpoint/2010/main" val="1607093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1E2ECBB0582344AF7BD973941883DE" ma:contentTypeVersion="38" ma:contentTypeDescription="Create a new document." ma:contentTypeScope="" ma:versionID="8b7283e58cadd55ef03e7ac4cdea4a90">
  <xsd:schema xmlns:xsd="http://www.w3.org/2001/XMLSchema" xmlns:xs="http://www.w3.org/2001/XMLSchema" xmlns:p="http://schemas.microsoft.com/office/2006/metadata/properties" xmlns:ns2="afe720fa-808f-4bd3-a6d5-a34dfa26b771" xmlns:ns3="3c0b5572-6716-4c5b-9d93-6e48fee3f696" targetNamespace="http://schemas.microsoft.com/office/2006/metadata/properties" ma:root="true" ma:fieldsID="0e00549979864f793884976e05dbf6b7" ns2:_="" ns3:_="">
    <xsd:import namespace="afe720fa-808f-4bd3-a6d5-a34dfa26b771"/>
    <xsd:import namespace="3c0b5572-6716-4c5b-9d93-6e48fee3f696"/>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e720fa-808f-4bd3-a6d5-a34dfa26b771"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DateTaken" ma:index="30" nillable="true" ma:displayName="MediaServiceDateTaken" ma:hidden="true" ma:internalName="MediaServiceDateTaken" ma:readOnly="true">
      <xsd:simpleType>
        <xsd:restriction base="dms:Text"/>
      </xsd:simpleType>
    </xsd:element>
    <xsd:element name="MediaServiceOCR" ma:index="31" nillable="true" ma:displayName="Extracted Text" ma:internalName="MediaServiceOCR" ma:readOnly="true">
      <xsd:simpleType>
        <xsd:restriction base="dms:Note">
          <xsd:maxLength value="255"/>
        </xsd:restriction>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AutoKeyPoints" ma:index="34" nillable="true" ma:displayName="MediaServiceAutoKeyPoints" ma:hidden="true" ma:internalName="MediaServiceAutoKeyPoints" ma:readOnly="true">
      <xsd:simpleType>
        <xsd:restriction base="dms:Note"/>
      </xsd:simpleType>
    </xsd:element>
    <xsd:element name="MediaServiceKeyPoints" ma:index="35" nillable="true" ma:displayName="KeyPoints" ma:internalName="MediaServiceKeyPoints" ma:readOnly="true">
      <xsd:simpleType>
        <xsd:restriction base="dms:Note">
          <xsd:maxLength value="255"/>
        </xsd:restriction>
      </xsd:simpleType>
    </xsd:element>
    <xsd:element name="MediaLengthInSeconds" ma:index="38" nillable="true" ma:displayName="Length (seconds)" ma:internalName="MediaLengthInSeconds" ma:readOnly="true">
      <xsd:simpleType>
        <xsd:restriction base="dms:Unknown"/>
      </xsd:simpleType>
    </xsd:element>
    <xsd:element name="lcf76f155ced4ddcb4097134ff3c332f" ma:index="40" nillable="true" ma:taxonomy="true" ma:internalName="lcf76f155ced4ddcb4097134ff3c332f" ma:taxonomyFieldName="MediaServiceImageTags" ma:displayName="Image Tags" ma:readOnly="false" ma:fieldId="{5cf76f15-5ced-4ddc-b409-7134ff3c332f}" ma:taxonomyMulti="true" ma:sspId="9eb7be05-cd1c-4710-aa08-fb1b8e101e05" ma:termSetId="09814cd3-568e-fe90-9814-8d621ff8fb84" ma:anchorId="fba54fb3-c3e1-fe81-a776-ca4b69148c4d" ma:open="true" ma:isKeyword="false">
      <xsd:complexType>
        <xsd:sequence>
          <xsd:element ref="pc:Terms" minOccurs="0" maxOccurs="1"/>
        </xsd:sequence>
      </xsd:complexType>
    </xsd:element>
    <xsd:element name="MediaServiceSearchProperties" ma:index="42" nillable="true" ma:displayName="MediaServiceSearchProperties" ma:hidden="true" ma:internalName="MediaServiceSearchProperties" ma:readOnly="true">
      <xsd:simpleType>
        <xsd:restriction base="dms:Note"/>
      </xsd:simpleType>
    </xsd:element>
    <xsd:element name="MediaServiceObjectDetectorVersions" ma:index="4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0b5572-6716-4c5b-9d93-6e48fee3f696" elementFormDefault="qualified">
    <xsd:import namespace="http://schemas.microsoft.com/office/2006/documentManagement/types"/>
    <xsd:import namespace="http://schemas.microsoft.com/office/infopath/2007/PartnerControls"/>
    <xsd:element name="SharedWithUsers" ma:index="3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7" nillable="true" ma:displayName="Shared With Details" ma:internalName="SharedWithDetails" ma:readOnly="true">
      <xsd:simpleType>
        <xsd:restriction base="dms:Note">
          <xsd:maxLength value="255"/>
        </xsd:restriction>
      </xsd:simpleType>
    </xsd:element>
    <xsd:element name="TaxCatchAll" ma:index="41" nillable="true" ma:displayName="Taxonomy Catch All Column" ma:hidden="true" ma:list="{c58d39f8-5eb0-4466-aeb5-9f48ab35a6e1}" ma:internalName="TaxCatchAll" ma:showField="CatchAllData" ma:web="3c0b5572-6716-4c5b-9d93-6e48fee3f69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otebookType xmlns="afe720fa-808f-4bd3-a6d5-a34dfa26b771" xsi:nil="true"/>
    <FolderType xmlns="afe720fa-808f-4bd3-a6d5-a34dfa26b771" xsi:nil="true"/>
    <Invited_Leaders xmlns="afe720fa-808f-4bd3-a6d5-a34dfa26b771" xsi:nil="true"/>
    <TaxCatchAll xmlns="3c0b5572-6716-4c5b-9d93-6e48fee3f696"/>
    <Distribution_Groups xmlns="afe720fa-808f-4bd3-a6d5-a34dfa26b771" xsi:nil="true"/>
    <TeamsChannelId xmlns="afe720fa-808f-4bd3-a6d5-a34dfa26b771" xsi:nil="true"/>
    <Math_Settings xmlns="afe720fa-808f-4bd3-a6d5-a34dfa26b771" xsi:nil="true"/>
    <Members xmlns="afe720fa-808f-4bd3-a6d5-a34dfa26b771">
      <UserInfo>
        <DisplayName/>
        <AccountId xsi:nil="true"/>
        <AccountType/>
      </UserInfo>
    </Members>
    <Self_Registration_Enabled xmlns="afe720fa-808f-4bd3-a6d5-a34dfa26b771" xsi:nil="true"/>
    <AppVersion xmlns="afe720fa-808f-4bd3-a6d5-a34dfa26b771" xsi:nil="true"/>
    <IsNotebookLocked xmlns="afe720fa-808f-4bd3-a6d5-a34dfa26b771" xsi:nil="true"/>
    <DefaultSectionNames xmlns="afe720fa-808f-4bd3-a6d5-a34dfa26b771" xsi:nil="true"/>
    <Is_Collaboration_Space_Locked xmlns="afe720fa-808f-4bd3-a6d5-a34dfa26b771" xsi:nil="true"/>
    <Templates xmlns="afe720fa-808f-4bd3-a6d5-a34dfa26b771" xsi:nil="true"/>
    <Member_Groups xmlns="afe720fa-808f-4bd3-a6d5-a34dfa26b771">
      <UserInfo>
        <DisplayName/>
        <AccountId xsi:nil="true"/>
        <AccountType/>
      </UserInfo>
    </Member_Groups>
    <Has_Leaders_Only_SectionGroup xmlns="afe720fa-808f-4bd3-a6d5-a34dfa26b771" xsi:nil="true"/>
    <lcf76f155ced4ddcb4097134ff3c332f xmlns="afe720fa-808f-4bd3-a6d5-a34dfa26b771">
      <Terms xmlns="http://schemas.microsoft.com/office/infopath/2007/PartnerControls"/>
    </lcf76f155ced4ddcb4097134ff3c332f>
    <Invited_Members xmlns="afe720fa-808f-4bd3-a6d5-a34dfa26b771" xsi:nil="true"/>
    <CultureName xmlns="afe720fa-808f-4bd3-a6d5-a34dfa26b771" xsi:nil="true"/>
    <Owner xmlns="afe720fa-808f-4bd3-a6d5-a34dfa26b771">
      <UserInfo>
        <DisplayName/>
        <AccountId xsi:nil="true"/>
        <AccountType/>
      </UserInfo>
    </Owner>
    <Leaders xmlns="afe720fa-808f-4bd3-a6d5-a34dfa26b771">
      <UserInfo>
        <DisplayName/>
        <AccountId xsi:nil="true"/>
        <AccountType/>
      </UserInfo>
    </Leaders>
    <LMS_Mappings xmlns="afe720fa-808f-4bd3-a6d5-a34dfa26b771" xsi:nil="true"/>
  </documentManagement>
</p:properties>
</file>

<file path=customXml/itemProps1.xml><?xml version="1.0" encoding="utf-8"?>
<ds:datastoreItem xmlns:ds="http://schemas.openxmlformats.org/officeDocument/2006/customXml" ds:itemID="{09DCE2C7-02FA-4368-AFDE-87CAA998D0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e720fa-808f-4bd3-a6d5-a34dfa26b771"/>
    <ds:schemaRef ds:uri="3c0b5572-6716-4c5b-9d93-6e48fee3f6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03FD792-64DE-4148-AD46-EDB6BE7259D4}">
  <ds:schemaRefs>
    <ds:schemaRef ds:uri="http://schemas.microsoft.com/sharepoint/v3/contenttype/forms"/>
  </ds:schemaRefs>
</ds:datastoreItem>
</file>

<file path=customXml/itemProps3.xml><?xml version="1.0" encoding="utf-8"?>
<ds:datastoreItem xmlns:ds="http://schemas.openxmlformats.org/officeDocument/2006/customXml" ds:itemID="{9913A46F-D8B8-4C84-8898-3994F5AA51D7}">
  <ds:schemaRefs>
    <ds:schemaRef ds:uri="http://schemas.microsoft.com/office/2006/metadata/properties"/>
    <ds:schemaRef ds:uri="http://www.w3.org/XML/1998/namespace"/>
    <ds:schemaRef ds:uri="http://schemas.microsoft.com/office/2006/documentManagement/types"/>
    <ds:schemaRef ds:uri="http://purl.org/dc/terms/"/>
    <ds:schemaRef ds:uri="http://purl.org/dc/elements/1.1/"/>
    <ds:schemaRef ds:uri="afe720fa-808f-4bd3-a6d5-a34dfa26b771"/>
    <ds:schemaRef ds:uri="http://purl.org/dc/dcmitype/"/>
    <ds:schemaRef ds:uri="http://schemas.microsoft.com/office/infopath/2007/PartnerControls"/>
    <ds:schemaRef ds:uri="http://schemas.openxmlformats.org/package/2006/metadata/core-properties"/>
    <ds:schemaRef ds:uri="3c0b5572-6716-4c5b-9d93-6e48fee3f696"/>
  </ds:schemaRefs>
</ds:datastoreItem>
</file>

<file path=docProps/app.xml><?xml version="1.0" encoding="utf-8"?>
<Properties xmlns="http://schemas.openxmlformats.org/officeDocument/2006/extended-properties" xmlns:vt="http://schemas.openxmlformats.org/officeDocument/2006/docPropsVTypes">
  <TotalTime>835</TotalTime>
  <Words>1160</Words>
  <Application>Microsoft Office PowerPoint</Application>
  <PresentationFormat>Widescreen</PresentationFormat>
  <Paragraphs>46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TLeather</dc:creator>
  <cp:lastModifiedBy>TLeather</cp:lastModifiedBy>
  <cp:revision>7</cp:revision>
  <cp:lastPrinted>2023-06-20T09:08:40Z</cp:lastPrinted>
  <dcterms:created xsi:type="dcterms:W3CDTF">2023-06-20T09:08:11Z</dcterms:created>
  <dcterms:modified xsi:type="dcterms:W3CDTF">2023-09-02T20:02:41Z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0x010100BC1E2ECBB0582344AF7BD973941883DE</vt:lpwstr>
  </property>
</Properties>
</file>