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4"/>
  </p:sldMasterIdLst>
  <p:sldIdLst>
    <p:sldId id="256" r:id="rId5"/>
    <p:sldId id="257" r:id="rId6"/>
    <p:sldId id="258" r:id="rId7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3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52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0E012-F514-4591-8224-3CB01B1992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45E6A9-E74E-4FFE-81D4-3F55418175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9" indent="0" algn="ctr">
              <a:buNone/>
              <a:defRPr sz="1500"/>
            </a:lvl2pPr>
            <a:lvl3pPr marL="685817" indent="0" algn="ctr">
              <a:buNone/>
              <a:defRPr sz="1350"/>
            </a:lvl3pPr>
            <a:lvl4pPr marL="1028726" indent="0" algn="ctr">
              <a:buNone/>
              <a:defRPr sz="1200"/>
            </a:lvl4pPr>
            <a:lvl5pPr marL="1371634" indent="0" algn="ctr">
              <a:buNone/>
              <a:defRPr sz="1200"/>
            </a:lvl5pPr>
            <a:lvl6pPr marL="1714543" indent="0" algn="ctr">
              <a:buNone/>
              <a:defRPr sz="1200"/>
            </a:lvl6pPr>
            <a:lvl7pPr marL="2057451" indent="0" algn="ctr">
              <a:buNone/>
              <a:defRPr sz="1200"/>
            </a:lvl7pPr>
            <a:lvl8pPr marL="2400360" indent="0" algn="ctr">
              <a:buNone/>
              <a:defRPr sz="1200"/>
            </a:lvl8pPr>
            <a:lvl9pPr marL="2743269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CDF7F-4A05-42DC-B1D5-7747ECFDF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72CE9-02C1-4E18-941F-F438AA72989B}" type="datetimeFigureOut">
              <a:rPr lang="en-GB" smtClean="0"/>
              <a:t>02/09/2023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3E158-B837-4E97-A83B-5CD7BE777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8163C-B0C4-4E47-B7AF-4CB79026F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90E6-BF92-475B-AC9F-6246164660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359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shb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otched Right Arrow 1">
            <a:extLst>
              <a:ext uri="{FF2B5EF4-FFF2-40B4-BE49-F238E27FC236}">
                <a16:creationId xmlns:a16="http://schemas.microsoft.com/office/drawing/2014/main" id="{C70FAD57-A504-4F8B-BCA5-A68D6934844A}"/>
              </a:ext>
            </a:extLst>
          </p:cNvPr>
          <p:cNvSpPr/>
          <p:nvPr/>
        </p:nvSpPr>
        <p:spPr>
          <a:xfrm>
            <a:off x="457201" y="2953512"/>
            <a:ext cx="9162288" cy="65836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15" b="1" dirty="0"/>
              <a:t>Insert Q here</a:t>
            </a:r>
          </a:p>
        </p:txBody>
      </p:sp>
      <p:sp>
        <p:nvSpPr>
          <p:cNvPr id="8" name="Notched Right Arrow 46">
            <a:extLst>
              <a:ext uri="{FF2B5EF4-FFF2-40B4-BE49-F238E27FC236}">
                <a16:creationId xmlns:a16="http://schemas.microsoft.com/office/drawing/2014/main" id="{2AB833C9-D9E2-4005-B718-2D93565F36BD}"/>
              </a:ext>
            </a:extLst>
          </p:cNvPr>
          <p:cNvSpPr/>
          <p:nvPr/>
        </p:nvSpPr>
        <p:spPr>
          <a:xfrm>
            <a:off x="141732" y="6092976"/>
            <a:ext cx="2350008" cy="475488"/>
          </a:xfrm>
          <a:prstGeom prst="notchedRightArrow">
            <a:avLst>
              <a:gd name="adj1" fmla="val 10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2" b="1" dirty="0"/>
              <a:t>Factor</a:t>
            </a:r>
          </a:p>
        </p:txBody>
      </p:sp>
      <p:sp>
        <p:nvSpPr>
          <p:cNvPr id="9" name="Notched Right Arrow 63">
            <a:extLst>
              <a:ext uri="{FF2B5EF4-FFF2-40B4-BE49-F238E27FC236}">
                <a16:creationId xmlns:a16="http://schemas.microsoft.com/office/drawing/2014/main" id="{9D5DA9EF-CE29-45AA-819D-4804F3B6BB67}"/>
              </a:ext>
            </a:extLst>
          </p:cNvPr>
          <p:cNvSpPr/>
          <p:nvPr/>
        </p:nvSpPr>
        <p:spPr>
          <a:xfrm>
            <a:off x="3826764" y="6115762"/>
            <a:ext cx="2350008" cy="475488"/>
          </a:xfrm>
          <a:prstGeom prst="notchedRightArrow">
            <a:avLst>
              <a:gd name="adj1" fmla="val 10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2" b="1" dirty="0"/>
              <a:t>Factor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61EDE35-D82A-4C2C-9F26-82BA1AF4EC82}"/>
              </a:ext>
            </a:extLst>
          </p:cNvPr>
          <p:cNvGrpSpPr/>
          <p:nvPr/>
        </p:nvGrpSpPr>
        <p:grpSpPr>
          <a:xfrm>
            <a:off x="-157352" y="58145"/>
            <a:ext cx="4969383" cy="3022435"/>
            <a:chOff x="427863" y="58143"/>
            <a:chExt cx="4969383" cy="3022435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438BB5B-CE5B-4321-9171-0C6BCAC00CBB}"/>
                </a:ext>
              </a:extLst>
            </p:cNvPr>
            <p:cNvGrpSpPr/>
            <p:nvPr/>
          </p:nvGrpSpPr>
          <p:grpSpPr>
            <a:xfrm>
              <a:off x="427863" y="58143"/>
              <a:ext cx="4221099" cy="2588595"/>
              <a:chOff x="427863" y="58143"/>
              <a:chExt cx="4221099" cy="2588595"/>
            </a:xfrm>
          </p:grpSpPr>
          <p:sp>
            <p:nvSpPr>
              <p:cNvPr id="13" name="Notched Right Arrow 2">
                <a:extLst>
                  <a:ext uri="{FF2B5EF4-FFF2-40B4-BE49-F238E27FC236}">
                    <a16:creationId xmlns:a16="http://schemas.microsoft.com/office/drawing/2014/main" id="{287CA48E-67B5-4F24-B249-9CA7BB6CCF9E}"/>
                  </a:ext>
                </a:extLst>
              </p:cNvPr>
              <p:cNvSpPr/>
              <p:nvPr/>
            </p:nvSpPr>
            <p:spPr>
              <a:xfrm>
                <a:off x="612648" y="58143"/>
                <a:ext cx="1879092" cy="475488"/>
              </a:xfrm>
              <a:prstGeom prst="notchedRightArrow">
                <a:avLst>
                  <a:gd name="adj1" fmla="val 100000"/>
                  <a:gd name="adj2" fmla="val 5000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62" b="1" dirty="0"/>
                  <a:t>Factor</a:t>
                </a:r>
              </a:p>
            </p:txBody>
          </p: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5016132A-4061-464B-9F20-3979887B6DA6}"/>
                  </a:ext>
                </a:extLst>
              </p:cNvPr>
              <p:cNvCxnSpPr/>
              <p:nvPr/>
            </p:nvCxnSpPr>
            <p:spPr>
              <a:xfrm>
                <a:off x="2457831" y="1066356"/>
                <a:ext cx="795528" cy="914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CA442E5-9C0A-46B4-A9D7-D5C96C585CF5}"/>
                  </a:ext>
                </a:extLst>
              </p:cNvPr>
              <p:cNvSpPr txBox="1"/>
              <p:nvPr/>
            </p:nvSpPr>
            <p:spPr>
              <a:xfrm>
                <a:off x="427863" y="890834"/>
                <a:ext cx="2029968" cy="348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662" dirty="0"/>
                  <a:t>Insert text here</a:t>
                </a:r>
              </a:p>
            </p:txBody>
          </p: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10203ED9-C9D8-4F2D-9623-E1EEB4ACA910}"/>
                  </a:ext>
                </a:extLst>
              </p:cNvPr>
              <p:cNvCxnSpPr/>
              <p:nvPr/>
            </p:nvCxnSpPr>
            <p:spPr>
              <a:xfrm>
                <a:off x="3126486" y="1767152"/>
                <a:ext cx="795528" cy="914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6DE8A97-98F0-4732-AACA-EF1557401068}"/>
                  </a:ext>
                </a:extLst>
              </p:cNvPr>
              <p:cNvSpPr txBox="1"/>
              <p:nvPr/>
            </p:nvSpPr>
            <p:spPr>
              <a:xfrm>
                <a:off x="1096518" y="1591630"/>
                <a:ext cx="2029968" cy="348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662" dirty="0"/>
                  <a:t>Insert text here</a:t>
                </a:r>
              </a:p>
            </p:txBody>
          </p: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D8B35FA2-927B-41A6-A42E-C03113178092}"/>
                  </a:ext>
                </a:extLst>
              </p:cNvPr>
              <p:cNvCxnSpPr/>
              <p:nvPr/>
            </p:nvCxnSpPr>
            <p:spPr>
              <a:xfrm>
                <a:off x="3853434" y="2476151"/>
                <a:ext cx="795528" cy="914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AB4AC25-4C57-49B4-810D-8136FCAA117A}"/>
                  </a:ext>
                </a:extLst>
              </p:cNvPr>
              <p:cNvSpPr txBox="1"/>
              <p:nvPr/>
            </p:nvSpPr>
            <p:spPr>
              <a:xfrm>
                <a:off x="1876806" y="2298629"/>
                <a:ext cx="2029968" cy="348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662" dirty="0"/>
                  <a:t>Insert text here</a:t>
                </a:r>
              </a:p>
            </p:txBody>
          </p:sp>
        </p:grp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03E5EBCF-D75C-4113-A737-4AAA125213AC}"/>
                </a:ext>
              </a:extLst>
            </p:cNvPr>
            <p:cNvCxnSpPr/>
            <p:nvPr/>
          </p:nvCxnSpPr>
          <p:spPr>
            <a:xfrm>
              <a:off x="2498598" y="295887"/>
              <a:ext cx="2898648" cy="2784691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526090B-D6DE-46B5-8D22-E743E44DB7E2}"/>
              </a:ext>
            </a:extLst>
          </p:cNvPr>
          <p:cNvCxnSpPr/>
          <p:nvPr/>
        </p:nvCxnSpPr>
        <p:spPr>
          <a:xfrm flipV="1">
            <a:off x="2505457" y="3546031"/>
            <a:ext cx="2898648" cy="2784691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9C311FD-900F-45E7-AC06-3FF629CB749F}"/>
              </a:ext>
            </a:extLst>
          </p:cNvPr>
          <p:cNvCxnSpPr/>
          <p:nvPr/>
        </p:nvCxnSpPr>
        <p:spPr>
          <a:xfrm flipV="1">
            <a:off x="6209538" y="3534187"/>
            <a:ext cx="2898648" cy="2784691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2C38A1B-BED1-423A-8B5B-635C5CC7F664}"/>
              </a:ext>
            </a:extLst>
          </p:cNvPr>
          <p:cNvGrpSpPr/>
          <p:nvPr/>
        </p:nvGrpSpPr>
        <p:grpSpPr>
          <a:xfrm>
            <a:off x="3076195" y="67494"/>
            <a:ext cx="5248656" cy="3022435"/>
            <a:chOff x="3853434" y="67492"/>
            <a:chExt cx="5248656" cy="3022435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AC9AD677-449B-44F9-9554-A599E43C2BCE}"/>
                </a:ext>
              </a:extLst>
            </p:cNvPr>
            <p:cNvGrpSpPr/>
            <p:nvPr/>
          </p:nvGrpSpPr>
          <p:grpSpPr>
            <a:xfrm>
              <a:off x="3853434" y="67492"/>
              <a:ext cx="5248656" cy="3022435"/>
              <a:chOff x="109728" y="759845"/>
              <a:chExt cx="5248656" cy="3022435"/>
            </a:xfrm>
          </p:grpSpPr>
          <p:sp>
            <p:nvSpPr>
              <p:cNvPr id="30" name="Notched Right Arrow 54">
                <a:extLst>
                  <a:ext uri="{FF2B5EF4-FFF2-40B4-BE49-F238E27FC236}">
                    <a16:creationId xmlns:a16="http://schemas.microsoft.com/office/drawing/2014/main" id="{730DD6E5-E717-42CA-87EE-BAB6A3605CEF}"/>
                  </a:ext>
                </a:extLst>
              </p:cNvPr>
              <p:cNvSpPr/>
              <p:nvPr/>
            </p:nvSpPr>
            <p:spPr>
              <a:xfrm>
                <a:off x="109728" y="759845"/>
                <a:ext cx="2350008" cy="475488"/>
              </a:xfrm>
              <a:prstGeom prst="notchedRightArrow">
                <a:avLst>
                  <a:gd name="adj1" fmla="val 100000"/>
                  <a:gd name="adj2" fmla="val 5000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62" b="1" dirty="0"/>
                  <a:t>Factor</a:t>
                </a:r>
              </a:p>
            </p:txBody>
          </p: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6D12460D-3772-458A-8EC2-3EA910063021}"/>
                  </a:ext>
                </a:extLst>
              </p:cNvPr>
              <p:cNvCxnSpPr>
                <a:stCxn id="30" idx="3"/>
              </p:cNvCxnSpPr>
              <p:nvPr/>
            </p:nvCxnSpPr>
            <p:spPr>
              <a:xfrm>
                <a:off x="2459736" y="997589"/>
                <a:ext cx="2898648" cy="2784691"/>
              </a:xfrm>
              <a:prstGeom prst="straightConnector1">
                <a:avLst/>
              </a:prstGeom>
              <a:ln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A44FA099-AAC7-4AEE-82F1-6413787D0CDC}"/>
                </a:ext>
              </a:extLst>
            </p:cNvPr>
            <p:cNvCxnSpPr/>
            <p:nvPr/>
          </p:nvCxnSpPr>
          <p:spPr>
            <a:xfrm>
              <a:off x="6110097" y="1071624"/>
              <a:ext cx="795528" cy="91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0ED1F2B-2D5C-4897-B2C2-49E2442B3CD0}"/>
                </a:ext>
              </a:extLst>
            </p:cNvPr>
            <p:cNvSpPr txBox="1"/>
            <p:nvPr/>
          </p:nvSpPr>
          <p:spPr>
            <a:xfrm>
              <a:off x="4080129" y="896102"/>
              <a:ext cx="2029968" cy="348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662" dirty="0"/>
                <a:t>Insert text here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C6CD26FB-8429-43F7-9723-5FD932DA7EDC}"/>
                </a:ext>
              </a:extLst>
            </p:cNvPr>
            <p:cNvCxnSpPr/>
            <p:nvPr/>
          </p:nvCxnSpPr>
          <p:spPr>
            <a:xfrm>
              <a:off x="6778752" y="1772420"/>
              <a:ext cx="795528" cy="91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40AEE55-C7E0-47AD-B377-3568EE1AC8BC}"/>
                </a:ext>
              </a:extLst>
            </p:cNvPr>
            <p:cNvSpPr txBox="1"/>
            <p:nvPr/>
          </p:nvSpPr>
          <p:spPr>
            <a:xfrm>
              <a:off x="4748784" y="1596898"/>
              <a:ext cx="2029968" cy="348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662" dirty="0"/>
                <a:t>Insert text here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8EAC0B6E-BAB2-444E-A68B-8BC569128691}"/>
                </a:ext>
              </a:extLst>
            </p:cNvPr>
            <p:cNvCxnSpPr/>
            <p:nvPr/>
          </p:nvCxnSpPr>
          <p:spPr>
            <a:xfrm>
              <a:off x="7505700" y="2481419"/>
              <a:ext cx="795528" cy="91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1F589D9-AB99-4CF5-9C34-00B361D68667}"/>
                </a:ext>
              </a:extLst>
            </p:cNvPr>
            <p:cNvSpPr txBox="1"/>
            <p:nvPr/>
          </p:nvSpPr>
          <p:spPr>
            <a:xfrm>
              <a:off x="5529072" y="2303897"/>
              <a:ext cx="2029968" cy="348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662" dirty="0"/>
                <a:t>Insert text here</a:t>
              </a:r>
            </a:p>
          </p:txBody>
        </p:sp>
      </p:grp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B73E3A1-E69B-4AFB-BA5C-225814C305F5}"/>
              </a:ext>
            </a:extLst>
          </p:cNvPr>
          <p:cNvCxnSpPr/>
          <p:nvPr/>
        </p:nvCxnSpPr>
        <p:spPr>
          <a:xfrm>
            <a:off x="3953255" y="4067860"/>
            <a:ext cx="795529" cy="9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DBB3506F-A0E5-4B8D-8A7F-615A2C04F0B1}"/>
              </a:ext>
            </a:extLst>
          </p:cNvPr>
          <p:cNvSpPr txBox="1"/>
          <p:nvPr/>
        </p:nvSpPr>
        <p:spPr>
          <a:xfrm>
            <a:off x="1923289" y="3892340"/>
            <a:ext cx="2029968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62" dirty="0"/>
              <a:t>Insert text here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E12E4BB-5BB2-449E-B78F-2E423AE420B5}"/>
              </a:ext>
            </a:extLst>
          </p:cNvPr>
          <p:cNvCxnSpPr/>
          <p:nvPr/>
        </p:nvCxnSpPr>
        <p:spPr>
          <a:xfrm>
            <a:off x="3244595" y="4768780"/>
            <a:ext cx="795529" cy="9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3A73B085-660F-4FA4-A545-F6B8FD519094}"/>
              </a:ext>
            </a:extLst>
          </p:cNvPr>
          <p:cNvSpPr txBox="1"/>
          <p:nvPr/>
        </p:nvSpPr>
        <p:spPr>
          <a:xfrm>
            <a:off x="1214629" y="4593260"/>
            <a:ext cx="2029968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62" dirty="0"/>
              <a:t>Insert text here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81E8A73-D097-4988-B3AB-60206B302343}"/>
              </a:ext>
            </a:extLst>
          </p:cNvPr>
          <p:cNvCxnSpPr/>
          <p:nvPr/>
        </p:nvCxnSpPr>
        <p:spPr>
          <a:xfrm>
            <a:off x="2589276" y="5461989"/>
            <a:ext cx="795529" cy="9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855CF57E-B025-48C7-938F-13078EB259BD}"/>
              </a:ext>
            </a:extLst>
          </p:cNvPr>
          <p:cNvSpPr txBox="1"/>
          <p:nvPr/>
        </p:nvSpPr>
        <p:spPr>
          <a:xfrm>
            <a:off x="612649" y="5284469"/>
            <a:ext cx="2029968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62" dirty="0"/>
              <a:t>Insert text here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D5CC1A0-A50E-4DD3-BA14-4068C06B258E}"/>
              </a:ext>
            </a:extLst>
          </p:cNvPr>
          <p:cNvCxnSpPr/>
          <p:nvPr/>
        </p:nvCxnSpPr>
        <p:spPr>
          <a:xfrm>
            <a:off x="7533893" y="4120289"/>
            <a:ext cx="795529" cy="9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8C785BE-7658-4902-B397-F731018C3A5C}"/>
              </a:ext>
            </a:extLst>
          </p:cNvPr>
          <p:cNvSpPr txBox="1"/>
          <p:nvPr/>
        </p:nvSpPr>
        <p:spPr>
          <a:xfrm>
            <a:off x="5503927" y="3944769"/>
            <a:ext cx="2029968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62" dirty="0"/>
              <a:t>Insert text here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1AA0601-BEBD-4EE2-8D70-250D1E8B5143}"/>
              </a:ext>
            </a:extLst>
          </p:cNvPr>
          <p:cNvCxnSpPr/>
          <p:nvPr/>
        </p:nvCxnSpPr>
        <p:spPr>
          <a:xfrm>
            <a:off x="6825234" y="4821209"/>
            <a:ext cx="795529" cy="9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757E8B9D-A516-4B55-B623-95653D937ACB}"/>
              </a:ext>
            </a:extLst>
          </p:cNvPr>
          <p:cNvSpPr txBox="1"/>
          <p:nvPr/>
        </p:nvSpPr>
        <p:spPr>
          <a:xfrm>
            <a:off x="4795266" y="4645689"/>
            <a:ext cx="2029968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62" dirty="0"/>
              <a:t>Insert text here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6A0DA00D-920F-4A6C-B134-A4E176858BB5}"/>
              </a:ext>
            </a:extLst>
          </p:cNvPr>
          <p:cNvCxnSpPr/>
          <p:nvPr/>
        </p:nvCxnSpPr>
        <p:spPr>
          <a:xfrm>
            <a:off x="6169914" y="5514418"/>
            <a:ext cx="795529" cy="9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0A1F4075-44FF-43DE-9253-4A93E1EEA804}"/>
              </a:ext>
            </a:extLst>
          </p:cNvPr>
          <p:cNvSpPr txBox="1"/>
          <p:nvPr/>
        </p:nvSpPr>
        <p:spPr>
          <a:xfrm>
            <a:off x="4193286" y="5336898"/>
            <a:ext cx="2029968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62" dirty="0"/>
              <a:t>Insert text here</a:t>
            </a:r>
          </a:p>
        </p:txBody>
      </p:sp>
    </p:spTree>
    <p:extLst>
      <p:ext uri="{BB962C8B-B14F-4D97-AF65-F5344CB8AC3E}">
        <p14:creationId xmlns:p14="http://schemas.microsoft.com/office/powerpoint/2010/main" val="287538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otched Right Arrow 1">
            <a:extLst>
              <a:ext uri="{FF2B5EF4-FFF2-40B4-BE49-F238E27FC236}">
                <a16:creationId xmlns:a16="http://schemas.microsoft.com/office/drawing/2014/main" id="{8469695A-AA18-4603-A096-F1A8C3C0FDF5}"/>
              </a:ext>
            </a:extLst>
          </p:cNvPr>
          <p:cNvSpPr/>
          <p:nvPr/>
        </p:nvSpPr>
        <p:spPr>
          <a:xfrm>
            <a:off x="14859" y="2953434"/>
            <a:ext cx="9774936" cy="658368"/>
          </a:xfrm>
          <a:prstGeom prst="notchedRightArrow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8" b="1" dirty="0">
                <a:solidFill>
                  <a:sysClr val="windowText" lastClr="000000"/>
                </a:solidFill>
              </a:rPr>
              <a:t>Question:</a:t>
            </a:r>
          </a:p>
        </p:txBody>
      </p:sp>
      <p:sp>
        <p:nvSpPr>
          <p:cNvPr id="8" name="Notched Right Arrow 46">
            <a:extLst>
              <a:ext uri="{FF2B5EF4-FFF2-40B4-BE49-F238E27FC236}">
                <a16:creationId xmlns:a16="http://schemas.microsoft.com/office/drawing/2014/main" id="{0AE982C9-89D2-4FCE-B837-98ADDA65CE7E}"/>
              </a:ext>
            </a:extLst>
          </p:cNvPr>
          <p:cNvSpPr/>
          <p:nvPr/>
        </p:nvSpPr>
        <p:spPr>
          <a:xfrm>
            <a:off x="1003935" y="6084667"/>
            <a:ext cx="2350008" cy="728448"/>
          </a:xfrm>
          <a:prstGeom prst="notchedRightArrow">
            <a:avLst>
              <a:gd name="adj1" fmla="val 10000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108" b="1" dirty="0"/>
              <a:t>3. Another factor:</a:t>
            </a:r>
          </a:p>
          <a:p>
            <a:endParaRPr lang="en-GB" sz="1108" b="1" dirty="0"/>
          </a:p>
          <a:p>
            <a:endParaRPr lang="en-GB" sz="1108" b="1" dirty="0"/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D7D2FF01-A8DE-47A6-9B5E-E8064399D807}"/>
              </a:ext>
            </a:extLst>
          </p:cNvPr>
          <p:cNvSpPr/>
          <p:nvPr/>
        </p:nvSpPr>
        <p:spPr>
          <a:xfrm>
            <a:off x="6508242" y="3780708"/>
            <a:ext cx="3165348" cy="2973745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108" b="1" dirty="0"/>
              <a:t>4. Conclusion</a:t>
            </a:r>
            <a:br>
              <a:rPr lang="en-GB" sz="1108" b="1" dirty="0"/>
            </a:br>
            <a:r>
              <a:rPr lang="en-GB" sz="1108" dirty="0"/>
              <a:t>Although ___________ was significant because…, ____________ was more significant as…</a:t>
            </a:r>
          </a:p>
          <a:p>
            <a:endParaRPr lang="en-GB" sz="1108" b="1" dirty="0"/>
          </a:p>
          <a:p>
            <a:endParaRPr lang="en-GB" sz="1108" b="1" dirty="0"/>
          </a:p>
          <a:p>
            <a:endParaRPr lang="en-GB" sz="1108" b="1" dirty="0"/>
          </a:p>
          <a:p>
            <a:endParaRPr lang="en-GB" sz="1108" b="1" dirty="0"/>
          </a:p>
          <a:p>
            <a:r>
              <a:rPr lang="en-GB" sz="1108" b="1" dirty="0"/>
              <a:t>This l</a:t>
            </a:r>
            <a:r>
              <a:rPr lang="en-GB" sz="1108" dirty="0"/>
              <a:t>ed to / exacerbated / caused another factor…</a:t>
            </a:r>
            <a:endParaRPr lang="en-GB" sz="1108" b="1" dirty="0"/>
          </a:p>
          <a:p>
            <a:endParaRPr lang="en-GB" sz="1108" b="1" dirty="0"/>
          </a:p>
          <a:p>
            <a:endParaRPr lang="en-GB" sz="1108" b="1" dirty="0"/>
          </a:p>
          <a:p>
            <a:endParaRPr lang="en-GB" sz="1108" b="1" dirty="0"/>
          </a:p>
          <a:p>
            <a:endParaRPr lang="en-GB" sz="1108" b="1" dirty="0"/>
          </a:p>
          <a:p>
            <a:endParaRPr lang="en-GB" sz="1108" b="1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11E071C-CC63-42C9-9188-E4F2E1E39DFA}"/>
              </a:ext>
            </a:extLst>
          </p:cNvPr>
          <p:cNvGrpSpPr/>
          <p:nvPr/>
        </p:nvGrpSpPr>
        <p:grpSpPr>
          <a:xfrm>
            <a:off x="27432" y="45483"/>
            <a:ext cx="4901184" cy="3071649"/>
            <a:chOff x="612648" y="45481"/>
            <a:chExt cx="4901184" cy="3071649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2681D25D-D91B-4D3D-8112-CF2AF1B5779D}"/>
                </a:ext>
              </a:extLst>
            </p:cNvPr>
            <p:cNvGrpSpPr/>
            <p:nvPr/>
          </p:nvGrpSpPr>
          <p:grpSpPr>
            <a:xfrm>
              <a:off x="612648" y="45481"/>
              <a:ext cx="4109466" cy="2439814"/>
              <a:chOff x="612648" y="45481"/>
              <a:chExt cx="4109466" cy="2439814"/>
            </a:xfrm>
          </p:grpSpPr>
          <p:sp>
            <p:nvSpPr>
              <p:cNvPr id="13" name="Notched Right Arrow 2">
                <a:extLst>
                  <a:ext uri="{FF2B5EF4-FFF2-40B4-BE49-F238E27FC236}">
                    <a16:creationId xmlns:a16="http://schemas.microsoft.com/office/drawing/2014/main" id="{A86C839C-0DB7-4CFE-A7FE-157DFAEA774C}"/>
                  </a:ext>
                </a:extLst>
              </p:cNvPr>
              <p:cNvSpPr/>
              <p:nvPr/>
            </p:nvSpPr>
            <p:spPr>
              <a:xfrm>
                <a:off x="612648" y="45481"/>
                <a:ext cx="2002536" cy="563564"/>
              </a:xfrm>
              <a:prstGeom prst="notchedRightArrow">
                <a:avLst>
                  <a:gd name="adj1" fmla="val 100000"/>
                  <a:gd name="adj2" fmla="val 5000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GB" sz="1108" b="1" dirty="0"/>
                  <a:t>1. Named factor:</a:t>
                </a:r>
              </a:p>
              <a:p>
                <a:endParaRPr lang="en-GB" sz="1108" b="1" dirty="0"/>
              </a:p>
              <a:p>
                <a:endParaRPr lang="en-GB" sz="1108" b="1" dirty="0"/>
              </a:p>
            </p:txBody>
          </p: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23E2A072-0E5D-4FFB-B431-24D0787EACAF}"/>
                  </a:ext>
                </a:extLst>
              </p:cNvPr>
              <p:cNvCxnSpPr/>
              <p:nvPr/>
            </p:nvCxnSpPr>
            <p:spPr>
              <a:xfrm>
                <a:off x="2530983" y="1066356"/>
                <a:ext cx="795528" cy="914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535BF331-C30D-4D4D-88BD-EF87185B7244}"/>
                  </a:ext>
                </a:extLst>
              </p:cNvPr>
              <p:cNvCxnSpPr/>
              <p:nvPr/>
            </p:nvCxnSpPr>
            <p:spPr>
              <a:xfrm>
                <a:off x="3199638" y="1767152"/>
                <a:ext cx="795528" cy="914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4022ECC2-9054-4A68-A11A-2D8DF0C02F20}"/>
                  </a:ext>
                </a:extLst>
              </p:cNvPr>
              <p:cNvCxnSpPr/>
              <p:nvPr/>
            </p:nvCxnSpPr>
            <p:spPr>
              <a:xfrm>
                <a:off x="3926586" y="2476151"/>
                <a:ext cx="795528" cy="914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F2370C1F-D119-4B92-AF32-6EF4ACADBFC9}"/>
                </a:ext>
              </a:extLst>
            </p:cNvPr>
            <p:cNvCxnSpPr/>
            <p:nvPr/>
          </p:nvCxnSpPr>
          <p:spPr>
            <a:xfrm>
              <a:off x="2615184" y="332439"/>
              <a:ext cx="2898648" cy="2784691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80B09A1-AD35-4239-80BE-C251EE222C2E}"/>
              </a:ext>
            </a:extLst>
          </p:cNvPr>
          <p:cNvCxnSpPr/>
          <p:nvPr/>
        </p:nvCxnSpPr>
        <p:spPr>
          <a:xfrm flipV="1">
            <a:off x="3337942" y="3451774"/>
            <a:ext cx="3056763" cy="299711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51852D9-8FBF-409A-B041-46C248A90C93}"/>
              </a:ext>
            </a:extLst>
          </p:cNvPr>
          <p:cNvGrpSpPr/>
          <p:nvPr/>
        </p:nvGrpSpPr>
        <p:grpSpPr>
          <a:xfrm>
            <a:off x="3099816" y="40965"/>
            <a:ext cx="5229606" cy="3070200"/>
            <a:chOff x="3877056" y="40965"/>
            <a:chExt cx="5229606" cy="30702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77EBE79-8427-499A-A82B-F87E5E2BDABF}"/>
                </a:ext>
              </a:extLst>
            </p:cNvPr>
            <p:cNvGrpSpPr/>
            <p:nvPr/>
          </p:nvGrpSpPr>
          <p:grpSpPr>
            <a:xfrm>
              <a:off x="3877056" y="40965"/>
              <a:ext cx="5229606" cy="3070200"/>
              <a:chOff x="133350" y="733318"/>
              <a:chExt cx="5229606" cy="3070200"/>
            </a:xfrm>
          </p:grpSpPr>
          <p:sp>
            <p:nvSpPr>
              <p:cNvPr id="23" name="Notched Right Arrow 54">
                <a:extLst>
                  <a:ext uri="{FF2B5EF4-FFF2-40B4-BE49-F238E27FC236}">
                    <a16:creationId xmlns:a16="http://schemas.microsoft.com/office/drawing/2014/main" id="{7A7FFBD1-2860-4013-93D0-9D7CB3DBC7DB}"/>
                  </a:ext>
                </a:extLst>
              </p:cNvPr>
              <p:cNvSpPr/>
              <p:nvPr/>
            </p:nvSpPr>
            <p:spPr>
              <a:xfrm>
                <a:off x="133350" y="733318"/>
                <a:ext cx="2350008" cy="568080"/>
              </a:xfrm>
              <a:prstGeom prst="notchedRightArrow">
                <a:avLst>
                  <a:gd name="adj1" fmla="val 100000"/>
                  <a:gd name="adj2" fmla="val 5000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GB" sz="1108" b="1" dirty="0"/>
                  <a:t>2. Another factor:</a:t>
                </a:r>
              </a:p>
              <a:p>
                <a:endParaRPr lang="en-GB" sz="1108" b="1" dirty="0"/>
              </a:p>
              <a:p>
                <a:endParaRPr lang="en-GB" sz="1108" b="1" dirty="0"/>
              </a:p>
            </p:txBody>
          </p: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C7283642-0EAA-4FEB-A7B7-53DF90D1FE10}"/>
                  </a:ext>
                </a:extLst>
              </p:cNvPr>
              <p:cNvCxnSpPr>
                <a:stCxn id="23" idx="3"/>
              </p:cNvCxnSpPr>
              <p:nvPr/>
            </p:nvCxnSpPr>
            <p:spPr>
              <a:xfrm>
                <a:off x="2483358" y="1017358"/>
                <a:ext cx="2879598" cy="278616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CDFD7678-70BE-4BCE-BE17-5BAB45A3D0E7}"/>
                </a:ext>
              </a:extLst>
            </p:cNvPr>
            <p:cNvCxnSpPr/>
            <p:nvPr/>
          </p:nvCxnSpPr>
          <p:spPr>
            <a:xfrm>
              <a:off x="6110097" y="1071624"/>
              <a:ext cx="795528" cy="914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01811277-B9C2-4BA2-B2D3-ACFA84546ABC}"/>
                </a:ext>
              </a:extLst>
            </p:cNvPr>
            <p:cNvCxnSpPr/>
            <p:nvPr/>
          </p:nvCxnSpPr>
          <p:spPr>
            <a:xfrm>
              <a:off x="6778752" y="1772420"/>
              <a:ext cx="795528" cy="914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2AE5A634-AB8B-43EC-938E-D242393CB275}"/>
                </a:ext>
              </a:extLst>
            </p:cNvPr>
            <p:cNvCxnSpPr/>
            <p:nvPr/>
          </p:nvCxnSpPr>
          <p:spPr>
            <a:xfrm>
              <a:off x="7505700" y="2481419"/>
              <a:ext cx="795528" cy="914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3272098-4ACF-4F31-B2D8-4362FE9F0ACA}"/>
              </a:ext>
            </a:extLst>
          </p:cNvPr>
          <p:cNvCxnSpPr/>
          <p:nvPr/>
        </p:nvCxnSpPr>
        <p:spPr>
          <a:xfrm>
            <a:off x="4815459" y="4059551"/>
            <a:ext cx="795529" cy="91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8034598-580F-46D7-9397-81FFD62B2467}"/>
              </a:ext>
            </a:extLst>
          </p:cNvPr>
          <p:cNvCxnSpPr/>
          <p:nvPr/>
        </p:nvCxnSpPr>
        <p:spPr>
          <a:xfrm>
            <a:off x="4106798" y="4760471"/>
            <a:ext cx="795529" cy="91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2BD6D86-2832-4E8C-A8FE-A0802989AF93}"/>
              </a:ext>
            </a:extLst>
          </p:cNvPr>
          <p:cNvCxnSpPr/>
          <p:nvPr/>
        </p:nvCxnSpPr>
        <p:spPr>
          <a:xfrm>
            <a:off x="3451478" y="5453680"/>
            <a:ext cx="795529" cy="91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5684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F63CE-093A-408C-8A90-C25849EEC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9" y="437178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FC038A-DC9C-4614-8A84-D383B218F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72CE9-02C1-4E18-941F-F438AA72989B}" type="datetimeFigureOut">
              <a:rPr lang="en-GB" smtClean="0"/>
              <a:t>02/09/2023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A6402F-B05F-4D6E-B773-8E0BE7399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7F7A4-AB8F-433B-9F1D-9EBE156DA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90E6-BF92-475B-AC9F-6246164660CE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able Placeholder 19">
            <a:extLst>
              <a:ext uri="{FF2B5EF4-FFF2-40B4-BE49-F238E27FC236}">
                <a16:creationId xmlns:a16="http://schemas.microsoft.com/office/drawing/2014/main" id="{E54CAE92-2D45-41BD-B437-9725EDE8DD9C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648880" y="2481262"/>
            <a:ext cx="8542801" cy="9477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GB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1983B534-9F76-4F74-BEBF-E3C504623E0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81600" y="5029810"/>
            <a:ext cx="8542801" cy="1296186"/>
          </a:xfrm>
          <a:prstGeom prst="doubleWave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342909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2F296A0F-1BE8-47A0-AA0E-351131A7C7E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 rot="5400000">
            <a:off x="8367454" y="98545"/>
            <a:ext cx="1620000" cy="1440000"/>
          </a:xfrm>
          <a:prstGeom prst="flowChartDelay">
            <a:avLst/>
          </a:prstGeom>
          <a:solidFill>
            <a:schemeClr val="accent4"/>
          </a:solidFill>
          <a:ln w="38100">
            <a:solidFill>
              <a:srgbClr val="7030A0"/>
            </a:solidFill>
          </a:ln>
        </p:spPr>
        <p:txBody>
          <a:bodyPr vert="vert270">
            <a:noAutofit/>
          </a:bodyPr>
          <a:lstStyle>
            <a:lvl1pPr marL="0" indent="0" algn="ctr">
              <a:lnSpc>
                <a:spcPct val="100000"/>
              </a:lnSpc>
              <a:buNone/>
              <a:defRPr sz="1292" b="1">
                <a:solidFill>
                  <a:schemeClr val="tx1"/>
                </a:solidFill>
              </a:defRPr>
            </a:lvl1pPr>
            <a:lvl2pPr>
              <a:defRPr sz="1292"/>
            </a:lvl2pPr>
            <a:lvl3pPr>
              <a:defRPr sz="1108"/>
            </a:lvl3pPr>
            <a:lvl4pPr>
              <a:defRPr sz="1015"/>
            </a:lvl4pPr>
            <a:lvl5pPr>
              <a:defRPr sz="1015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A06C4C24-1E18-4286-877A-43546C8B7F6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2"/>
            <a:ext cx="6494804" cy="406821"/>
          </a:xfrm>
        </p:spPr>
        <p:txBody>
          <a:bodyPr/>
          <a:lstStyle>
            <a:lvl1pPr marL="0" indent="0">
              <a:buNone/>
              <a:defRPr/>
            </a:lvl1pPr>
            <a:lvl2pPr marL="342909" indent="0">
              <a:buNone/>
              <a:defRPr/>
            </a:lvl2pPr>
            <a:lvl3pPr marL="685817" indent="0">
              <a:buNone/>
              <a:defRPr/>
            </a:lvl3pPr>
            <a:lvl4pPr marL="1028726" indent="0">
              <a:buNone/>
              <a:defRPr/>
            </a:lvl4pPr>
            <a:lvl5pPr marL="1371634" indent="0">
              <a:buNone/>
              <a:defRPr/>
            </a:lvl5pPr>
          </a:lstStyle>
          <a:p>
            <a:pPr lvl="0"/>
            <a:r>
              <a:rPr lang="en-US" dirty="0"/>
              <a:t>Date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1322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CQ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11F573FA-57B2-4197-9EFF-2910D288D8A4}"/>
              </a:ext>
            </a:extLst>
          </p:cNvPr>
          <p:cNvSpPr/>
          <p:nvPr/>
        </p:nvSpPr>
        <p:spPr>
          <a:xfrm>
            <a:off x="420644" y="2"/>
            <a:ext cx="9064712" cy="1168473"/>
          </a:xfrm>
          <a:custGeom>
            <a:avLst/>
            <a:gdLst>
              <a:gd name="connsiteX0" fmla="*/ 0 w 11156568"/>
              <a:gd name="connsiteY0" fmla="*/ 0 h 1438120"/>
              <a:gd name="connsiteX1" fmla="*/ 11156568 w 11156568"/>
              <a:gd name="connsiteY1" fmla="*/ 0 h 1438120"/>
              <a:gd name="connsiteX2" fmla="*/ 11156568 w 11156568"/>
              <a:gd name="connsiteY2" fmla="*/ 1438120 h 1438120"/>
              <a:gd name="connsiteX3" fmla="*/ 0 w 11156568"/>
              <a:gd name="connsiteY3" fmla="*/ 1438120 h 1438120"/>
              <a:gd name="connsiteX4" fmla="*/ 0 w 11156568"/>
              <a:gd name="connsiteY4" fmla="*/ 0 h 1438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56568" h="1438120">
                <a:moveTo>
                  <a:pt x="0" y="0"/>
                </a:moveTo>
                <a:lnTo>
                  <a:pt x="11156568" y="0"/>
                </a:lnTo>
                <a:lnTo>
                  <a:pt x="11156568" y="1438120"/>
                </a:lnTo>
                <a:lnTo>
                  <a:pt x="0" y="14381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478" tIns="20478" rIns="20478" bIns="20478" numCol="1" spcCol="1270" anchor="ctr" anchorCtr="0">
            <a:noAutofit/>
          </a:bodyPr>
          <a:lstStyle/>
          <a:p>
            <a:pPr algn="ctr" defTabSz="143354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25" b="1" dirty="0">
                <a:solidFill>
                  <a:schemeClr val="tx1"/>
                </a:solidFill>
                <a:latin typeface="+mj-lt"/>
              </a:rPr>
              <a:t>Which of these describe the privy council?</a:t>
            </a:r>
            <a:br>
              <a:rPr lang="en-US" sz="3225" b="1" dirty="0">
                <a:solidFill>
                  <a:schemeClr val="tx1"/>
                </a:solidFill>
                <a:latin typeface="+mj-lt"/>
              </a:rPr>
            </a:br>
            <a:r>
              <a:rPr lang="en-US" sz="2400" b="1" i="1" dirty="0">
                <a:solidFill>
                  <a:srgbClr val="7030A0"/>
                </a:solidFill>
                <a:latin typeface="+mj-lt"/>
              </a:rPr>
              <a:t>How many of these are correct?</a:t>
            </a:r>
            <a:endParaRPr lang="en-US" sz="24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996C15DB-714B-47F0-A4B4-D9124E3BE318}"/>
              </a:ext>
            </a:extLst>
          </p:cNvPr>
          <p:cNvSpPr/>
          <p:nvPr/>
        </p:nvSpPr>
        <p:spPr>
          <a:xfrm>
            <a:off x="420644" y="1691641"/>
            <a:ext cx="9064712" cy="4263498"/>
          </a:xfrm>
          <a:custGeom>
            <a:avLst/>
            <a:gdLst>
              <a:gd name="connsiteX0" fmla="*/ 0 w 2876241"/>
              <a:gd name="connsiteY0" fmla="*/ 0 h 3797746"/>
              <a:gd name="connsiteX1" fmla="*/ 2876241 w 2876241"/>
              <a:gd name="connsiteY1" fmla="*/ 0 h 3797746"/>
              <a:gd name="connsiteX2" fmla="*/ 2876241 w 2876241"/>
              <a:gd name="connsiteY2" fmla="*/ 3797746 h 3797746"/>
              <a:gd name="connsiteX3" fmla="*/ 0 w 2876241"/>
              <a:gd name="connsiteY3" fmla="*/ 3797746 h 3797746"/>
              <a:gd name="connsiteX4" fmla="*/ 0 w 2876241"/>
              <a:gd name="connsiteY4" fmla="*/ 0 h 379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6241" h="3797746">
                <a:moveTo>
                  <a:pt x="0" y="0"/>
                </a:moveTo>
                <a:lnTo>
                  <a:pt x="2876241" y="0"/>
                </a:lnTo>
                <a:lnTo>
                  <a:pt x="2876241" y="3797746"/>
                </a:lnTo>
                <a:lnTo>
                  <a:pt x="0" y="379774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marL="342909" indent="-342909" defTabSz="80012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AutoNum type="alphaLcParenR"/>
            </a:pPr>
            <a:r>
              <a:rPr lang="en-GB" sz="2215" b="0" dirty="0">
                <a:solidFill>
                  <a:schemeClr val="tx1"/>
                </a:solidFill>
                <a:latin typeface="+mj-lt"/>
              </a:rPr>
              <a:t>Advised the Queen.</a:t>
            </a:r>
          </a:p>
          <a:p>
            <a:pPr marL="342909" indent="-342909" defTabSz="80012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AutoNum type="alphaLcParenR"/>
            </a:pPr>
            <a:endParaRPr lang="en-GB" sz="2215" b="0" dirty="0">
              <a:solidFill>
                <a:schemeClr val="tx1"/>
              </a:solidFill>
              <a:latin typeface="+mj-lt"/>
            </a:endParaRPr>
          </a:p>
          <a:p>
            <a:pPr marL="342909" indent="-342909" defTabSz="80012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AutoNum type="alphaLcParenR"/>
            </a:pPr>
            <a:r>
              <a:rPr lang="en-GB" sz="2215" b="0" dirty="0">
                <a:solidFill>
                  <a:schemeClr val="tx1"/>
                </a:solidFill>
                <a:latin typeface="+mj-lt"/>
              </a:rPr>
              <a:t>Ran the country day-to-day.</a:t>
            </a:r>
          </a:p>
          <a:p>
            <a:pPr marL="342909" indent="-342909" defTabSz="80012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AutoNum type="alphaLcParenR"/>
            </a:pPr>
            <a:endParaRPr lang="en-GB" sz="2215" b="0" dirty="0">
              <a:solidFill>
                <a:schemeClr val="tx1"/>
              </a:solidFill>
              <a:latin typeface="+mj-lt"/>
            </a:endParaRPr>
          </a:p>
          <a:p>
            <a:pPr marL="342909" indent="-342909" defTabSz="80012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AutoNum type="alphaLcParenR"/>
            </a:pPr>
            <a:r>
              <a:rPr lang="en-GB" sz="2215" b="0" dirty="0">
                <a:solidFill>
                  <a:schemeClr val="tx1"/>
                </a:solidFill>
                <a:latin typeface="+mj-lt"/>
              </a:rPr>
              <a:t>The Queen had to obey their decisions.</a:t>
            </a:r>
          </a:p>
          <a:p>
            <a:pPr marL="342909" indent="-342909" defTabSz="80012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AutoNum type="alphaLcParenR"/>
            </a:pPr>
            <a:endParaRPr lang="en-GB" sz="2215" b="0" dirty="0">
              <a:solidFill>
                <a:schemeClr val="tx1"/>
              </a:solidFill>
              <a:latin typeface="+mj-lt"/>
            </a:endParaRPr>
          </a:p>
          <a:p>
            <a:pPr marL="342909" indent="-342909" defTabSz="80012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AutoNum type="alphaLcParenR"/>
            </a:pPr>
            <a:r>
              <a:rPr lang="en-GB" sz="2215" b="0" dirty="0">
                <a:solidFill>
                  <a:schemeClr val="tx1"/>
                </a:solidFill>
                <a:latin typeface="+mj-lt"/>
              </a:rPr>
              <a:t>Elizabeth needed them to approve taxes.</a:t>
            </a:r>
          </a:p>
          <a:p>
            <a:pPr marL="342909" indent="-342909" defTabSz="80012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AutoNum type="alphaLcParenR"/>
            </a:pPr>
            <a:endParaRPr lang="en-GB" sz="2215" b="0" dirty="0">
              <a:solidFill>
                <a:schemeClr val="tx1"/>
              </a:solidFill>
              <a:latin typeface="+mj-lt"/>
            </a:endParaRPr>
          </a:p>
          <a:p>
            <a:pPr marL="342909" indent="-342909" defTabSz="80012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AutoNum type="alphaLcParenR"/>
            </a:pPr>
            <a:r>
              <a:rPr lang="en-GB" sz="2215" b="0" dirty="0">
                <a:solidFill>
                  <a:schemeClr val="tx1"/>
                </a:solidFill>
                <a:latin typeface="+mj-lt"/>
              </a:rPr>
              <a:t>Its members benefited from Elizabeth’s patronage.</a:t>
            </a:r>
            <a:endParaRPr lang="en-US" sz="2215" b="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638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ran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C96C706-7E5B-46D6-9D12-E01AFD5356BF}"/>
              </a:ext>
            </a:extLst>
          </p:cNvPr>
          <p:cNvSpPr txBox="1"/>
          <p:nvPr/>
        </p:nvSpPr>
        <p:spPr>
          <a:xfrm>
            <a:off x="82297" y="2095029"/>
            <a:ext cx="1902023" cy="603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2" dirty="0">
                <a:solidFill>
                  <a:srgbClr val="FF0000"/>
                </a:solidFill>
              </a:rPr>
              <a:t>Alms</a:t>
            </a:r>
          </a:p>
          <a:p>
            <a:r>
              <a:rPr lang="en-GB" sz="1662" dirty="0"/>
              <a:t>Gifts such as.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640A3A-A69C-4432-BBAA-D41048858A7F}"/>
              </a:ext>
            </a:extLst>
          </p:cNvPr>
          <p:cNvSpPr txBox="1"/>
          <p:nvPr/>
        </p:nvSpPr>
        <p:spPr>
          <a:xfrm>
            <a:off x="239693" y="214884"/>
            <a:ext cx="9580964" cy="546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54" dirty="0"/>
              <a:t>Question?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06B4BF5-3EB0-481F-82A2-2F4B3639FDEA}"/>
              </a:ext>
            </a:extLst>
          </p:cNvPr>
          <p:cNvCxnSpPr/>
          <p:nvPr/>
        </p:nvCxnSpPr>
        <p:spPr>
          <a:xfrm>
            <a:off x="651286" y="1292922"/>
            <a:ext cx="0" cy="6000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1E65697-D939-49ED-B841-622A66EDC3C2}"/>
              </a:ext>
            </a:extLst>
          </p:cNvPr>
          <p:cNvCxnSpPr/>
          <p:nvPr/>
        </p:nvCxnSpPr>
        <p:spPr>
          <a:xfrm>
            <a:off x="3421915" y="1310258"/>
            <a:ext cx="0" cy="6000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73A0051-23EF-439D-81D8-AFED76E3DDA5}"/>
              </a:ext>
            </a:extLst>
          </p:cNvPr>
          <p:cNvCxnSpPr/>
          <p:nvPr/>
        </p:nvCxnSpPr>
        <p:spPr>
          <a:xfrm>
            <a:off x="9050022" y="1310258"/>
            <a:ext cx="0" cy="6000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76757EF-5D22-4D00-817E-E0387594F702}"/>
              </a:ext>
            </a:extLst>
          </p:cNvPr>
          <p:cNvCxnSpPr/>
          <p:nvPr/>
        </p:nvCxnSpPr>
        <p:spPr>
          <a:xfrm>
            <a:off x="6718467" y="1324545"/>
            <a:ext cx="0" cy="6000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4768402-15F2-4038-A397-FDC456D94346}"/>
              </a:ext>
            </a:extLst>
          </p:cNvPr>
          <p:cNvCxnSpPr/>
          <p:nvPr/>
        </p:nvCxnSpPr>
        <p:spPr>
          <a:xfrm flipH="1" flipV="1">
            <a:off x="651286" y="1292922"/>
            <a:ext cx="8398737" cy="116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7C162F3F-A68D-4EE5-A2DE-12071B9CF9E0}"/>
              </a:ext>
            </a:extLst>
          </p:cNvPr>
          <p:cNvSpPr/>
          <p:nvPr/>
        </p:nvSpPr>
        <p:spPr>
          <a:xfrm>
            <a:off x="2354824" y="2095029"/>
            <a:ext cx="2745856" cy="603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62" dirty="0"/>
              <a:t>ad their own </a:t>
            </a:r>
            <a:r>
              <a:rPr lang="en-GB" sz="1662" dirty="0">
                <a:solidFill>
                  <a:srgbClr val="FF0000"/>
                </a:solidFill>
              </a:rPr>
              <a:t>duty to help the deserving poor.</a:t>
            </a:r>
            <a:endParaRPr lang="en-GB" sz="1662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006BC6-94F2-4CA7-AA75-B88CCD7137CF}"/>
              </a:ext>
            </a:extLst>
          </p:cNvPr>
          <p:cNvSpPr/>
          <p:nvPr/>
        </p:nvSpPr>
        <p:spPr>
          <a:xfrm>
            <a:off x="5676717" y="2095029"/>
            <a:ext cx="2083498" cy="603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62" dirty="0">
                <a:solidFill>
                  <a:srgbClr val="FF0000"/>
                </a:solidFill>
              </a:rPr>
              <a:t>Religious duty </a:t>
            </a:r>
            <a:r>
              <a:rPr lang="en-GB" sz="1662" dirty="0"/>
              <a:t>to show.</a:t>
            </a:r>
            <a:endParaRPr lang="en-GB" sz="1662" dirty="0">
              <a:solidFill>
                <a:srgbClr val="FF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0F8672C-AA1E-452A-8CAB-DB184F032206}"/>
              </a:ext>
            </a:extLst>
          </p:cNvPr>
          <p:cNvSpPr/>
          <p:nvPr/>
        </p:nvSpPr>
        <p:spPr>
          <a:xfrm>
            <a:off x="7737159" y="2095031"/>
            <a:ext cx="2083498" cy="603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62" dirty="0">
                <a:solidFill>
                  <a:srgbClr val="FF0000"/>
                </a:solidFill>
              </a:rPr>
              <a:t>Religious duty </a:t>
            </a:r>
            <a:r>
              <a:rPr lang="en-GB" sz="1662" dirty="0"/>
              <a:t>to show.</a:t>
            </a:r>
            <a:endParaRPr lang="en-GB" sz="1662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445361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25076-3752-465C-9151-5BE980012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8372C-F8FA-4B92-B3A9-EEC1514BC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958B2-B833-4F31-B4FB-24FD3F17B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72CE9-02C1-4E18-941F-F438AA72989B}" type="datetimeFigureOut">
              <a:rPr lang="en-GB" smtClean="0"/>
              <a:t>02/09/2023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1C151-91E4-4304-9CE5-E9D91FE86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668C4-9F04-4E25-886B-946BD5E8C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90E6-BF92-475B-AC9F-6246164660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064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F8465-5A69-43BC-89ED-EB836FD7E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AC32F-12C7-4058-B71C-7A9612C6B6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6FD0F7-2A01-49A6-9476-31B5CB382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2DB655-333D-4660-B2BA-9F7416EBF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72CE9-02C1-4E18-941F-F438AA72989B}" type="datetimeFigureOut">
              <a:rPr lang="en-GB" smtClean="0"/>
              <a:t>02/09/2023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8493D8-4237-4AFD-960C-6832AB885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7867CE-3838-4BA3-8D1F-FB5027981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90E6-BF92-475B-AC9F-6246164660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488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E36F3-3034-46A9-A78B-A8F77B2C3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365128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CB85C4-D393-4F93-B740-849C0C65E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9" indent="0">
              <a:buNone/>
              <a:defRPr sz="1500" b="1"/>
            </a:lvl2pPr>
            <a:lvl3pPr marL="685817" indent="0">
              <a:buNone/>
              <a:defRPr sz="1350" b="1"/>
            </a:lvl3pPr>
            <a:lvl4pPr marL="1028726" indent="0">
              <a:buNone/>
              <a:defRPr sz="1200" b="1"/>
            </a:lvl4pPr>
            <a:lvl5pPr marL="1371634" indent="0">
              <a:buNone/>
              <a:defRPr sz="1200" b="1"/>
            </a:lvl5pPr>
            <a:lvl6pPr marL="1714543" indent="0">
              <a:buNone/>
              <a:defRPr sz="1200" b="1"/>
            </a:lvl6pPr>
            <a:lvl7pPr marL="2057451" indent="0">
              <a:buNone/>
              <a:defRPr sz="1200" b="1"/>
            </a:lvl7pPr>
            <a:lvl8pPr marL="2400360" indent="0">
              <a:buNone/>
              <a:defRPr sz="1200" b="1"/>
            </a:lvl8pPr>
            <a:lvl9pPr marL="2743269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CCCB6-6EE5-4D4F-8157-9D3F6C9DA1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6E2850-B972-4702-9592-9DECA483ED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9" indent="0">
              <a:buNone/>
              <a:defRPr sz="1500" b="1"/>
            </a:lvl2pPr>
            <a:lvl3pPr marL="685817" indent="0">
              <a:buNone/>
              <a:defRPr sz="1350" b="1"/>
            </a:lvl3pPr>
            <a:lvl4pPr marL="1028726" indent="0">
              <a:buNone/>
              <a:defRPr sz="1200" b="1"/>
            </a:lvl4pPr>
            <a:lvl5pPr marL="1371634" indent="0">
              <a:buNone/>
              <a:defRPr sz="1200" b="1"/>
            </a:lvl5pPr>
            <a:lvl6pPr marL="1714543" indent="0">
              <a:buNone/>
              <a:defRPr sz="1200" b="1"/>
            </a:lvl6pPr>
            <a:lvl7pPr marL="2057451" indent="0">
              <a:buNone/>
              <a:defRPr sz="1200" b="1"/>
            </a:lvl7pPr>
            <a:lvl8pPr marL="2400360" indent="0">
              <a:buNone/>
              <a:defRPr sz="1200" b="1"/>
            </a:lvl8pPr>
            <a:lvl9pPr marL="2743269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8F5A58-9C70-4A64-9D8D-BCBECD5F15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C65310-4849-4E3F-A4D5-7954A5EF4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72CE9-02C1-4E18-941F-F438AA72989B}" type="datetimeFigureOut">
              <a:rPr lang="en-GB" smtClean="0"/>
              <a:t>02/09/2023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09FC73-C3F6-4F2F-9A53-7AFAD0659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C31E20-9303-4B27-A266-B4F9FA7C7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90E6-BF92-475B-AC9F-6246164660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56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474FC-000B-47FB-B105-BA2026355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75C0F7-525A-4117-BFB2-3DC1A2B23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72CE9-02C1-4E18-941F-F438AA72989B}" type="datetimeFigureOut">
              <a:rPr lang="en-GB" smtClean="0"/>
              <a:t>02/09/2023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700EC0-5DD0-4F75-A9F7-CA4280B35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37E7EF-398B-46F7-80D8-6ACCA9119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90E6-BF92-475B-AC9F-6246164660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295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2850D0-2DEE-4E0B-B37E-4D4A19A70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72CE9-02C1-4E18-941F-F438AA72989B}" type="datetimeFigureOut">
              <a:rPr lang="en-GB" smtClean="0"/>
              <a:t>02/09/2023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5EEEF6-E851-4614-BC83-2C86A2A03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5DC695-C659-42E6-BA87-BDDC995C9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90E6-BF92-475B-AC9F-6246164660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64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AB726-CB3D-4532-8BFD-93C4CB58D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72CE9-02C1-4E18-941F-F438AA72989B}" type="datetimeFigureOut">
              <a:rPr lang="en-GB" smtClean="0"/>
              <a:t>02/09/2023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36EE0-7B11-4847-96D4-4B657297F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D5AE8-377A-4B2A-A313-641AA8704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90E6-BF92-475B-AC9F-6246164660C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2698C0-775B-4797-983C-CBBA0BF348F1}"/>
              </a:ext>
            </a:extLst>
          </p:cNvPr>
          <p:cNvSpPr txBox="1"/>
          <p:nvPr/>
        </p:nvSpPr>
        <p:spPr>
          <a:xfrm>
            <a:off x="3454917" y="2240212"/>
            <a:ext cx="335893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EXPEDS</a:t>
            </a:r>
          </a:p>
          <a:p>
            <a:endParaRPr lang="en-GB" sz="1800" dirty="0"/>
          </a:p>
          <a:p>
            <a:r>
              <a:rPr lang="en-GB" sz="1800" dirty="0"/>
              <a:t>Examples</a:t>
            </a:r>
          </a:p>
          <a:p>
            <a:r>
              <a:rPr lang="en-GB" sz="1800" dirty="0"/>
              <a:t>People</a:t>
            </a:r>
          </a:p>
          <a:p>
            <a:r>
              <a:rPr lang="en-GB" sz="1800" dirty="0"/>
              <a:t>Events</a:t>
            </a:r>
          </a:p>
          <a:p>
            <a:r>
              <a:rPr lang="en-GB" sz="1800" dirty="0"/>
              <a:t>Dates</a:t>
            </a:r>
          </a:p>
          <a:p>
            <a:r>
              <a:rPr lang="en-GB" sz="1800" dirty="0"/>
              <a:t>Statistics</a:t>
            </a:r>
          </a:p>
        </p:txBody>
      </p:sp>
    </p:spTree>
    <p:extLst>
      <p:ext uri="{BB962C8B-B14F-4D97-AF65-F5344CB8AC3E}">
        <p14:creationId xmlns:p14="http://schemas.microsoft.com/office/powerpoint/2010/main" val="3250670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1CB009B6-02C3-46E5-A961-6733E7ECAC1E}"/>
              </a:ext>
            </a:extLst>
          </p:cNvPr>
          <p:cNvSpPr/>
          <p:nvPr/>
        </p:nvSpPr>
        <p:spPr>
          <a:xfrm>
            <a:off x="4182695" y="2569466"/>
            <a:ext cx="1687753" cy="164096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en-GB" sz="1477" b="1" dirty="0"/>
              <a:t>Hungarian uprising</a:t>
            </a:r>
          </a:p>
          <a:p>
            <a:pPr algn="ctr"/>
            <a:r>
              <a:rPr lang="en-GB" sz="1477" dirty="0"/>
              <a:t>1956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41108D1A-C7BD-4226-A702-5404EF697688}"/>
              </a:ext>
            </a:extLst>
          </p:cNvPr>
          <p:cNvSpPr/>
          <p:nvPr/>
        </p:nvSpPr>
        <p:spPr>
          <a:xfrm>
            <a:off x="2718182" y="439684"/>
            <a:ext cx="1157069" cy="1167661"/>
          </a:xfrm>
          <a:custGeom>
            <a:avLst/>
            <a:gdLst>
              <a:gd name="connsiteX0" fmla="*/ 0 w 972219"/>
              <a:gd name="connsiteY0" fmla="*/ 486110 h 972219"/>
              <a:gd name="connsiteX1" fmla="*/ 486110 w 972219"/>
              <a:gd name="connsiteY1" fmla="*/ 0 h 972219"/>
              <a:gd name="connsiteX2" fmla="*/ 972220 w 972219"/>
              <a:gd name="connsiteY2" fmla="*/ 486110 h 972219"/>
              <a:gd name="connsiteX3" fmla="*/ 486110 w 972219"/>
              <a:gd name="connsiteY3" fmla="*/ 972220 h 972219"/>
              <a:gd name="connsiteX4" fmla="*/ 0 w 972219"/>
              <a:gd name="connsiteY4" fmla="*/ 486110 h 972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219" h="972219">
                <a:moveTo>
                  <a:pt x="0" y="486110"/>
                </a:moveTo>
                <a:cubicBezTo>
                  <a:pt x="0" y="217639"/>
                  <a:pt x="217639" y="0"/>
                  <a:pt x="486110" y="0"/>
                </a:cubicBezTo>
                <a:cubicBezTo>
                  <a:pt x="754581" y="0"/>
                  <a:pt x="972220" y="217639"/>
                  <a:pt x="972220" y="486110"/>
                </a:cubicBezTo>
                <a:cubicBezTo>
                  <a:pt x="972220" y="754581"/>
                  <a:pt x="754581" y="972220"/>
                  <a:pt x="486110" y="972220"/>
                </a:cubicBezTo>
                <a:cubicBezTo>
                  <a:pt x="217639" y="972220"/>
                  <a:pt x="0" y="754581"/>
                  <a:pt x="0" y="486110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142563" tIns="142563" rIns="142563" bIns="142563" numCol="1" spcCol="1270" anchor="ctr" anchorCtr="0">
            <a:noAutofit/>
          </a:bodyPr>
          <a:lstStyle/>
          <a:p>
            <a:pPr lvl="0" algn="ctr" defTabSz="7796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8" b="1" kern="1200" dirty="0"/>
              <a:t>Hardline Communist rule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B62F75CE-3392-4A6E-8ACB-B8A951A72D0F}"/>
              </a:ext>
            </a:extLst>
          </p:cNvPr>
          <p:cNvSpPr/>
          <p:nvPr/>
        </p:nvSpPr>
        <p:spPr>
          <a:xfrm>
            <a:off x="1783975" y="1291930"/>
            <a:ext cx="1458329" cy="972219"/>
          </a:xfrm>
          <a:custGeom>
            <a:avLst/>
            <a:gdLst>
              <a:gd name="connsiteX0" fmla="*/ 0 w 1458329"/>
              <a:gd name="connsiteY0" fmla="*/ 0 h 972219"/>
              <a:gd name="connsiteX1" fmla="*/ 1458329 w 1458329"/>
              <a:gd name="connsiteY1" fmla="*/ 0 h 972219"/>
              <a:gd name="connsiteX2" fmla="*/ 1458329 w 1458329"/>
              <a:gd name="connsiteY2" fmla="*/ 972219 h 972219"/>
              <a:gd name="connsiteX3" fmla="*/ 0 w 1458329"/>
              <a:gd name="connsiteY3" fmla="*/ 972219 h 972219"/>
              <a:gd name="connsiteX4" fmla="*/ 0 w 1458329"/>
              <a:gd name="connsiteY4" fmla="*/ 0 h 972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8329" h="972219">
                <a:moveTo>
                  <a:pt x="0" y="0"/>
                </a:moveTo>
                <a:lnTo>
                  <a:pt x="1458329" y="0"/>
                </a:lnTo>
                <a:lnTo>
                  <a:pt x="1458329" y="972219"/>
                </a:lnTo>
                <a:lnTo>
                  <a:pt x="0" y="97221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263776" lvl="1" indent="-263776" algn="l" defTabSz="135404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US" sz="3046" kern="1200"/>
          </a:p>
          <a:p>
            <a:pPr marL="263776" lvl="1" indent="-263776" algn="l" defTabSz="135404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US" sz="3046" kern="1200"/>
          </a:p>
        </p:txBody>
      </p:sp>
      <p:sp>
        <p:nvSpPr>
          <p:cNvPr id="11" name="Freeform 14">
            <a:extLst>
              <a:ext uri="{FF2B5EF4-FFF2-40B4-BE49-F238E27FC236}">
                <a16:creationId xmlns:a16="http://schemas.microsoft.com/office/drawing/2014/main" id="{DDB319DA-C4B7-4510-AEDB-BAAACAFFF051}"/>
              </a:ext>
            </a:extLst>
          </p:cNvPr>
          <p:cNvSpPr/>
          <p:nvPr/>
        </p:nvSpPr>
        <p:spPr>
          <a:xfrm>
            <a:off x="5075200" y="4319130"/>
            <a:ext cx="1458329" cy="972219"/>
          </a:xfrm>
          <a:custGeom>
            <a:avLst/>
            <a:gdLst>
              <a:gd name="connsiteX0" fmla="*/ 0 w 1458329"/>
              <a:gd name="connsiteY0" fmla="*/ 0 h 972219"/>
              <a:gd name="connsiteX1" fmla="*/ 1458329 w 1458329"/>
              <a:gd name="connsiteY1" fmla="*/ 0 h 972219"/>
              <a:gd name="connsiteX2" fmla="*/ 1458329 w 1458329"/>
              <a:gd name="connsiteY2" fmla="*/ 972219 h 972219"/>
              <a:gd name="connsiteX3" fmla="*/ 0 w 1458329"/>
              <a:gd name="connsiteY3" fmla="*/ 972219 h 972219"/>
              <a:gd name="connsiteX4" fmla="*/ 0 w 1458329"/>
              <a:gd name="connsiteY4" fmla="*/ 0 h 972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8329" h="972219">
                <a:moveTo>
                  <a:pt x="0" y="0"/>
                </a:moveTo>
                <a:lnTo>
                  <a:pt x="1458329" y="0"/>
                </a:lnTo>
                <a:lnTo>
                  <a:pt x="1458329" y="972219"/>
                </a:lnTo>
                <a:lnTo>
                  <a:pt x="0" y="97221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263776" lvl="1" indent="-263776" algn="l" defTabSz="135404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US" sz="3046" kern="1200" dirty="0"/>
          </a:p>
          <a:p>
            <a:pPr marL="263776" lvl="1" indent="-263776" algn="l" defTabSz="135404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US" sz="3046" kern="1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8BF30B-5646-4F3E-8E81-75949D23BFBF}"/>
              </a:ext>
            </a:extLst>
          </p:cNvPr>
          <p:cNvSpPr txBox="1"/>
          <p:nvPr/>
        </p:nvSpPr>
        <p:spPr>
          <a:xfrm>
            <a:off x="862730" y="623372"/>
            <a:ext cx="1836351" cy="603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4994" indent="-84994" algn="r">
              <a:buFont typeface="Arial" panose="020B0604020202020204" pitchFamily="34" charset="0"/>
              <a:buChar char="•"/>
            </a:pPr>
            <a:r>
              <a:rPr lang="en-GB" sz="1108" dirty="0" err="1"/>
              <a:t>Rakosi</a:t>
            </a:r>
            <a:endParaRPr lang="en-GB" sz="1108" dirty="0"/>
          </a:p>
          <a:p>
            <a:pPr marL="84994" indent="-84994" algn="r">
              <a:buFont typeface="Arial" panose="020B0604020202020204" pitchFamily="34" charset="0"/>
              <a:buChar char="•"/>
            </a:pPr>
            <a:r>
              <a:rPr lang="en-GB" sz="1108" dirty="0"/>
              <a:t>No freedoms</a:t>
            </a:r>
          </a:p>
          <a:p>
            <a:pPr marL="84994" indent="-84994" algn="r">
              <a:buFont typeface="Arial" panose="020B0604020202020204" pitchFamily="34" charset="0"/>
              <a:buChar char="•"/>
            </a:pPr>
            <a:r>
              <a:rPr lang="en-GB" sz="1108" dirty="0"/>
              <a:t>Low standard of living</a:t>
            </a:r>
          </a:p>
        </p:txBody>
      </p:sp>
      <p:sp>
        <p:nvSpPr>
          <p:cNvPr id="13" name="Freeform 19">
            <a:extLst>
              <a:ext uri="{FF2B5EF4-FFF2-40B4-BE49-F238E27FC236}">
                <a16:creationId xmlns:a16="http://schemas.microsoft.com/office/drawing/2014/main" id="{7DD15E8C-7587-458F-BDE2-02E658563AF4}"/>
              </a:ext>
            </a:extLst>
          </p:cNvPr>
          <p:cNvSpPr/>
          <p:nvPr/>
        </p:nvSpPr>
        <p:spPr>
          <a:xfrm>
            <a:off x="1968394" y="1958674"/>
            <a:ext cx="1157069" cy="1167661"/>
          </a:xfrm>
          <a:custGeom>
            <a:avLst/>
            <a:gdLst>
              <a:gd name="connsiteX0" fmla="*/ 0 w 972219"/>
              <a:gd name="connsiteY0" fmla="*/ 486110 h 972219"/>
              <a:gd name="connsiteX1" fmla="*/ 486110 w 972219"/>
              <a:gd name="connsiteY1" fmla="*/ 0 h 972219"/>
              <a:gd name="connsiteX2" fmla="*/ 972220 w 972219"/>
              <a:gd name="connsiteY2" fmla="*/ 486110 h 972219"/>
              <a:gd name="connsiteX3" fmla="*/ 486110 w 972219"/>
              <a:gd name="connsiteY3" fmla="*/ 972220 h 972219"/>
              <a:gd name="connsiteX4" fmla="*/ 0 w 972219"/>
              <a:gd name="connsiteY4" fmla="*/ 486110 h 972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219" h="972219">
                <a:moveTo>
                  <a:pt x="0" y="486110"/>
                </a:moveTo>
                <a:cubicBezTo>
                  <a:pt x="0" y="217639"/>
                  <a:pt x="217639" y="0"/>
                  <a:pt x="486110" y="0"/>
                </a:cubicBezTo>
                <a:cubicBezTo>
                  <a:pt x="754581" y="0"/>
                  <a:pt x="972220" y="217639"/>
                  <a:pt x="972220" y="486110"/>
                </a:cubicBezTo>
                <a:cubicBezTo>
                  <a:pt x="972220" y="754581"/>
                  <a:pt x="754581" y="972220"/>
                  <a:pt x="486110" y="972220"/>
                </a:cubicBezTo>
                <a:cubicBezTo>
                  <a:pt x="217639" y="972220"/>
                  <a:pt x="0" y="754581"/>
                  <a:pt x="0" y="486110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142563" tIns="142563" rIns="142563" bIns="142563" numCol="1" spcCol="1270" anchor="ctr" anchorCtr="0">
            <a:noAutofit/>
          </a:bodyPr>
          <a:lstStyle/>
          <a:p>
            <a:pPr lvl="0" algn="ctr" defTabSz="7796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8" b="1" kern="1200" dirty="0"/>
              <a:t>Death of Stalin</a:t>
            </a:r>
          </a:p>
        </p:txBody>
      </p:sp>
      <p:sp>
        <p:nvSpPr>
          <p:cNvPr id="14" name="Freeform 20">
            <a:extLst>
              <a:ext uri="{FF2B5EF4-FFF2-40B4-BE49-F238E27FC236}">
                <a16:creationId xmlns:a16="http://schemas.microsoft.com/office/drawing/2014/main" id="{1EFB7471-2B7D-4F4B-9D7B-2EFE6CD4FF93}"/>
              </a:ext>
            </a:extLst>
          </p:cNvPr>
          <p:cNvSpPr/>
          <p:nvPr/>
        </p:nvSpPr>
        <p:spPr>
          <a:xfrm>
            <a:off x="1970301" y="3461150"/>
            <a:ext cx="1157069" cy="1167661"/>
          </a:xfrm>
          <a:custGeom>
            <a:avLst/>
            <a:gdLst>
              <a:gd name="connsiteX0" fmla="*/ 0 w 972219"/>
              <a:gd name="connsiteY0" fmla="*/ 486110 h 972219"/>
              <a:gd name="connsiteX1" fmla="*/ 486110 w 972219"/>
              <a:gd name="connsiteY1" fmla="*/ 0 h 972219"/>
              <a:gd name="connsiteX2" fmla="*/ 972220 w 972219"/>
              <a:gd name="connsiteY2" fmla="*/ 486110 h 972219"/>
              <a:gd name="connsiteX3" fmla="*/ 486110 w 972219"/>
              <a:gd name="connsiteY3" fmla="*/ 972220 h 972219"/>
              <a:gd name="connsiteX4" fmla="*/ 0 w 972219"/>
              <a:gd name="connsiteY4" fmla="*/ 486110 h 972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219" h="972219">
                <a:moveTo>
                  <a:pt x="0" y="486110"/>
                </a:moveTo>
                <a:cubicBezTo>
                  <a:pt x="0" y="217639"/>
                  <a:pt x="217639" y="0"/>
                  <a:pt x="486110" y="0"/>
                </a:cubicBezTo>
                <a:cubicBezTo>
                  <a:pt x="754581" y="0"/>
                  <a:pt x="972220" y="217639"/>
                  <a:pt x="972220" y="486110"/>
                </a:cubicBezTo>
                <a:cubicBezTo>
                  <a:pt x="972220" y="754581"/>
                  <a:pt x="754581" y="972220"/>
                  <a:pt x="486110" y="972220"/>
                </a:cubicBezTo>
                <a:cubicBezTo>
                  <a:pt x="217639" y="972220"/>
                  <a:pt x="0" y="754581"/>
                  <a:pt x="0" y="486110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142563" tIns="142563" rIns="142563" bIns="142563" numCol="1" spcCol="1270" anchor="ctr" anchorCtr="0">
            <a:noAutofit/>
          </a:bodyPr>
          <a:lstStyle/>
          <a:p>
            <a:pPr lvl="0" algn="ctr" defTabSz="7796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8" dirty="0"/>
              <a:t>Oct 1956: </a:t>
            </a:r>
            <a:r>
              <a:rPr lang="en-US" sz="1108" b="1" dirty="0"/>
              <a:t>student protests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29D7B94-A983-403A-80FC-A4A2E86BAD21}"/>
              </a:ext>
            </a:extLst>
          </p:cNvPr>
          <p:cNvSpPr txBox="1"/>
          <p:nvPr/>
        </p:nvSpPr>
        <p:spPr>
          <a:xfrm>
            <a:off x="146112" y="2129986"/>
            <a:ext cx="1836351" cy="77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4994" indent="-84994" algn="r">
              <a:buFont typeface="Arial" panose="020B0604020202020204" pitchFamily="34" charset="0"/>
              <a:buChar char="•"/>
            </a:pPr>
            <a:r>
              <a:rPr lang="en-GB" sz="1108" dirty="0"/>
              <a:t>1953</a:t>
            </a:r>
          </a:p>
          <a:p>
            <a:pPr marL="84994" indent="-84994" algn="r">
              <a:buFont typeface="Arial" panose="020B0604020202020204" pitchFamily="34" charset="0"/>
              <a:buChar char="•"/>
            </a:pPr>
            <a:r>
              <a:rPr lang="en-GB" sz="1108" dirty="0"/>
              <a:t>Khrushchev: </a:t>
            </a:r>
            <a:br>
              <a:rPr lang="en-GB" sz="1108" dirty="0"/>
            </a:br>
            <a:r>
              <a:rPr lang="en-GB" sz="1108" dirty="0"/>
              <a:t>de-</a:t>
            </a:r>
            <a:r>
              <a:rPr lang="en-GB" sz="1108" dirty="0" err="1"/>
              <a:t>stalinisation</a:t>
            </a:r>
            <a:r>
              <a:rPr lang="en-GB" sz="1108" dirty="0"/>
              <a:t> and peaceful coexistence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214B93-6BFB-4A67-B09A-DC3C31756378}"/>
              </a:ext>
            </a:extLst>
          </p:cNvPr>
          <p:cNvSpPr txBox="1"/>
          <p:nvPr/>
        </p:nvSpPr>
        <p:spPr>
          <a:xfrm>
            <a:off x="-47108" y="3738405"/>
            <a:ext cx="2043667" cy="603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4994" indent="-84994" algn="r">
              <a:buFont typeface="Arial" panose="020B0604020202020204" pitchFamily="34" charset="0"/>
              <a:buChar char="•"/>
            </a:pPr>
            <a:r>
              <a:rPr lang="en-GB" sz="1108" dirty="0"/>
              <a:t>Destroyed statue of Stalin </a:t>
            </a:r>
          </a:p>
          <a:p>
            <a:pPr marL="84994" indent="-84994" algn="r">
              <a:buFont typeface="Arial" panose="020B0604020202020204" pitchFamily="34" charset="0"/>
              <a:buChar char="•"/>
            </a:pPr>
            <a:r>
              <a:rPr lang="en-GB" sz="1108" dirty="0"/>
              <a:t>Attacks on secret police</a:t>
            </a:r>
          </a:p>
          <a:p>
            <a:pPr marL="84994" indent="-84994" algn="r">
              <a:buFont typeface="Arial" panose="020B0604020202020204" pitchFamily="34" charset="0"/>
              <a:buChar char="•"/>
            </a:pPr>
            <a:r>
              <a:rPr lang="en-GB" sz="1108" dirty="0"/>
              <a:t>Nagy became leader</a:t>
            </a:r>
          </a:p>
        </p:txBody>
      </p:sp>
      <p:sp>
        <p:nvSpPr>
          <p:cNvPr id="17" name="Freeform 23">
            <a:extLst>
              <a:ext uri="{FF2B5EF4-FFF2-40B4-BE49-F238E27FC236}">
                <a16:creationId xmlns:a16="http://schemas.microsoft.com/office/drawing/2014/main" id="{5F1FF236-0CB0-4EAD-9485-A85835C9DD67}"/>
              </a:ext>
            </a:extLst>
          </p:cNvPr>
          <p:cNvSpPr/>
          <p:nvPr/>
        </p:nvSpPr>
        <p:spPr>
          <a:xfrm>
            <a:off x="2735400" y="4961878"/>
            <a:ext cx="1157069" cy="1167661"/>
          </a:xfrm>
          <a:custGeom>
            <a:avLst/>
            <a:gdLst>
              <a:gd name="connsiteX0" fmla="*/ 0 w 972219"/>
              <a:gd name="connsiteY0" fmla="*/ 486110 h 972219"/>
              <a:gd name="connsiteX1" fmla="*/ 486110 w 972219"/>
              <a:gd name="connsiteY1" fmla="*/ 0 h 972219"/>
              <a:gd name="connsiteX2" fmla="*/ 972220 w 972219"/>
              <a:gd name="connsiteY2" fmla="*/ 486110 h 972219"/>
              <a:gd name="connsiteX3" fmla="*/ 486110 w 972219"/>
              <a:gd name="connsiteY3" fmla="*/ 972220 h 972219"/>
              <a:gd name="connsiteX4" fmla="*/ 0 w 972219"/>
              <a:gd name="connsiteY4" fmla="*/ 486110 h 972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219" h="972219">
                <a:moveTo>
                  <a:pt x="0" y="486110"/>
                </a:moveTo>
                <a:cubicBezTo>
                  <a:pt x="0" y="217639"/>
                  <a:pt x="217639" y="0"/>
                  <a:pt x="486110" y="0"/>
                </a:cubicBezTo>
                <a:cubicBezTo>
                  <a:pt x="754581" y="0"/>
                  <a:pt x="972220" y="217639"/>
                  <a:pt x="972220" y="486110"/>
                </a:cubicBezTo>
                <a:cubicBezTo>
                  <a:pt x="972220" y="754581"/>
                  <a:pt x="754581" y="972220"/>
                  <a:pt x="486110" y="972220"/>
                </a:cubicBezTo>
                <a:cubicBezTo>
                  <a:pt x="217639" y="972220"/>
                  <a:pt x="0" y="754581"/>
                  <a:pt x="0" y="486110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142563" tIns="142563" rIns="142563" bIns="142563" numCol="1" spcCol="1270" anchor="ctr" anchorCtr="0">
            <a:noAutofit/>
          </a:bodyPr>
          <a:lstStyle/>
          <a:p>
            <a:pPr lvl="0" algn="ctr" defTabSz="7796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8" dirty="0"/>
              <a:t>Oct 1956: </a:t>
            </a:r>
            <a:r>
              <a:rPr lang="en-US" sz="1108" b="1" dirty="0"/>
              <a:t>Nagy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B323FC2-2939-4D2C-A49D-1A7B379969FB}"/>
              </a:ext>
            </a:extLst>
          </p:cNvPr>
          <p:cNvSpPr txBox="1"/>
          <p:nvPr/>
        </p:nvSpPr>
        <p:spPr>
          <a:xfrm>
            <a:off x="309920" y="5255845"/>
            <a:ext cx="2425480" cy="603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4994" indent="-84994" algn="r">
              <a:buFont typeface="Arial" panose="020B0604020202020204" pitchFamily="34" charset="0"/>
              <a:buChar char="•"/>
            </a:pPr>
            <a:r>
              <a:rPr lang="en-GB" sz="1108" dirty="0"/>
              <a:t>Announced freedoms</a:t>
            </a:r>
          </a:p>
          <a:p>
            <a:pPr marL="84994" indent="-84994" algn="r">
              <a:buFont typeface="Arial" panose="020B0604020202020204" pitchFamily="34" charset="0"/>
              <a:buChar char="•"/>
            </a:pPr>
            <a:r>
              <a:rPr lang="en-GB" sz="1108" dirty="0"/>
              <a:t>Withdrawal of Soviet troops</a:t>
            </a:r>
          </a:p>
          <a:p>
            <a:pPr marL="84994" indent="-84994" algn="r">
              <a:buFont typeface="Arial" panose="020B0604020202020204" pitchFamily="34" charset="0"/>
              <a:buChar char="•"/>
            </a:pPr>
            <a:r>
              <a:rPr lang="en-GB" sz="1108" dirty="0"/>
              <a:t>Leaving Warsaw Pact</a:t>
            </a:r>
          </a:p>
        </p:txBody>
      </p:sp>
      <p:sp>
        <p:nvSpPr>
          <p:cNvPr id="19" name="Freeform 25">
            <a:extLst>
              <a:ext uri="{FF2B5EF4-FFF2-40B4-BE49-F238E27FC236}">
                <a16:creationId xmlns:a16="http://schemas.microsoft.com/office/drawing/2014/main" id="{7CBD7D81-B8FB-467E-A88C-5A2F58AA71BF}"/>
              </a:ext>
            </a:extLst>
          </p:cNvPr>
          <p:cNvSpPr/>
          <p:nvPr/>
        </p:nvSpPr>
        <p:spPr>
          <a:xfrm>
            <a:off x="6441407" y="763767"/>
            <a:ext cx="1157069" cy="1167661"/>
          </a:xfrm>
          <a:custGeom>
            <a:avLst/>
            <a:gdLst>
              <a:gd name="connsiteX0" fmla="*/ 0 w 972219"/>
              <a:gd name="connsiteY0" fmla="*/ 486110 h 972219"/>
              <a:gd name="connsiteX1" fmla="*/ 486110 w 972219"/>
              <a:gd name="connsiteY1" fmla="*/ 0 h 972219"/>
              <a:gd name="connsiteX2" fmla="*/ 972220 w 972219"/>
              <a:gd name="connsiteY2" fmla="*/ 486110 h 972219"/>
              <a:gd name="connsiteX3" fmla="*/ 486110 w 972219"/>
              <a:gd name="connsiteY3" fmla="*/ 972220 h 972219"/>
              <a:gd name="connsiteX4" fmla="*/ 0 w 972219"/>
              <a:gd name="connsiteY4" fmla="*/ 486110 h 972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219" h="972219">
                <a:moveTo>
                  <a:pt x="0" y="486110"/>
                </a:moveTo>
                <a:cubicBezTo>
                  <a:pt x="0" y="217639"/>
                  <a:pt x="217639" y="0"/>
                  <a:pt x="486110" y="0"/>
                </a:cubicBezTo>
                <a:cubicBezTo>
                  <a:pt x="754581" y="0"/>
                  <a:pt x="972220" y="217639"/>
                  <a:pt x="972220" y="486110"/>
                </a:cubicBezTo>
                <a:cubicBezTo>
                  <a:pt x="972220" y="754581"/>
                  <a:pt x="754581" y="972220"/>
                  <a:pt x="486110" y="972220"/>
                </a:cubicBezTo>
                <a:cubicBezTo>
                  <a:pt x="217639" y="972220"/>
                  <a:pt x="0" y="754581"/>
                  <a:pt x="0" y="486110"/>
                </a:cubicBez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142563" tIns="142563" rIns="142563" bIns="142563" numCol="1" spcCol="1270" anchor="ctr" anchorCtr="0">
            <a:noAutofit/>
          </a:bodyPr>
          <a:lstStyle/>
          <a:p>
            <a:pPr lvl="0" algn="ctr" defTabSz="7796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8" b="1" kern="1200" dirty="0"/>
              <a:t>Invasion</a:t>
            </a:r>
          </a:p>
          <a:p>
            <a:pPr lvl="0" algn="ctr" defTabSz="7796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8" b="1" dirty="0"/>
              <a:t>November 1956</a:t>
            </a:r>
            <a:endParaRPr lang="en-US" sz="1108" b="1" kern="1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1E94875-CF34-4842-AA4C-A33D98C75076}"/>
              </a:ext>
            </a:extLst>
          </p:cNvPr>
          <p:cNvSpPr txBox="1"/>
          <p:nvPr/>
        </p:nvSpPr>
        <p:spPr>
          <a:xfrm>
            <a:off x="7546778" y="843495"/>
            <a:ext cx="2288332" cy="94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4994" indent="-84994">
              <a:buFont typeface="Arial" panose="020B0604020202020204" pitchFamily="34" charset="0"/>
              <a:buChar char="•"/>
            </a:pPr>
            <a:r>
              <a:rPr lang="en-GB" sz="1108" dirty="0"/>
              <a:t>2 weeks of fighting</a:t>
            </a:r>
          </a:p>
          <a:p>
            <a:pPr marL="84994" indent="-84994">
              <a:buFont typeface="Arial" panose="020B0604020202020204" pitchFamily="34" charset="0"/>
              <a:buChar char="•"/>
            </a:pPr>
            <a:r>
              <a:rPr lang="en-GB" sz="1108" dirty="0"/>
              <a:t>3,000 Hungarians &amp; 8,000 Russians killed</a:t>
            </a:r>
          </a:p>
          <a:p>
            <a:pPr marL="84994" indent="-84994">
              <a:buFont typeface="Arial" panose="020B0604020202020204" pitchFamily="34" charset="0"/>
              <a:buChar char="•"/>
            </a:pPr>
            <a:r>
              <a:rPr lang="en-GB" sz="1108" dirty="0"/>
              <a:t>Nagy executed, replaced by Kadar</a:t>
            </a:r>
          </a:p>
        </p:txBody>
      </p:sp>
      <p:sp>
        <p:nvSpPr>
          <p:cNvPr id="21" name="Freeform 27">
            <a:extLst>
              <a:ext uri="{FF2B5EF4-FFF2-40B4-BE49-F238E27FC236}">
                <a16:creationId xmlns:a16="http://schemas.microsoft.com/office/drawing/2014/main" id="{02A18980-280C-40C1-B0B3-43B1A67582CC}"/>
              </a:ext>
            </a:extLst>
          </p:cNvPr>
          <p:cNvSpPr/>
          <p:nvPr/>
        </p:nvSpPr>
        <p:spPr>
          <a:xfrm>
            <a:off x="7124040" y="2821094"/>
            <a:ext cx="1157069" cy="1167661"/>
          </a:xfrm>
          <a:custGeom>
            <a:avLst/>
            <a:gdLst>
              <a:gd name="connsiteX0" fmla="*/ 0 w 972219"/>
              <a:gd name="connsiteY0" fmla="*/ 486110 h 972219"/>
              <a:gd name="connsiteX1" fmla="*/ 486110 w 972219"/>
              <a:gd name="connsiteY1" fmla="*/ 0 h 972219"/>
              <a:gd name="connsiteX2" fmla="*/ 972220 w 972219"/>
              <a:gd name="connsiteY2" fmla="*/ 486110 h 972219"/>
              <a:gd name="connsiteX3" fmla="*/ 486110 w 972219"/>
              <a:gd name="connsiteY3" fmla="*/ 972220 h 972219"/>
              <a:gd name="connsiteX4" fmla="*/ 0 w 972219"/>
              <a:gd name="connsiteY4" fmla="*/ 486110 h 972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219" h="972219">
                <a:moveTo>
                  <a:pt x="0" y="486110"/>
                </a:moveTo>
                <a:cubicBezTo>
                  <a:pt x="0" y="217639"/>
                  <a:pt x="217639" y="0"/>
                  <a:pt x="486110" y="0"/>
                </a:cubicBezTo>
                <a:cubicBezTo>
                  <a:pt x="754581" y="0"/>
                  <a:pt x="972220" y="217639"/>
                  <a:pt x="972220" y="486110"/>
                </a:cubicBezTo>
                <a:cubicBezTo>
                  <a:pt x="972220" y="754581"/>
                  <a:pt x="754581" y="972220"/>
                  <a:pt x="486110" y="972220"/>
                </a:cubicBezTo>
                <a:cubicBezTo>
                  <a:pt x="217639" y="972220"/>
                  <a:pt x="0" y="754581"/>
                  <a:pt x="0" y="486110"/>
                </a:cubicBez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142563" tIns="142563" rIns="142563" bIns="142563" numCol="1" spcCol="1270" anchor="ctr" anchorCtr="0">
            <a:noAutofit/>
          </a:bodyPr>
          <a:lstStyle/>
          <a:p>
            <a:pPr lvl="0" algn="ctr" defTabSz="7796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23" dirty="0"/>
              <a:t>Consequences: </a:t>
            </a:r>
            <a:r>
              <a:rPr lang="en-US" sz="1108" b="1" dirty="0"/>
              <a:t>Hungary</a:t>
            </a:r>
            <a:endParaRPr lang="en-US" sz="1108" b="1" kern="12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635B1F0-63E1-4A14-BD6A-610EA6D8CB19}"/>
              </a:ext>
            </a:extLst>
          </p:cNvPr>
          <p:cNvSpPr txBox="1"/>
          <p:nvPr/>
        </p:nvSpPr>
        <p:spPr>
          <a:xfrm>
            <a:off x="8248258" y="2786123"/>
            <a:ext cx="1836351" cy="1115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4994" indent="-84994">
              <a:buFont typeface="Arial" panose="020B0604020202020204" pitchFamily="34" charset="0"/>
              <a:buChar char="•"/>
            </a:pPr>
            <a:r>
              <a:rPr lang="en-GB" sz="1108" dirty="0"/>
              <a:t>Kadar reversed most reforms</a:t>
            </a:r>
          </a:p>
          <a:p>
            <a:pPr marL="84994" indent="-84994">
              <a:buFont typeface="Arial" panose="020B0604020202020204" pitchFamily="34" charset="0"/>
              <a:buChar char="•"/>
            </a:pPr>
            <a:r>
              <a:rPr lang="en-GB" sz="1108" dirty="0"/>
              <a:t>200,000 Hungarians fled to Austria</a:t>
            </a:r>
          </a:p>
          <a:p>
            <a:pPr marL="84994" indent="-84994">
              <a:buFont typeface="Arial" panose="020B0604020202020204" pitchFamily="34" charset="0"/>
              <a:buChar char="•"/>
            </a:pPr>
            <a:r>
              <a:rPr lang="en-GB" sz="1108" dirty="0"/>
              <a:t>35,000 anti-Communists arrested</a:t>
            </a:r>
          </a:p>
        </p:txBody>
      </p:sp>
      <p:sp>
        <p:nvSpPr>
          <p:cNvPr id="23" name="Freeform 29">
            <a:extLst>
              <a:ext uri="{FF2B5EF4-FFF2-40B4-BE49-F238E27FC236}">
                <a16:creationId xmlns:a16="http://schemas.microsoft.com/office/drawing/2014/main" id="{51B9DE0C-5789-4FD6-86A0-3C2EC22CC84F}"/>
              </a:ext>
            </a:extLst>
          </p:cNvPr>
          <p:cNvSpPr/>
          <p:nvPr/>
        </p:nvSpPr>
        <p:spPr>
          <a:xfrm>
            <a:off x="6446018" y="4707518"/>
            <a:ext cx="1157069" cy="1167661"/>
          </a:xfrm>
          <a:custGeom>
            <a:avLst/>
            <a:gdLst>
              <a:gd name="connsiteX0" fmla="*/ 0 w 972219"/>
              <a:gd name="connsiteY0" fmla="*/ 486110 h 972219"/>
              <a:gd name="connsiteX1" fmla="*/ 486110 w 972219"/>
              <a:gd name="connsiteY1" fmla="*/ 0 h 972219"/>
              <a:gd name="connsiteX2" fmla="*/ 972220 w 972219"/>
              <a:gd name="connsiteY2" fmla="*/ 486110 h 972219"/>
              <a:gd name="connsiteX3" fmla="*/ 486110 w 972219"/>
              <a:gd name="connsiteY3" fmla="*/ 972220 h 972219"/>
              <a:gd name="connsiteX4" fmla="*/ 0 w 972219"/>
              <a:gd name="connsiteY4" fmla="*/ 486110 h 972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219" h="972219">
                <a:moveTo>
                  <a:pt x="0" y="486110"/>
                </a:moveTo>
                <a:cubicBezTo>
                  <a:pt x="0" y="217639"/>
                  <a:pt x="217639" y="0"/>
                  <a:pt x="486110" y="0"/>
                </a:cubicBezTo>
                <a:cubicBezTo>
                  <a:pt x="754581" y="0"/>
                  <a:pt x="972220" y="217639"/>
                  <a:pt x="972220" y="486110"/>
                </a:cubicBezTo>
                <a:cubicBezTo>
                  <a:pt x="972220" y="754581"/>
                  <a:pt x="754581" y="972220"/>
                  <a:pt x="486110" y="972220"/>
                </a:cubicBezTo>
                <a:cubicBezTo>
                  <a:pt x="217639" y="972220"/>
                  <a:pt x="0" y="754581"/>
                  <a:pt x="0" y="486110"/>
                </a:cubicBez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142563" tIns="142563" rIns="142563" bIns="142563" numCol="1" spcCol="1270" anchor="ctr" anchorCtr="0">
            <a:noAutofit/>
          </a:bodyPr>
          <a:lstStyle/>
          <a:p>
            <a:pPr lvl="0" algn="ctr" defTabSz="7796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23" dirty="0"/>
              <a:t>Consequences: </a:t>
            </a:r>
            <a:br>
              <a:rPr lang="en-US" sz="1292" dirty="0"/>
            </a:br>
            <a:r>
              <a:rPr lang="en-US" sz="1108" b="1" dirty="0"/>
              <a:t>Global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46DE389-7661-4095-AD8E-AD7587EECC5D}"/>
              </a:ext>
            </a:extLst>
          </p:cNvPr>
          <p:cNvSpPr txBox="1"/>
          <p:nvPr/>
        </p:nvSpPr>
        <p:spPr>
          <a:xfrm>
            <a:off x="7601918" y="4786691"/>
            <a:ext cx="2307525" cy="1626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4994" indent="-84994">
              <a:buFont typeface="Arial" panose="020B0604020202020204" pitchFamily="34" charset="0"/>
              <a:buChar char="•"/>
            </a:pPr>
            <a:r>
              <a:rPr lang="en-GB" sz="1108" dirty="0"/>
              <a:t>Western powers distracted by Suez crisis (UK) and re-election (USA)</a:t>
            </a:r>
          </a:p>
          <a:p>
            <a:pPr marL="84994" indent="-84994">
              <a:buFont typeface="Arial" panose="020B0604020202020204" pitchFamily="34" charset="0"/>
              <a:buChar char="•"/>
            </a:pPr>
            <a:r>
              <a:rPr lang="en-GB" sz="1108" dirty="0"/>
              <a:t>Non-intervention by the West showed that the Truman Doctrine had limits</a:t>
            </a:r>
          </a:p>
          <a:p>
            <a:pPr marL="84994" indent="-84994">
              <a:buFont typeface="Arial" panose="020B0604020202020204" pitchFamily="34" charset="0"/>
              <a:buChar char="•"/>
            </a:pPr>
            <a:r>
              <a:rPr lang="en-GB" sz="1108" dirty="0"/>
              <a:t>Many western Communists left the Communist party</a:t>
            </a:r>
          </a:p>
          <a:p>
            <a:pPr marL="84994" indent="-84994">
              <a:buFont typeface="Arial" panose="020B0604020202020204" pitchFamily="34" charset="0"/>
              <a:buChar char="•"/>
            </a:pPr>
            <a:endParaRPr lang="en-GB" sz="1108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645C648-84F7-4C41-967E-59243A04874C}"/>
              </a:ext>
            </a:extLst>
          </p:cNvPr>
          <p:cNvCxnSpPr/>
          <p:nvPr/>
        </p:nvCxnSpPr>
        <p:spPr>
          <a:xfrm>
            <a:off x="3701716" y="1436851"/>
            <a:ext cx="895452" cy="121692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833EF4E-BA87-4FA4-8574-BAB62E652F64}"/>
              </a:ext>
            </a:extLst>
          </p:cNvPr>
          <p:cNvCxnSpPr/>
          <p:nvPr/>
        </p:nvCxnSpPr>
        <p:spPr>
          <a:xfrm>
            <a:off x="3077619" y="2790129"/>
            <a:ext cx="1205651" cy="2661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AB9B553-513E-4750-BC3D-E1EB3C29A9C6}"/>
              </a:ext>
            </a:extLst>
          </p:cNvPr>
          <p:cNvCxnSpPr/>
          <p:nvPr/>
        </p:nvCxnSpPr>
        <p:spPr>
          <a:xfrm flipV="1">
            <a:off x="3125896" y="3652313"/>
            <a:ext cx="1157374" cy="34087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89EED38-043F-481F-B78D-AE1075303545}"/>
              </a:ext>
            </a:extLst>
          </p:cNvPr>
          <p:cNvCxnSpPr/>
          <p:nvPr/>
        </p:nvCxnSpPr>
        <p:spPr>
          <a:xfrm flipV="1">
            <a:off x="3781164" y="4068256"/>
            <a:ext cx="777479" cy="11407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E052DAC-3E8D-4510-B19F-2A175F43AA0A}"/>
              </a:ext>
            </a:extLst>
          </p:cNvPr>
          <p:cNvCxnSpPr/>
          <p:nvPr/>
        </p:nvCxnSpPr>
        <p:spPr>
          <a:xfrm flipV="1">
            <a:off x="5669482" y="1748644"/>
            <a:ext cx="921835" cy="1116442"/>
          </a:xfrm>
          <a:prstGeom prst="straightConnector1">
            <a:avLst/>
          </a:prstGeom>
          <a:ln w="38100">
            <a:solidFill>
              <a:schemeClr val="accent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C29E8F2-1AA5-42FF-8A25-DE9948AFA34C}"/>
              </a:ext>
            </a:extLst>
          </p:cNvPr>
          <p:cNvCxnSpPr>
            <a:stCxn id="8" idx="6"/>
            <a:endCxn id="21" idx="0"/>
          </p:cNvCxnSpPr>
          <p:nvPr/>
        </p:nvCxnSpPr>
        <p:spPr>
          <a:xfrm>
            <a:off x="5870449" y="3389947"/>
            <a:ext cx="1253593" cy="14976"/>
          </a:xfrm>
          <a:prstGeom prst="straightConnector1">
            <a:avLst/>
          </a:prstGeom>
          <a:ln w="38100">
            <a:solidFill>
              <a:schemeClr val="accent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D66F03F-7460-459A-8210-0322F258688C}"/>
              </a:ext>
            </a:extLst>
          </p:cNvPr>
          <p:cNvCxnSpPr/>
          <p:nvPr/>
        </p:nvCxnSpPr>
        <p:spPr>
          <a:xfrm>
            <a:off x="5669482" y="3939901"/>
            <a:ext cx="921835" cy="923545"/>
          </a:xfrm>
          <a:prstGeom prst="straightConnector1">
            <a:avLst/>
          </a:prstGeom>
          <a:ln w="38100">
            <a:solidFill>
              <a:schemeClr val="accent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968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C18011B-A151-4D10-81D5-032C00442544}"/>
              </a:ext>
            </a:extLst>
          </p:cNvPr>
          <p:cNvCxnSpPr>
            <a:cxnSpLocks/>
          </p:cNvCxnSpPr>
          <p:nvPr/>
        </p:nvCxnSpPr>
        <p:spPr>
          <a:xfrm>
            <a:off x="1698045" y="2543863"/>
            <a:ext cx="1263685" cy="101937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C8A9E98-8814-4452-80FC-C03BB05BA74B}"/>
              </a:ext>
            </a:extLst>
          </p:cNvPr>
          <p:cNvCxnSpPr>
            <a:cxnSpLocks/>
          </p:cNvCxnSpPr>
          <p:nvPr/>
        </p:nvCxnSpPr>
        <p:spPr>
          <a:xfrm>
            <a:off x="6306924" y="2532340"/>
            <a:ext cx="1263685" cy="101937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7A93501-FC02-416F-98DA-2F41EEEC53D4}"/>
              </a:ext>
            </a:extLst>
          </p:cNvPr>
          <p:cNvSpPr txBox="1"/>
          <p:nvPr/>
        </p:nvSpPr>
        <p:spPr>
          <a:xfrm>
            <a:off x="3121668" y="223121"/>
            <a:ext cx="3263073" cy="1964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54"/>
              </a:spcBef>
            </a:pPr>
            <a:r>
              <a:rPr lang="en-US" sz="1015" dirty="0">
                <a:latin typeface="Calibri" panose="020F0502020204030204" pitchFamily="34" charset="0"/>
                <a:cs typeface="Calibri" panose="020F0502020204030204" pitchFamily="34" charset="0"/>
              </a:rPr>
              <a:t>Philip II of Spain also ruled the Netherlands (the other side of France).</a:t>
            </a:r>
          </a:p>
          <a:p>
            <a:pPr>
              <a:spcBef>
                <a:spcPts val="554"/>
              </a:spcBef>
            </a:pPr>
            <a:r>
              <a:rPr lang="en-US" sz="1015" dirty="0">
                <a:latin typeface="Calibri" panose="020F0502020204030204" pitchFamily="34" charset="0"/>
                <a:cs typeface="Calibri" panose="020F0502020204030204" pitchFamily="34" charset="0"/>
              </a:rPr>
              <a:t>In 1566 there was a Protestant uprising in many Dutch cities. Initially it was all about taxes but it became a religious argument.</a:t>
            </a:r>
            <a:br>
              <a:rPr lang="en-US" sz="1015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015" dirty="0">
                <a:latin typeface="Calibri" panose="020F0502020204030204" pitchFamily="34" charset="0"/>
                <a:cs typeface="Calibri" panose="020F0502020204030204" pitchFamily="34" charset="0"/>
              </a:rPr>
              <a:t>Philip II was ruthless and sent in Spanish soldiers leading to more resistance.</a:t>
            </a:r>
          </a:p>
          <a:p>
            <a:pPr>
              <a:spcBef>
                <a:spcPts val="554"/>
              </a:spcBef>
            </a:pPr>
            <a:r>
              <a:rPr lang="en-US" sz="1015" b="1" dirty="0">
                <a:latin typeface="Calibri" panose="020F0502020204030204" pitchFamily="34" charset="0"/>
                <a:cs typeface="Calibri" panose="020F0502020204030204" pitchFamily="34" charset="0"/>
              </a:rPr>
              <a:t>Elizabeth</a:t>
            </a:r>
            <a:r>
              <a:rPr lang="en-US" sz="1015" dirty="0">
                <a:latin typeface="Calibri" panose="020F0502020204030204" pitchFamily="34" charset="0"/>
                <a:cs typeface="Calibri" panose="020F0502020204030204" pitchFamily="34" charset="0"/>
              </a:rPr>
              <a:t> didn’t want war but </a:t>
            </a:r>
            <a:r>
              <a:rPr lang="en-US" sz="1015" b="1" dirty="0">
                <a:latin typeface="Calibri" panose="020F0502020204030204" pitchFamily="34" charset="0"/>
                <a:cs typeface="Calibri" panose="020F0502020204030204" pitchFamily="34" charset="0"/>
              </a:rPr>
              <a:t>sent money to the rebels</a:t>
            </a:r>
            <a:r>
              <a:rPr lang="en-US" sz="1015" dirty="0">
                <a:latin typeface="Calibri" panose="020F0502020204030204" pitchFamily="34" charset="0"/>
                <a:cs typeface="Calibri" panose="020F0502020204030204" pitchFamily="34" charset="0"/>
              </a:rPr>
              <a:t> and allowed English volunteers to go and help. </a:t>
            </a:r>
            <a:br>
              <a:rPr lang="en-US" sz="1015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015" dirty="0">
                <a:latin typeface="Calibri" panose="020F0502020204030204" pitchFamily="34" charset="0"/>
                <a:cs typeface="Calibri" panose="020F0502020204030204" pitchFamily="34" charset="0"/>
              </a:rPr>
              <a:t>She allowed rebel ships to stay for free in English ports (</a:t>
            </a:r>
            <a:r>
              <a:rPr lang="en-US" sz="1015" dirty="0" err="1">
                <a:latin typeface="Calibri" panose="020F0502020204030204" pitchFamily="34" charset="0"/>
                <a:cs typeface="Calibri" panose="020F0502020204030204" pitchFamily="34" charset="0"/>
              </a:rPr>
              <a:t>Gueux</a:t>
            </a:r>
            <a:r>
              <a:rPr lang="en-US" sz="1015" dirty="0">
                <a:latin typeface="Calibri" panose="020F0502020204030204" pitchFamily="34" charset="0"/>
                <a:cs typeface="Calibri" panose="020F0502020204030204" pitchFamily="34" charset="0"/>
              </a:rPr>
              <a:t> de Mer – Sea Beggars) until 1572 angering Philip.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7398D30-E543-46D2-849A-2635905F1EAC}"/>
              </a:ext>
            </a:extLst>
          </p:cNvPr>
          <p:cNvGrpSpPr/>
          <p:nvPr/>
        </p:nvGrpSpPr>
        <p:grpSpPr>
          <a:xfrm>
            <a:off x="1726171" y="4861222"/>
            <a:ext cx="1339091" cy="1638725"/>
            <a:chOff x="1071320" y="5111713"/>
            <a:chExt cx="1694888" cy="1751825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DA7B5D8-5038-428F-8AAA-E2ADAD31DC3D}"/>
                </a:ext>
              </a:extLst>
            </p:cNvPr>
            <p:cNvSpPr txBox="1"/>
            <p:nvPr/>
          </p:nvSpPr>
          <p:spPr>
            <a:xfrm>
              <a:off x="1071320" y="5111713"/>
              <a:ext cx="890210" cy="3417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2204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77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Open Sans" panose="020B0606030504020204" pitchFamily="34" charset="0"/>
                  <a:cs typeface="Calibri" panose="020F0502020204030204" pitchFamily="34" charset="0"/>
                </a:rPr>
                <a:t>Sailors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E5779B0-E838-4EBC-BDA9-5E7AC59F66F3}"/>
                </a:ext>
              </a:extLst>
            </p:cNvPr>
            <p:cNvSpPr txBox="1"/>
            <p:nvPr/>
          </p:nvSpPr>
          <p:spPr>
            <a:xfrm>
              <a:off x="1071320" y="5429018"/>
              <a:ext cx="1694888" cy="14345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15" dirty="0">
                  <a:latin typeface="Calibri" panose="020F0502020204030204" pitchFamily="34" charset="0"/>
                  <a:cs typeface="Calibri" panose="020F0502020204030204" pitchFamily="34" charset="0"/>
                </a:rPr>
                <a:t>The </a:t>
              </a:r>
              <a:r>
                <a:rPr lang="en-GB" sz="1015" b="1" dirty="0">
                  <a:latin typeface="Calibri" panose="020F0502020204030204" pitchFamily="34" charset="0"/>
                  <a:cs typeface="Calibri" panose="020F0502020204030204" pitchFamily="34" charset="0"/>
                </a:rPr>
                <a:t>actions of sailors </a:t>
              </a:r>
              <a:r>
                <a:rPr lang="en-GB" sz="1015" dirty="0">
                  <a:latin typeface="Calibri" panose="020F0502020204030204" pitchFamily="34" charset="0"/>
                  <a:cs typeface="Calibri" panose="020F0502020204030204" pitchFamily="34" charset="0"/>
                </a:rPr>
                <a:t>who had been raiding Spanish ports and ships: e.g. Drake ‘singed the King of Spain’s beard’ when he raided Cadiz in 1587.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74A998-2148-4A22-9CB3-557265C0B71D}"/>
              </a:ext>
            </a:extLst>
          </p:cNvPr>
          <p:cNvGrpSpPr/>
          <p:nvPr/>
        </p:nvGrpSpPr>
        <p:grpSpPr>
          <a:xfrm>
            <a:off x="-74465" y="-77034"/>
            <a:ext cx="3075077" cy="2417463"/>
            <a:chOff x="1034579" y="5111642"/>
            <a:chExt cx="1517150" cy="258431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481778C-023D-4CB8-859A-9F728D41F3A5}"/>
                </a:ext>
              </a:extLst>
            </p:cNvPr>
            <p:cNvSpPr txBox="1"/>
            <p:nvPr/>
          </p:nvSpPr>
          <p:spPr>
            <a:xfrm>
              <a:off x="1039421" y="5429014"/>
              <a:ext cx="1512308" cy="22669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554"/>
                </a:spcBef>
              </a:pPr>
              <a:r>
                <a:rPr lang="en-US" sz="1015" dirty="0">
                  <a:latin typeface="Calibri" panose="020F0502020204030204" pitchFamily="34" charset="0"/>
                  <a:cs typeface="Calibri" panose="020F0502020204030204" pitchFamily="34" charset="0"/>
                </a:rPr>
                <a:t>Philip was probably the richest man on the planet. Vast treasures had come back to Spain with explorers to South America.</a:t>
              </a:r>
              <a:br>
                <a:rPr lang="en-US" sz="1015" dirty="0"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US" sz="1015" dirty="0">
                  <a:latin typeface="Calibri" panose="020F0502020204030204" pitchFamily="34" charset="0"/>
                  <a:cs typeface="Calibri" panose="020F0502020204030204" pitchFamily="34" charset="0"/>
                </a:rPr>
                <a:t>He had the Pope’s blessing for overseas conquest and exploration as he was spreading Catholicism.</a:t>
              </a:r>
            </a:p>
            <a:p>
              <a:pPr>
                <a:spcBef>
                  <a:spcPts val="554"/>
                </a:spcBef>
              </a:pPr>
              <a:r>
                <a:rPr lang="en-US" sz="1015" dirty="0">
                  <a:latin typeface="Calibri" panose="020F0502020204030204" pitchFamily="34" charset="0"/>
                  <a:cs typeface="Calibri" panose="020F0502020204030204" pitchFamily="34" charset="0"/>
                </a:rPr>
                <a:t>In 1554 (2 years before he was king) he married Queen Mary I of England (Elizabeth’s half sister).  The aim was to unite the Catholic world but Mary had no children. </a:t>
              </a:r>
            </a:p>
            <a:p>
              <a:pPr>
                <a:spcBef>
                  <a:spcPts val="554"/>
                </a:spcBef>
              </a:pPr>
              <a:r>
                <a:rPr lang="en-US" sz="1015" dirty="0">
                  <a:latin typeface="Calibri" panose="020F0502020204030204" pitchFamily="34" charset="0"/>
                  <a:cs typeface="Calibri" panose="020F0502020204030204" pitchFamily="34" charset="0"/>
                </a:rPr>
                <a:t>Philip proposed to Elizabeth after Mary died and she kept him waiting. This ensured a short peace. Over time </a:t>
              </a:r>
              <a:r>
                <a:rPr lang="en-US" sz="1015" b="1" dirty="0">
                  <a:latin typeface="Calibri" panose="020F0502020204030204" pitchFamily="34" charset="0"/>
                  <a:cs typeface="Calibri" panose="020F0502020204030204" pitchFamily="34" charset="0"/>
                </a:rPr>
                <a:t>it became clear that Elizabeth would not accept Philip’s proposal</a:t>
              </a:r>
              <a:r>
                <a:rPr lang="en-US" sz="1015" dirty="0"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5E94012-DE4A-4354-9646-A703D96CF7F4}"/>
                </a:ext>
              </a:extLst>
            </p:cNvPr>
            <p:cNvSpPr txBox="1"/>
            <p:nvPr/>
          </p:nvSpPr>
          <p:spPr>
            <a:xfrm>
              <a:off x="1034579" y="5111642"/>
              <a:ext cx="906499" cy="3417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2204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77" b="1" dirty="0">
                  <a:latin typeface="Calibri" panose="020F0502020204030204" pitchFamily="34" charset="0"/>
                  <a:ea typeface="Open Sans" panose="020B0606030504020204" pitchFamily="34" charset="0"/>
                  <a:cs typeface="Calibri" panose="020F0502020204030204" pitchFamily="34" charset="0"/>
                </a:rPr>
                <a:t>King Philip II of Spain</a:t>
              </a:r>
              <a:endParaRPr kumimoji="0" lang="en-US" sz="1477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E7995C74-EE50-4AC2-98FA-F19669DD840B}"/>
              </a:ext>
            </a:extLst>
          </p:cNvPr>
          <p:cNvSpPr txBox="1"/>
          <p:nvPr/>
        </p:nvSpPr>
        <p:spPr>
          <a:xfrm>
            <a:off x="3121667" y="-76966"/>
            <a:ext cx="2424831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77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Rebellion in the Netherlands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9F7F0-BEED-47A3-A71A-47A75B65A0CE}"/>
              </a:ext>
            </a:extLst>
          </p:cNvPr>
          <p:cNvSpPr txBox="1"/>
          <p:nvPr/>
        </p:nvSpPr>
        <p:spPr>
          <a:xfrm>
            <a:off x="6632045" y="-84866"/>
            <a:ext cx="1633845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77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Declaration of war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771934C-6B2F-447F-861A-E148174D6B27}"/>
              </a:ext>
            </a:extLst>
          </p:cNvPr>
          <p:cNvSpPr txBox="1"/>
          <p:nvPr/>
        </p:nvSpPr>
        <p:spPr>
          <a:xfrm>
            <a:off x="6632044" y="214150"/>
            <a:ext cx="3366315" cy="2274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54"/>
              </a:spcBef>
            </a:pPr>
            <a:r>
              <a:rPr lang="en-US" sz="1015" dirty="0">
                <a:latin typeface="Calibri" panose="020F0502020204030204" pitchFamily="34" charset="0"/>
                <a:cs typeface="Calibri" panose="020F0502020204030204" pitchFamily="34" charset="0"/>
              </a:rPr>
              <a:t>In 1584, William of Orange, the leader of the Protestant Dutch rebels (the ones fighting against Philip), was assassinated by a Spanish Catholic.</a:t>
            </a:r>
          </a:p>
          <a:p>
            <a:pPr>
              <a:spcBef>
                <a:spcPts val="554"/>
              </a:spcBef>
            </a:pPr>
            <a:r>
              <a:rPr lang="en-US" sz="1015" dirty="0">
                <a:latin typeface="Calibri" panose="020F0502020204030204" pitchFamily="34" charset="0"/>
                <a:cs typeface="Calibri" panose="020F0502020204030204" pitchFamily="34" charset="0"/>
              </a:rPr>
              <a:t>The whole situation in the Netherlands grew more and more chaotic.</a:t>
            </a:r>
          </a:p>
          <a:p>
            <a:pPr>
              <a:spcBef>
                <a:spcPts val="554"/>
              </a:spcBef>
            </a:pPr>
            <a:r>
              <a:rPr lang="en-US" sz="1015" dirty="0">
                <a:latin typeface="Calibri" panose="020F0502020204030204" pitchFamily="34" charset="0"/>
                <a:cs typeface="Calibri" panose="020F0502020204030204" pitchFamily="34" charset="0"/>
              </a:rPr>
              <a:t>Finally in </a:t>
            </a:r>
            <a:r>
              <a:rPr lang="en-US" sz="1015" b="1" dirty="0">
                <a:latin typeface="Calibri" panose="020F0502020204030204" pitchFamily="34" charset="0"/>
                <a:cs typeface="Calibri" panose="020F0502020204030204" pitchFamily="34" charset="0"/>
              </a:rPr>
              <a:t>1585, Elizabeth sent in troops to support the Protestant rebels</a:t>
            </a:r>
            <a:r>
              <a:rPr lang="en-US" sz="1015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554"/>
              </a:spcBef>
            </a:pPr>
            <a:r>
              <a:rPr lang="en-US" sz="1015" dirty="0">
                <a:latin typeface="Calibri" panose="020F0502020204030204" pitchFamily="34" charset="0"/>
                <a:cs typeface="Calibri" panose="020F0502020204030204" pitchFamily="34" charset="0"/>
              </a:rPr>
              <a:t>She obviously was fighting </a:t>
            </a:r>
            <a:r>
              <a:rPr lang="en-US" sz="1015" b="1" dirty="0">
                <a:latin typeface="Calibri" panose="020F0502020204030204" pitchFamily="34" charset="0"/>
                <a:cs typeface="Calibri" panose="020F0502020204030204" pitchFamily="34" charset="0"/>
              </a:rPr>
              <a:t>against the Spanish </a:t>
            </a:r>
            <a:r>
              <a:rPr lang="en-US" sz="1015" dirty="0">
                <a:latin typeface="Calibri" panose="020F0502020204030204" pitchFamily="34" charset="0"/>
                <a:cs typeface="Calibri" panose="020F0502020204030204" pitchFamily="34" charset="0"/>
              </a:rPr>
              <a:t>in this conflict but she was also concerned about France who were also getting involved (another Catholic country).</a:t>
            </a:r>
          </a:p>
          <a:p>
            <a:pPr>
              <a:spcBef>
                <a:spcPts val="554"/>
              </a:spcBef>
            </a:pPr>
            <a:r>
              <a:rPr lang="en-US" sz="1015" dirty="0">
                <a:latin typeface="Calibri" panose="020F0502020204030204" pitchFamily="34" charset="0"/>
                <a:cs typeface="Calibri" panose="020F0502020204030204" pitchFamily="34" charset="0"/>
              </a:rPr>
              <a:t>She sent Robert Dudley and 7000 soldiers who achieved very little, but it was the first clear act of war against Spain.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4A5396F-90FC-42E6-B02A-19CE71D8553F}"/>
              </a:ext>
            </a:extLst>
          </p:cNvPr>
          <p:cNvGrpSpPr/>
          <p:nvPr/>
        </p:nvGrpSpPr>
        <p:grpSpPr>
          <a:xfrm>
            <a:off x="-10785" y="4877966"/>
            <a:ext cx="1671783" cy="1794919"/>
            <a:chOff x="1071320" y="5111713"/>
            <a:chExt cx="1270600" cy="1918800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B78C849-A2D6-4C25-A4EB-C8ECBC4B2241}"/>
                </a:ext>
              </a:extLst>
            </p:cNvPr>
            <p:cNvSpPr txBox="1"/>
            <p:nvPr/>
          </p:nvSpPr>
          <p:spPr>
            <a:xfrm>
              <a:off x="1071320" y="5111713"/>
              <a:ext cx="620712" cy="3417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2204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77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Open Sans" panose="020B0606030504020204" pitchFamily="34" charset="0"/>
                  <a:cs typeface="Calibri" panose="020F0502020204030204" pitchFamily="34" charset="0"/>
                </a:rPr>
                <a:t>Religion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9D8D104-0736-4D01-97C1-2001570E0342}"/>
                </a:ext>
              </a:extLst>
            </p:cNvPr>
            <p:cNvSpPr txBox="1"/>
            <p:nvPr/>
          </p:nvSpPr>
          <p:spPr>
            <a:xfrm>
              <a:off x="1071321" y="5429016"/>
              <a:ext cx="1270599" cy="1601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15" dirty="0">
                  <a:latin typeface="Calibri" panose="020F0502020204030204" pitchFamily="34" charset="0"/>
                  <a:cs typeface="Calibri" panose="020F0502020204030204" pitchFamily="34" charset="0"/>
                </a:rPr>
                <a:t>Elizabeth had returned England to Protestantism after the Catholic reign of Mary and Philip of Spain.</a:t>
              </a:r>
            </a:p>
            <a:p>
              <a:endParaRPr lang="en-GB" sz="1015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r>
                <a:rPr lang="en-GB" sz="1015" dirty="0">
                  <a:latin typeface="Calibri" panose="020F0502020204030204" pitchFamily="34" charset="0"/>
                  <a:cs typeface="Calibri" panose="020F0502020204030204" pitchFamily="34" charset="0"/>
                </a:rPr>
                <a:t>The </a:t>
              </a:r>
              <a:r>
                <a:rPr lang="en-GB" sz="1015" b="1" dirty="0">
                  <a:latin typeface="Calibri" panose="020F0502020204030204" pitchFamily="34" charset="0"/>
                  <a:cs typeface="Calibri" panose="020F0502020204030204" pitchFamily="34" charset="0"/>
                </a:rPr>
                <a:t>Papal Bull </a:t>
              </a:r>
              <a:r>
                <a:rPr lang="en-GB" sz="1015" dirty="0">
                  <a:latin typeface="Calibri" panose="020F0502020204030204" pitchFamily="34" charset="0"/>
                  <a:cs typeface="Calibri" panose="020F0502020204030204" pitchFamily="34" charset="0"/>
                </a:rPr>
                <a:t>of 1570 when the Pope called for Catholics to challenge Elizabeth's rule.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5E933CC-C429-42A0-BD4D-3BFF5A44FE68}"/>
              </a:ext>
            </a:extLst>
          </p:cNvPr>
          <p:cNvGrpSpPr/>
          <p:nvPr/>
        </p:nvGrpSpPr>
        <p:grpSpPr>
          <a:xfrm>
            <a:off x="8315201" y="4747735"/>
            <a:ext cx="1671782" cy="1374356"/>
            <a:chOff x="96146" y="5151628"/>
            <a:chExt cx="2772172" cy="146921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015BEAC-E086-4DA7-B445-0A0C1F0826C3}"/>
                </a:ext>
              </a:extLst>
            </p:cNvPr>
            <p:cNvSpPr txBox="1"/>
            <p:nvPr/>
          </p:nvSpPr>
          <p:spPr>
            <a:xfrm>
              <a:off x="223658" y="5151628"/>
              <a:ext cx="2419423" cy="3417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2204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77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Open Sans" panose="020B0606030504020204" pitchFamily="34" charset="0"/>
                  <a:cs typeface="Calibri" panose="020F0502020204030204" pitchFamily="34" charset="0"/>
                </a:rPr>
                <a:t>Spanish Armada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E4CA7-1FE2-4E08-A15F-8C43504B635B}"/>
                </a:ext>
              </a:extLst>
            </p:cNvPr>
            <p:cNvSpPr txBox="1"/>
            <p:nvPr/>
          </p:nvSpPr>
          <p:spPr>
            <a:xfrm>
              <a:off x="96146" y="5520271"/>
              <a:ext cx="2772172" cy="1100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R="0" lvl="0" algn="l" defTabSz="42204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GB" sz="1015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In 1588, </a:t>
              </a:r>
              <a:r>
                <a:rPr kumimoji="0" lang="en-GB" sz="1015" b="0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Phili</a:t>
              </a:r>
              <a:r>
                <a:rPr lang="en-GB" sz="1015" dirty="0">
                  <a:latin typeface="Calibri" panose="020F0502020204030204" pitchFamily="34" charset="0"/>
                  <a:cs typeface="Calibri" panose="020F0502020204030204" pitchFamily="34" charset="0"/>
                </a:rPr>
                <a:t>p sent an armada to sail to the English channel. Their aim was to collect an army and invade England.</a:t>
              </a:r>
            </a:p>
            <a:p>
              <a:pPr marR="0" lvl="0" algn="l" defTabSz="42204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GB" sz="1015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More on this next lesson!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522D38A-DC47-4103-8349-252094FAB40E}"/>
              </a:ext>
            </a:extLst>
          </p:cNvPr>
          <p:cNvGrpSpPr/>
          <p:nvPr/>
        </p:nvGrpSpPr>
        <p:grpSpPr>
          <a:xfrm>
            <a:off x="4188823" y="4747738"/>
            <a:ext cx="3707513" cy="1822557"/>
            <a:chOff x="3451568" y="4784462"/>
            <a:chExt cx="3707513" cy="1822557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88FAAEF7-7A09-420A-B2E6-7AF5A3BE94FB}"/>
                </a:ext>
              </a:extLst>
            </p:cNvPr>
            <p:cNvGrpSpPr/>
            <p:nvPr/>
          </p:nvGrpSpPr>
          <p:grpSpPr>
            <a:xfrm>
              <a:off x="3451568" y="4784462"/>
              <a:ext cx="2325585" cy="1822557"/>
              <a:chOff x="998513" y="5082168"/>
              <a:chExt cx="1644991" cy="1948344"/>
            </a:xfrm>
          </p:grpSpPr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522186B-AD43-4723-A4E2-F22EEA7A511E}"/>
                  </a:ext>
                </a:extLst>
              </p:cNvPr>
              <p:cNvSpPr txBox="1"/>
              <p:nvPr/>
            </p:nvSpPr>
            <p:spPr>
              <a:xfrm>
                <a:off x="1654537" y="5082168"/>
                <a:ext cx="988967" cy="341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2204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477" b="1" dirty="0">
                    <a:latin typeface="Calibri" panose="020F0502020204030204" pitchFamily="34" charset="0"/>
                    <a:ea typeface="Open Sans" panose="020B0606030504020204" pitchFamily="34" charset="0"/>
                    <a:cs typeface="Calibri" panose="020F0502020204030204" pitchFamily="34" charset="0"/>
                  </a:rPr>
                  <a:t>Other priorities</a:t>
                </a:r>
                <a:endParaRPr kumimoji="0" lang="en-US" sz="1477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Open Sans" panose="020B060603050402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7262729-17FF-4C13-A056-8B54B6A6CF16}"/>
                  </a:ext>
                </a:extLst>
              </p:cNvPr>
              <p:cNvSpPr txBox="1"/>
              <p:nvPr/>
            </p:nvSpPr>
            <p:spPr>
              <a:xfrm>
                <a:off x="998513" y="5429016"/>
                <a:ext cx="1182527" cy="1601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554"/>
                  </a:spcBef>
                </a:pPr>
                <a:r>
                  <a:rPr lang="en-US" sz="1015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England</a:t>
                </a:r>
                <a:r>
                  <a:rPr lang="en-US" sz="10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 didn’t just have strong Protestant religious links with many in the Netherlands, they also had strong trade links. Particularly important was the Dutch cloth trade and conflict was bad for business.</a:t>
                </a:r>
              </a:p>
            </p:txBody>
          </p:sp>
        </p:grp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2BC3064-2BC4-4318-AF75-24BA378ECF87}"/>
                </a:ext>
              </a:extLst>
            </p:cNvPr>
            <p:cNvSpPr/>
            <p:nvPr/>
          </p:nvSpPr>
          <p:spPr>
            <a:xfrm>
              <a:off x="5232519" y="5124666"/>
              <a:ext cx="1926562" cy="11857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554"/>
                </a:spcBef>
              </a:pPr>
              <a:r>
                <a:rPr lang="en-US" sz="1015" b="1" dirty="0">
                  <a:latin typeface="Calibri" panose="020F0502020204030204" pitchFamily="34" charset="0"/>
                  <a:cs typeface="Calibri" panose="020F0502020204030204" pitchFamily="34" charset="0"/>
                </a:rPr>
                <a:t>Spain:</a:t>
              </a:r>
              <a:r>
                <a:rPr lang="en-US" sz="1015" dirty="0">
                  <a:latin typeface="Calibri" panose="020F0502020204030204" pitchFamily="34" charset="0"/>
                  <a:cs typeface="Calibri" panose="020F0502020204030204" pitchFamily="34" charset="0"/>
                </a:rPr>
                <a:t> Philip II didn’t want to get bogged down with the rebellion since he was dealing with matters in Portugal at the time.</a:t>
              </a:r>
              <a:br>
                <a:rPr lang="en-US" sz="1015" dirty="0"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US" sz="1015" dirty="0">
                  <a:latin typeface="Calibri" panose="020F0502020204030204" pitchFamily="34" charset="0"/>
                  <a:cs typeface="Calibri" panose="020F0502020204030204" pitchFamily="34" charset="0"/>
                </a:rPr>
                <a:t>His powerful army that he sent to crush the rebellion just made the situation worse.</a:t>
              </a:r>
            </a:p>
          </p:txBody>
        </p:sp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F075AC8-417C-40DF-AE2D-0F7BBDB099E3}"/>
              </a:ext>
            </a:extLst>
          </p:cNvPr>
          <p:cNvCxnSpPr>
            <a:cxnSpLocks/>
          </p:cNvCxnSpPr>
          <p:nvPr/>
        </p:nvCxnSpPr>
        <p:spPr>
          <a:xfrm>
            <a:off x="3730985" y="2498438"/>
            <a:ext cx="1263685" cy="101937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D4B334A-DBBF-4275-BC88-136BB2EDC5E5}"/>
              </a:ext>
            </a:extLst>
          </p:cNvPr>
          <p:cNvSpPr txBox="1"/>
          <p:nvPr/>
        </p:nvSpPr>
        <p:spPr>
          <a:xfrm>
            <a:off x="1054964" y="3393117"/>
            <a:ext cx="6814187" cy="49013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85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Why were Spain and England at war?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A32A3F19-1DCE-4203-AFA2-C5F39EEAE1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58"/>
          <a:stretch/>
        </p:blipFill>
        <p:spPr>
          <a:xfrm>
            <a:off x="-299956" y="2904329"/>
            <a:ext cx="1408440" cy="1192137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449F43BE-246B-4A8E-981F-FBE344EDAD5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07"/>
          <a:stretch/>
        </p:blipFill>
        <p:spPr>
          <a:xfrm>
            <a:off x="8608816" y="3132573"/>
            <a:ext cx="1416738" cy="1197041"/>
          </a:xfrm>
          <a:prstGeom prst="rect">
            <a:avLst/>
          </a:prstGeom>
        </p:spPr>
      </p:pic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06A6EE98-DFBC-4037-BD8C-D95311C4B690}"/>
              </a:ext>
            </a:extLst>
          </p:cNvPr>
          <p:cNvSpPr/>
          <p:nvPr/>
        </p:nvSpPr>
        <p:spPr>
          <a:xfrm rot="5400000">
            <a:off x="7679172" y="3157748"/>
            <a:ext cx="1279279" cy="106445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>
              <a:solidFill>
                <a:schemeClr val="tx1"/>
              </a:solidFill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8C10A5C-E8F0-4ECE-BB51-43D7BE9992EF}"/>
              </a:ext>
            </a:extLst>
          </p:cNvPr>
          <p:cNvCxnSpPr>
            <a:cxnSpLocks/>
          </p:cNvCxnSpPr>
          <p:nvPr/>
        </p:nvCxnSpPr>
        <p:spPr>
          <a:xfrm flipV="1">
            <a:off x="4953001" y="3849652"/>
            <a:ext cx="1263685" cy="101937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33F3804-6207-4804-AFB5-151AE963EA1F}"/>
              </a:ext>
            </a:extLst>
          </p:cNvPr>
          <p:cNvCxnSpPr>
            <a:cxnSpLocks/>
          </p:cNvCxnSpPr>
          <p:nvPr/>
        </p:nvCxnSpPr>
        <p:spPr>
          <a:xfrm flipV="1">
            <a:off x="2426853" y="3849652"/>
            <a:ext cx="1263685" cy="101937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211D9037-340C-42CA-87D3-78D81506654A}"/>
              </a:ext>
            </a:extLst>
          </p:cNvPr>
          <p:cNvSpPr/>
          <p:nvPr/>
        </p:nvSpPr>
        <p:spPr>
          <a:xfrm>
            <a:off x="603800" y="4458099"/>
            <a:ext cx="1406346" cy="39074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marL="0" marR="0" lvl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39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Background</a:t>
            </a:r>
            <a:endParaRPr kumimoji="0" lang="en-US" sz="1939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04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17A7E0-E7DD-45F0-B8AE-43A730259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9" y="365128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A628B9-4093-4DD3-A12D-F6E9357E6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E1AE6-834C-4DFC-933A-0957459AC4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72CE9-02C1-4E18-941F-F438AA72989B}" type="datetimeFigureOut">
              <a:rPr lang="en-GB" smtClean="0"/>
              <a:t>02/09/2023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2CCFF-7A8E-4D6D-BAAB-2184CB56AF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4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91A68-35D3-4CC1-9CCB-C8D3A85351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A90E6-BF92-475B-AC9F-6246164660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4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</p:sldLayoutIdLst>
  <p:txStyles>
    <p:titleStyle>
      <a:lvl1pPr algn="l" defTabSz="685817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5" indent="-171455" algn="l" defTabSz="6858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63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72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80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89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98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06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15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23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9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17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26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34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43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51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60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69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A4B0EBB-B2D8-4A24-AE45-31ACF619D51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</a:blip>
          <a:stretch>
            <a:fillRect/>
          </a:stretch>
        </p:blipFill>
        <p:spPr>
          <a:xfrm rot="16947953">
            <a:off x="4413157" y="-1652077"/>
            <a:ext cx="1266682" cy="103427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6D5D5B-9081-4937-8091-C3F4868BF104}"/>
              </a:ext>
            </a:extLst>
          </p:cNvPr>
          <p:cNvSpPr txBox="1"/>
          <p:nvPr/>
        </p:nvSpPr>
        <p:spPr>
          <a:xfrm>
            <a:off x="0" y="-18474"/>
            <a:ext cx="9906000" cy="8309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Year 7</a:t>
            </a:r>
          </a:p>
          <a:p>
            <a:pPr algn="ctr"/>
            <a:r>
              <a:rPr lang="en-GB" sz="2400" b="1" dirty="0"/>
              <a:t>Britain: Power, control and Empires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DF065F-19AA-4A79-BB61-079DAAE3C745}"/>
              </a:ext>
            </a:extLst>
          </p:cNvPr>
          <p:cNvSpPr txBox="1"/>
          <p:nvPr/>
        </p:nvSpPr>
        <p:spPr>
          <a:xfrm>
            <a:off x="0" y="812523"/>
            <a:ext cx="32281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b="1" dirty="0"/>
              <a:t>How has power changed in this country?</a:t>
            </a:r>
          </a:p>
          <a:p>
            <a:r>
              <a:rPr lang="en-GB" b="1" dirty="0"/>
              <a:t>     </a:t>
            </a:r>
            <a:r>
              <a:rPr lang="en-GB" i="1" dirty="0"/>
              <a:t>1066-2000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C2D1F0-8350-4218-B62C-87D57A70D6EC}"/>
              </a:ext>
            </a:extLst>
          </p:cNvPr>
          <p:cNvSpPr txBox="1"/>
          <p:nvPr/>
        </p:nvSpPr>
        <p:spPr>
          <a:xfrm>
            <a:off x="355605" y="1643883"/>
            <a:ext cx="2669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Monarchy</a:t>
            </a:r>
          </a:p>
          <a:p>
            <a:r>
              <a:rPr lang="en-GB" dirty="0"/>
              <a:t>Religion</a:t>
            </a:r>
          </a:p>
          <a:p>
            <a:r>
              <a:rPr lang="en-GB" dirty="0"/>
              <a:t>Citizens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B18461-1D40-4131-ADFE-7FBE23F2AA26}"/>
              </a:ext>
            </a:extLst>
          </p:cNvPr>
          <p:cNvSpPr txBox="1"/>
          <p:nvPr/>
        </p:nvSpPr>
        <p:spPr>
          <a:xfrm>
            <a:off x="558800" y="3291413"/>
            <a:ext cx="3263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2. What was significant about the Norman conquest?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3B638B-00A6-4D14-8758-CAF8FBDA98F0}"/>
              </a:ext>
            </a:extLst>
          </p:cNvPr>
          <p:cNvSpPr txBox="1"/>
          <p:nvPr/>
        </p:nvSpPr>
        <p:spPr>
          <a:xfrm>
            <a:off x="558800" y="3937744"/>
            <a:ext cx="30156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Norman Invasion, </a:t>
            </a:r>
            <a:r>
              <a:rPr lang="en-GB" i="1" dirty="0"/>
              <a:t>1066</a:t>
            </a:r>
          </a:p>
          <a:p>
            <a:r>
              <a:rPr lang="en-GB" dirty="0"/>
              <a:t>Rebellion</a:t>
            </a:r>
          </a:p>
          <a:p>
            <a:r>
              <a:rPr lang="en-GB" dirty="0"/>
              <a:t>Significance</a:t>
            </a:r>
          </a:p>
          <a:p>
            <a:r>
              <a:rPr lang="en-GB" dirty="0"/>
              <a:t>Hierarchy</a:t>
            </a:r>
          </a:p>
          <a:p>
            <a:r>
              <a:rPr lang="en-GB" dirty="0"/>
              <a:t>Control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A31810-2692-4930-AA49-5242F10422DB}"/>
              </a:ext>
            </a:extLst>
          </p:cNvPr>
          <p:cNvSpPr txBox="1"/>
          <p:nvPr/>
        </p:nvSpPr>
        <p:spPr>
          <a:xfrm>
            <a:off x="1080655" y="5477356"/>
            <a:ext cx="3380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3. Who had power and authority in the middle ages?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C3826C-D71A-4B7F-9A1C-C6D691EDE5D2}"/>
              </a:ext>
            </a:extLst>
          </p:cNvPr>
          <p:cNvSpPr txBox="1"/>
          <p:nvPr/>
        </p:nvSpPr>
        <p:spPr>
          <a:xfrm>
            <a:off x="2955636" y="6123687"/>
            <a:ext cx="1357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Benin</a:t>
            </a:r>
          </a:p>
          <a:p>
            <a:r>
              <a:rPr lang="en-GB" dirty="0"/>
              <a:t>China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E80751-A691-44B0-B1EE-1368E484BD67}"/>
              </a:ext>
            </a:extLst>
          </p:cNvPr>
          <p:cNvSpPr txBox="1"/>
          <p:nvPr/>
        </p:nvSpPr>
        <p:spPr>
          <a:xfrm>
            <a:off x="3237345" y="793390"/>
            <a:ext cx="31265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4. What was the impact of the Reformation?</a:t>
            </a:r>
          </a:p>
          <a:p>
            <a:r>
              <a:rPr lang="en-GB" i="1" dirty="0"/>
              <a:t>1485-1603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6B81CA-E4B2-4488-9561-9BCFFF68509F}"/>
              </a:ext>
            </a:extLst>
          </p:cNvPr>
          <p:cNvSpPr txBox="1"/>
          <p:nvPr/>
        </p:nvSpPr>
        <p:spPr>
          <a:xfrm>
            <a:off x="3259294" y="1597540"/>
            <a:ext cx="2669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Protestant</a:t>
            </a:r>
          </a:p>
          <a:p>
            <a:r>
              <a:rPr lang="en-GB" dirty="0"/>
              <a:t>Catholic</a:t>
            </a:r>
          </a:p>
          <a:p>
            <a:r>
              <a:rPr lang="en-GB" dirty="0"/>
              <a:t>The reformation</a:t>
            </a:r>
          </a:p>
          <a:p>
            <a:r>
              <a:rPr lang="en-GB" dirty="0"/>
              <a:t>Successful monarch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8B1ADD5-CF55-4C40-9256-8C8E9293825D}"/>
              </a:ext>
            </a:extLst>
          </p:cNvPr>
          <p:cNvSpPr txBox="1"/>
          <p:nvPr/>
        </p:nvSpPr>
        <p:spPr>
          <a:xfrm>
            <a:off x="3934702" y="3591895"/>
            <a:ext cx="23922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5. Was it worth killing the King?</a:t>
            </a:r>
          </a:p>
          <a:p>
            <a:r>
              <a:rPr lang="en-GB" i="1" dirty="0"/>
              <a:t>1600s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ABB99C-73B7-46D6-BAC3-E063A6DAFF76}"/>
              </a:ext>
            </a:extLst>
          </p:cNvPr>
          <p:cNvSpPr txBox="1"/>
          <p:nvPr/>
        </p:nvSpPr>
        <p:spPr>
          <a:xfrm>
            <a:off x="3934702" y="4422952"/>
            <a:ext cx="2669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Divine right</a:t>
            </a:r>
          </a:p>
          <a:p>
            <a:r>
              <a:rPr lang="en-GB" dirty="0"/>
              <a:t>Parliament</a:t>
            </a:r>
          </a:p>
          <a:p>
            <a:r>
              <a:rPr lang="en-GB" dirty="0"/>
              <a:t>Long-term / Short-term</a:t>
            </a:r>
          </a:p>
          <a:p>
            <a:r>
              <a:rPr lang="en-GB" dirty="0"/>
              <a:t>Change / continuity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FB31001-2D0A-4CA1-92CB-19BF3FDCE83C}"/>
              </a:ext>
            </a:extLst>
          </p:cNvPr>
          <p:cNvSpPr txBox="1"/>
          <p:nvPr/>
        </p:nvSpPr>
        <p:spPr>
          <a:xfrm>
            <a:off x="6535870" y="812523"/>
            <a:ext cx="32592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6. What were the consequences of the Roman invasion of Britannia?</a:t>
            </a:r>
          </a:p>
          <a:p>
            <a:r>
              <a:rPr lang="en-GB" i="1" dirty="0"/>
              <a:t>27BC – 476AD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8C79FF-8FB2-41E3-8517-96CF952D63D8}"/>
              </a:ext>
            </a:extLst>
          </p:cNvPr>
          <p:cNvSpPr txBox="1"/>
          <p:nvPr/>
        </p:nvSpPr>
        <p:spPr>
          <a:xfrm>
            <a:off x="6535871" y="1976927"/>
            <a:ext cx="2669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Social</a:t>
            </a:r>
          </a:p>
          <a:p>
            <a:r>
              <a:rPr lang="en-GB" dirty="0"/>
              <a:t>Political</a:t>
            </a:r>
          </a:p>
          <a:p>
            <a:r>
              <a:rPr lang="en-GB" dirty="0"/>
              <a:t>Economic</a:t>
            </a:r>
          </a:p>
          <a:p>
            <a:r>
              <a:rPr lang="en-GB" dirty="0"/>
              <a:t>Tyranny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576942-EE5A-4E63-8C6C-BD9645A97759}"/>
              </a:ext>
            </a:extLst>
          </p:cNvPr>
          <p:cNvSpPr txBox="1"/>
          <p:nvPr/>
        </p:nvSpPr>
        <p:spPr>
          <a:xfrm>
            <a:off x="6964240" y="4515225"/>
            <a:ext cx="33805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7. Why is </a:t>
            </a:r>
            <a:br>
              <a:rPr lang="en-GB" b="1" dirty="0"/>
            </a:br>
            <a:r>
              <a:rPr lang="en-GB" b="1" dirty="0"/>
              <a:t>it hard to measure</a:t>
            </a:r>
            <a:br>
              <a:rPr lang="en-GB" b="1" dirty="0"/>
            </a:br>
            <a:r>
              <a:rPr lang="en-GB" b="1" dirty="0"/>
              <a:t>the impact of the </a:t>
            </a:r>
            <a:br>
              <a:rPr lang="en-GB" b="1" dirty="0"/>
            </a:br>
            <a:r>
              <a:rPr lang="en-GB" b="1" dirty="0"/>
              <a:t>British Empire?</a:t>
            </a:r>
          </a:p>
          <a:p>
            <a:r>
              <a:rPr lang="en-GB" i="1" dirty="0"/>
              <a:t>1497-1997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6352AFA-7E30-40FA-821C-A7B3E6E80610}"/>
              </a:ext>
            </a:extLst>
          </p:cNvPr>
          <p:cNvSpPr txBox="1"/>
          <p:nvPr/>
        </p:nvSpPr>
        <p:spPr>
          <a:xfrm>
            <a:off x="8571345" y="5690569"/>
            <a:ext cx="2669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Legacy</a:t>
            </a:r>
          </a:p>
          <a:p>
            <a:r>
              <a:rPr lang="en-GB" dirty="0"/>
              <a:t>Colony</a:t>
            </a:r>
          </a:p>
          <a:p>
            <a:r>
              <a:rPr lang="en-GB" dirty="0"/>
              <a:t>Imperialism</a:t>
            </a:r>
          </a:p>
          <a:p>
            <a:r>
              <a:rPr lang="en-GB" dirty="0"/>
              <a:t>Impact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B71C656-2F58-4AEE-8A4A-608715028E04}"/>
              </a:ext>
            </a:extLst>
          </p:cNvPr>
          <p:cNvSpPr txBox="1"/>
          <p:nvPr/>
        </p:nvSpPr>
        <p:spPr>
          <a:xfrm>
            <a:off x="1106049" y="6160278"/>
            <a:ext cx="1357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400s-1400s</a:t>
            </a:r>
          </a:p>
        </p:txBody>
      </p:sp>
    </p:spTree>
    <p:extLst>
      <p:ext uri="{BB962C8B-B14F-4D97-AF65-F5344CB8AC3E}">
        <p14:creationId xmlns:p14="http://schemas.microsoft.com/office/powerpoint/2010/main" val="2901128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A4B0EBB-B2D8-4A24-AE45-31ACF619D51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</a:blip>
          <a:stretch>
            <a:fillRect/>
          </a:stretch>
        </p:blipFill>
        <p:spPr>
          <a:xfrm rot="16947953">
            <a:off x="4308115" y="-904489"/>
            <a:ext cx="1266682" cy="103427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6D5D5B-9081-4937-8091-C3F4868BF104}"/>
              </a:ext>
            </a:extLst>
          </p:cNvPr>
          <p:cNvSpPr txBox="1"/>
          <p:nvPr/>
        </p:nvSpPr>
        <p:spPr>
          <a:xfrm>
            <a:off x="0" y="-18474"/>
            <a:ext cx="9906000" cy="8309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Year 8</a:t>
            </a:r>
          </a:p>
          <a:p>
            <a:pPr algn="ctr"/>
            <a:r>
              <a:rPr lang="en-GB" sz="2400" b="1" dirty="0"/>
              <a:t>People power: a force for change?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DF065F-19AA-4A79-BB61-079DAAE3C745}"/>
              </a:ext>
            </a:extLst>
          </p:cNvPr>
          <p:cNvSpPr txBox="1"/>
          <p:nvPr/>
        </p:nvSpPr>
        <p:spPr>
          <a:xfrm>
            <a:off x="453418" y="4122445"/>
            <a:ext cx="37037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2. How do we know that the Industrial Revolution changed lives in Cheshire?</a:t>
            </a:r>
          </a:p>
          <a:p>
            <a:r>
              <a:rPr lang="en-GB" i="1" dirty="0"/>
              <a:t>1760-1840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C2D1F0-8350-4218-B62C-87D57A70D6EC}"/>
              </a:ext>
            </a:extLst>
          </p:cNvPr>
          <p:cNvSpPr txBox="1"/>
          <p:nvPr/>
        </p:nvSpPr>
        <p:spPr>
          <a:xfrm>
            <a:off x="453418" y="5322774"/>
            <a:ext cx="26693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Industrial revolution</a:t>
            </a:r>
          </a:p>
          <a:p>
            <a:r>
              <a:rPr lang="en-GB" dirty="0"/>
              <a:t>Technological</a:t>
            </a:r>
          </a:p>
          <a:p>
            <a:r>
              <a:rPr lang="en-GB" dirty="0"/>
              <a:t>Social</a:t>
            </a:r>
          </a:p>
          <a:p>
            <a:r>
              <a:rPr lang="en-GB" dirty="0"/>
              <a:t>Change</a:t>
            </a:r>
          </a:p>
          <a:p>
            <a:r>
              <a:rPr lang="en-GB" dirty="0"/>
              <a:t>Crewe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B18461-1D40-4131-ADFE-7FBE23F2AA26}"/>
              </a:ext>
            </a:extLst>
          </p:cNvPr>
          <p:cNvSpPr txBox="1"/>
          <p:nvPr/>
        </p:nvSpPr>
        <p:spPr>
          <a:xfrm>
            <a:off x="92602" y="948985"/>
            <a:ext cx="34977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1. What does the transatlantic slave trade reveal about contemporary values?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3B638B-00A6-4D14-8758-CAF8FBDA98F0}"/>
              </a:ext>
            </a:extLst>
          </p:cNvPr>
          <p:cNvSpPr txBox="1"/>
          <p:nvPr/>
        </p:nvSpPr>
        <p:spPr>
          <a:xfrm>
            <a:off x="79980" y="1906891"/>
            <a:ext cx="2669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Enslavement</a:t>
            </a:r>
          </a:p>
          <a:p>
            <a:r>
              <a:rPr lang="en-GB" dirty="0"/>
              <a:t>Race</a:t>
            </a:r>
          </a:p>
          <a:p>
            <a:r>
              <a:rPr lang="en-GB" dirty="0"/>
              <a:t>Economy</a:t>
            </a:r>
          </a:p>
          <a:p>
            <a:r>
              <a:rPr lang="en-GB" i="1" dirty="0"/>
              <a:t>1562-1833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E80751-A691-44B0-B1EE-1368E484BD67}"/>
              </a:ext>
            </a:extLst>
          </p:cNvPr>
          <p:cNvSpPr txBox="1"/>
          <p:nvPr/>
        </p:nvSpPr>
        <p:spPr>
          <a:xfrm>
            <a:off x="4503615" y="5055403"/>
            <a:ext cx="3126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4. Is terrorism a modern phenomenon?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6B81CA-E4B2-4488-9561-9BCFFF68509F}"/>
              </a:ext>
            </a:extLst>
          </p:cNvPr>
          <p:cNvSpPr txBox="1"/>
          <p:nvPr/>
        </p:nvSpPr>
        <p:spPr>
          <a:xfrm>
            <a:off x="4503615" y="5689876"/>
            <a:ext cx="2669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Extremism</a:t>
            </a:r>
          </a:p>
          <a:p>
            <a:r>
              <a:rPr lang="en-GB" dirty="0"/>
              <a:t>Radicalisation</a:t>
            </a:r>
          </a:p>
          <a:p>
            <a:r>
              <a:rPr lang="en-GB" dirty="0"/>
              <a:t>Terrorism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8B1ADD5-CF55-4C40-9256-8C8E9293825D}"/>
              </a:ext>
            </a:extLst>
          </p:cNvPr>
          <p:cNvSpPr txBox="1"/>
          <p:nvPr/>
        </p:nvSpPr>
        <p:spPr>
          <a:xfrm>
            <a:off x="6730083" y="1872315"/>
            <a:ext cx="3288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5. Why did the First World War end in November 1918?</a:t>
            </a:r>
            <a:br>
              <a:rPr lang="en-GB" b="1" dirty="0"/>
            </a:br>
            <a:r>
              <a:rPr lang="en-GB" i="1" dirty="0"/>
              <a:t>1914-1918</a:t>
            </a:r>
            <a:endParaRPr lang="en-GB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ABB99C-73B7-46D6-BAC3-E063A6DAFF76}"/>
              </a:ext>
            </a:extLst>
          </p:cNvPr>
          <p:cNvSpPr txBox="1"/>
          <p:nvPr/>
        </p:nvSpPr>
        <p:spPr>
          <a:xfrm>
            <a:off x="6730083" y="2760313"/>
            <a:ext cx="2669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Militarism</a:t>
            </a:r>
          </a:p>
          <a:p>
            <a:r>
              <a:rPr lang="en-GB" dirty="0"/>
              <a:t>Alliances</a:t>
            </a:r>
          </a:p>
          <a:p>
            <a:r>
              <a:rPr lang="en-GB" dirty="0"/>
              <a:t>Imperialism</a:t>
            </a:r>
          </a:p>
          <a:p>
            <a:r>
              <a:rPr lang="en-GB" dirty="0"/>
              <a:t>Nationalism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7D374F4-0899-4AC5-920D-FFD8902E8C8C}"/>
              </a:ext>
            </a:extLst>
          </p:cNvPr>
          <p:cNvSpPr/>
          <p:nvPr/>
        </p:nvSpPr>
        <p:spPr>
          <a:xfrm>
            <a:off x="3590370" y="1913074"/>
            <a:ext cx="4953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Civil rights</a:t>
            </a:r>
          </a:p>
          <a:p>
            <a:r>
              <a:rPr lang="en-GB" dirty="0"/>
              <a:t>Equality</a:t>
            </a:r>
          </a:p>
          <a:p>
            <a:r>
              <a:rPr lang="en-GB" dirty="0"/>
              <a:t>Human rights</a:t>
            </a:r>
          </a:p>
          <a:p>
            <a:r>
              <a:rPr lang="en-GB" dirty="0"/>
              <a:t>Turning point</a:t>
            </a:r>
          </a:p>
          <a:p>
            <a:r>
              <a:rPr lang="en-GB" i="1" dirty="0"/>
              <a:t>1960s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5D3D4D3-1D6F-42B0-BDF2-EF9EAF218F9F}"/>
              </a:ext>
            </a:extLst>
          </p:cNvPr>
          <p:cNvSpPr txBox="1"/>
          <p:nvPr/>
        </p:nvSpPr>
        <p:spPr>
          <a:xfrm>
            <a:off x="3590370" y="921836"/>
            <a:ext cx="27252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3. How far did abolition change the lives of African-Americans?</a:t>
            </a:r>
          </a:p>
        </p:txBody>
      </p:sp>
    </p:spTree>
    <p:extLst>
      <p:ext uri="{BB962C8B-B14F-4D97-AF65-F5344CB8AC3E}">
        <p14:creationId xmlns:p14="http://schemas.microsoft.com/office/powerpoint/2010/main" val="1129988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A4B0EBB-B2D8-4A24-AE45-31ACF619D51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</a:blip>
          <a:stretch>
            <a:fillRect/>
          </a:stretch>
        </p:blipFill>
        <p:spPr>
          <a:xfrm rot="16947953">
            <a:off x="4319658" y="-1105572"/>
            <a:ext cx="1266682" cy="103427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6D5D5B-9081-4937-8091-C3F4868BF104}"/>
              </a:ext>
            </a:extLst>
          </p:cNvPr>
          <p:cNvSpPr txBox="1"/>
          <p:nvPr/>
        </p:nvSpPr>
        <p:spPr>
          <a:xfrm>
            <a:off x="0" y="-18474"/>
            <a:ext cx="9906000" cy="8309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Year 9</a:t>
            </a:r>
          </a:p>
          <a:p>
            <a:pPr algn="ctr"/>
            <a:r>
              <a:rPr lang="en-GB" sz="2400" b="1" dirty="0"/>
              <a:t>From democracy to dictatorship: the civilian impact</a:t>
            </a:r>
            <a:endParaRPr lang="en-GB" sz="32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DF065F-19AA-4A79-BB61-079DAAE3C745}"/>
              </a:ext>
            </a:extLst>
          </p:cNvPr>
          <p:cNvSpPr txBox="1"/>
          <p:nvPr/>
        </p:nvSpPr>
        <p:spPr>
          <a:xfrm>
            <a:off x="0" y="941830"/>
            <a:ext cx="2669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b="1" dirty="0"/>
              <a:t>Why was Cyrus “the great”?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C2D1F0-8350-4218-B62C-87D57A70D6EC}"/>
              </a:ext>
            </a:extLst>
          </p:cNvPr>
          <p:cNvSpPr txBox="1"/>
          <p:nvPr/>
        </p:nvSpPr>
        <p:spPr>
          <a:xfrm>
            <a:off x="304856" y="1921096"/>
            <a:ext cx="2669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Interpretation</a:t>
            </a:r>
          </a:p>
          <a:p>
            <a:r>
              <a:rPr lang="en-GB" dirty="0"/>
              <a:t>Human rights</a:t>
            </a:r>
          </a:p>
          <a:p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B18461-1D40-4131-ADFE-7FBE23F2AA26}"/>
              </a:ext>
            </a:extLst>
          </p:cNvPr>
          <p:cNvSpPr txBox="1"/>
          <p:nvPr/>
        </p:nvSpPr>
        <p:spPr>
          <a:xfrm>
            <a:off x="690424" y="3720120"/>
            <a:ext cx="37707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2. How did Hitler becoming Chancellor lead to the Holocaust?</a:t>
            </a:r>
          </a:p>
          <a:p>
            <a:r>
              <a:rPr lang="en-GB" i="1" dirty="0"/>
              <a:t>1933-1945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3B638B-00A6-4D14-8758-CAF8FBDA98F0}"/>
              </a:ext>
            </a:extLst>
          </p:cNvPr>
          <p:cNvSpPr txBox="1"/>
          <p:nvPr/>
        </p:nvSpPr>
        <p:spPr>
          <a:xfrm>
            <a:off x="690424" y="4549676"/>
            <a:ext cx="26693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Persecution</a:t>
            </a:r>
          </a:p>
          <a:p>
            <a:r>
              <a:rPr lang="en-GB" dirty="0"/>
              <a:t>Anti-Semitism</a:t>
            </a:r>
          </a:p>
          <a:p>
            <a:r>
              <a:rPr lang="en-GB" dirty="0"/>
              <a:t>Escalation</a:t>
            </a:r>
          </a:p>
          <a:p>
            <a:r>
              <a:rPr lang="en-GB" dirty="0"/>
              <a:t>Bystander</a:t>
            </a:r>
          </a:p>
          <a:p>
            <a:r>
              <a:rPr lang="en-GB" dirty="0"/>
              <a:t>Victim</a:t>
            </a:r>
          </a:p>
          <a:p>
            <a:r>
              <a:rPr lang="en-GB" dirty="0"/>
              <a:t>Perpetrator</a:t>
            </a:r>
          </a:p>
          <a:p>
            <a:r>
              <a:rPr lang="en-GB" dirty="0"/>
              <a:t>Totalitarianism</a:t>
            </a:r>
          </a:p>
          <a:p>
            <a:r>
              <a:rPr lang="en-GB" dirty="0"/>
              <a:t>Dictator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E80751-A691-44B0-B1EE-1368E484BD67}"/>
              </a:ext>
            </a:extLst>
          </p:cNvPr>
          <p:cNvSpPr txBox="1"/>
          <p:nvPr/>
        </p:nvSpPr>
        <p:spPr>
          <a:xfrm>
            <a:off x="3361410" y="1329695"/>
            <a:ext cx="31265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3. How "total" was the Second World War?</a:t>
            </a:r>
          </a:p>
          <a:p>
            <a:r>
              <a:rPr lang="en-GB" i="1" dirty="0"/>
              <a:t>1939-1945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6B81CA-E4B2-4488-9561-9BCFFF68509F}"/>
              </a:ext>
            </a:extLst>
          </p:cNvPr>
          <p:cNvSpPr txBox="1"/>
          <p:nvPr/>
        </p:nvSpPr>
        <p:spPr>
          <a:xfrm>
            <a:off x="3361410" y="2266056"/>
            <a:ext cx="2669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Civilian</a:t>
            </a:r>
          </a:p>
          <a:p>
            <a:r>
              <a:rPr lang="en-GB" dirty="0"/>
              <a:t>Impact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8B1ADD5-CF55-4C40-9256-8C8E9293825D}"/>
              </a:ext>
            </a:extLst>
          </p:cNvPr>
          <p:cNvSpPr txBox="1"/>
          <p:nvPr/>
        </p:nvSpPr>
        <p:spPr>
          <a:xfrm>
            <a:off x="4091353" y="4817911"/>
            <a:ext cx="34209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4. How does the 20</a:t>
            </a:r>
            <a:r>
              <a:rPr lang="en-GB" b="1" baseline="30000" dirty="0"/>
              <a:t>th</a:t>
            </a:r>
            <a:r>
              <a:rPr lang="en-GB" b="1" dirty="0"/>
              <a:t> century shape life today?</a:t>
            </a:r>
          </a:p>
          <a:p>
            <a:r>
              <a:rPr lang="en-GB" i="1" dirty="0"/>
              <a:t>1945-2020s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ABB99C-73B7-46D6-BAC3-E063A6DAFF76}"/>
              </a:ext>
            </a:extLst>
          </p:cNvPr>
          <p:cNvSpPr txBox="1"/>
          <p:nvPr/>
        </p:nvSpPr>
        <p:spPr>
          <a:xfrm>
            <a:off x="4091352" y="5684763"/>
            <a:ext cx="2669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Political spectrum</a:t>
            </a:r>
          </a:p>
          <a:p>
            <a:r>
              <a:rPr lang="en-GB" dirty="0"/>
              <a:t>Ideology </a:t>
            </a:r>
          </a:p>
          <a:p>
            <a:r>
              <a:rPr lang="en-GB" dirty="0"/>
              <a:t>Communism</a:t>
            </a:r>
          </a:p>
          <a:p>
            <a:r>
              <a:rPr lang="en-GB" dirty="0"/>
              <a:t>Capitalism</a:t>
            </a:r>
          </a:p>
        </p:txBody>
      </p:sp>
    </p:spTree>
    <p:extLst>
      <p:ext uri="{BB962C8B-B14F-4D97-AF65-F5344CB8AC3E}">
        <p14:creationId xmlns:p14="http://schemas.microsoft.com/office/powerpoint/2010/main" val="3245113317"/>
      </p:ext>
    </p:extLst>
  </p:cSld>
  <p:clrMapOvr>
    <a:masterClrMapping/>
  </p:clrMapOvr>
</p:sld>
</file>

<file path=ppt/theme/theme1.xml><?xml version="1.0" encoding="utf-8"?>
<a:theme xmlns:a="http://schemas.openxmlformats.org/drawingml/2006/main" name="History 202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story 2020" id="{70700C08-7B9C-40A1-A2AC-B7ADD1247805}" vid="{0C6F5BD0-020C-4B32-9051-DA8DA918ADD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bookType xmlns="afe720fa-808f-4bd3-a6d5-a34dfa26b771" xsi:nil="true"/>
    <FolderType xmlns="afe720fa-808f-4bd3-a6d5-a34dfa26b771" xsi:nil="true"/>
    <Invited_Leaders xmlns="afe720fa-808f-4bd3-a6d5-a34dfa26b771" xsi:nil="true"/>
    <Distribution_Groups xmlns="afe720fa-808f-4bd3-a6d5-a34dfa26b771" xsi:nil="true"/>
    <TeamsChannelId xmlns="afe720fa-808f-4bd3-a6d5-a34dfa26b771" xsi:nil="true"/>
    <Math_Settings xmlns="afe720fa-808f-4bd3-a6d5-a34dfa26b771" xsi:nil="true"/>
    <Members xmlns="afe720fa-808f-4bd3-a6d5-a34dfa26b771">
      <UserInfo>
        <DisplayName/>
        <AccountId xsi:nil="true"/>
        <AccountType/>
      </UserInfo>
    </Members>
    <Self_Registration_Enabled xmlns="afe720fa-808f-4bd3-a6d5-a34dfa26b771" xsi:nil="true"/>
    <AppVersion xmlns="afe720fa-808f-4bd3-a6d5-a34dfa26b771" xsi:nil="true"/>
    <IsNotebookLocked xmlns="afe720fa-808f-4bd3-a6d5-a34dfa26b771" xsi:nil="true"/>
    <DefaultSectionNames xmlns="afe720fa-808f-4bd3-a6d5-a34dfa26b771" xsi:nil="true"/>
    <Is_Collaboration_Space_Locked xmlns="afe720fa-808f-4bd3-a6d5-a34dfa26b771" xsi:nil="true"/>
    <Templates xmlns="afe720fa-808f-4bd3-a6d5-a34dfa26b771" xsi:nil="true"/>
    <Member_Groups xmlns="afe720fa-808f-4bd3-a6d5-a34dfa26b771">
      <UserInfo>
        <DisplayName/>
        <AccountId xsi:nil="true"/>
        <AccountType/>
      </UserInfo>
    </Member_Groups>
    <Has_Leaders_Only_SectionGroup xmlns="afe720fa-808f-4bd3-a6d5-a34dfa26b771" xsi:nil="true"/>
    <Invited_Members xmlns="afe720fa-808f-4bd3-a6d5-a34dfa26b771" xsi:nil="true"/>
    <CultureName xmlns="afe720fa-808f-4bd3-a6d5-a34dfa26b771" xsi:nil="true"/>
    <Owner xmlns="afe720fa-808f-4bd3-a6d5-a34dfa26b771">
      <UserInfo>
        <DisplayName/>
        <AccountId xsi:nil="true"/>
        <AccountType/>
      </UserInfo>
    </Owner>
    <Leaders xmlns="afe720fa-808f-4bd3-a6d5-a34dfa26b771">
      <UserInfo>
        <DisplayName/>
        <AccountId xsi:nil="true"/>
        <AccountType/>
      </UserInfo>
    </Leaders>
    <LMS_Mappings xmlns="afe720fa-808f-4bd3-a6d5-a34dfa26b771" xsi:nil="true"/>
    <TaxCatchAll xmlns="3c0b5572-6716-4c5b-9d93-6e48fee3f696" xsi:nil="true"/>
    <lcf76f155ced4ddcb4097134ff3c332f xmlns="afe720fa-808f-4bd3-a6d5-a34dfa26b77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1E2ECBB0582344AF7BD973941883DE" ma:contentTypeVersion="38" ma:contentTypeDescription="Create a new document." ma:contentTypeScope="" ma:versionID="8b7283e58cadd55ef03e7ac4cdea4a90">
  <xsd:schema xmlns:xsd="http://www.w3.org/2001/XMLSchema" xmlns:xs="http://www.w3.org/2001/XMLSchema" xmlns:p="http://schemas.microsoft.com/office/2006/metadata/properties" xmlns:ns2="afe720fa-808f-4bd3-a6d5-a34dfa26b771" xmlns:ns3="3c0b5572-6716-4c5b-9d93-6e48fee3f696" targetNamespace="http://schemas.microsoft.com/office/2006/metadata/properties" ma:root="true" ma:fieldsID="0e00549979864f793884976e05dbf6b7" ns2:_="" ns3:_="">
    <xsd:import namespace="afe720fa-808f-4bd3-a6d5-a34dfa26b771"/>
    <xsd:import namespace="3c0b5572-6716-4c5b-9d93-6e48fee3f696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e720fa-808f-4bd3-a6d5-a34dfa26b771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5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3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40" nillable="true" ma:taxonomy="true" ma:internalName="lcf76f155ced4ddcb4097134ff3c332f" ma:taxonomyFieldName="MediaServiceImageTags" ma:displayName="Image Tags" ma:readOnly="false" ma:fieldId="{5cf76f15-5ced-4ddc-b409-7134ff3c332f}" ma:taxonomyMulti="true" ma:sspId="9eb7be05-cd1c-4710-aa08-fb1b8e101e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4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4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0b5572-6716-4c5b-9d93-6e48fee3f696" elementFormDefault="qualified">
    <xsd:import namespace="http://schemas.microsoft.com/office/2006/documentManagement/types"/>
    <xsd:import namespace="http://schemas.microsoft.com/office/infopath/2007/PartnerControls"/>
    <xsd:element name="SharedWithUsers" ma:index="3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41" nillable="true" ma:displayName="Taxonomy Catch All Column" ma:hidden="true" ma:list="{c58d39f8-5eb0-4466-aeb5-9f48ab35a6e1}" ma:internalName="TaxCatchAll" ma:showField="CatchAllData" ma:web="3c0b5572-6716-4c5b-9d93-6e48fee3f6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642A82-A4B7-457B-AE1E-E1C9CBBD82DF}">
  <ds:schemaRefs>
    <ds:schemaRef ds:uri="http://purl.org/dc/terms/"/>
    <ds:schemaRef ds:uri="http://purl.org/dc/dcmitype/"/>
    <ds:schemaRef ds:uri="3c0b5572-6716-4c5b-9d93-6e48fee3f69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afe720fa-808f-4bd3-a6d5-a34dfa26b771"/>
  </ds:schemaRefs>
</ds:datastoreItem>
</file>

<file path=customXml/itemProps2.xml><?xml version="1.0" encoding="utf-8"?>
<ds:datastoreItem xmlns:ds="http://schemas.openxmlformats.org/officeDocument/2006/customXml" ds:itemID="{81A0B5B2-7F89-4DF2-9798-6FDB248495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16B9FF-1231-4DB0-ADD5-5AB2EDD1CA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e720fa-808f-4bd3-a6d5-a34dfa26b771"/>
    <ds:schemaRef ds:uri="3c0b5572-6716-4c5b-9d93-6e48fee3f6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History 2020</Template>
  <TotalTime>884</TotalTime>
  <Words>307</Words>
  <Application>Microsoft Office PowerPoint</Application>
  <PresentationFormat>A4 Paper (210x297 mm)</PresentationFormat>
  <Paragraphs>95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Trebuchet MS</vt:lpstr>
      <vt:lpstr>History 2020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TLeather</dc:creator>
  <cp:lastModifiedBy>TLeather</cp:lastModifiedBy>
  <cp:revision>3</cp:revision>
  <dcterms:created xsi:type="dcterms:W3CDTF">2022-01-31T10:09:06Z</dcterms:created>
  <dcterms:modified xsi:type="dcterms:W3CDTF">2023-09-02T20:32:03Z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0x010100BC1E2ECBB0582344AF7BD973941883DE</vt:lpwstr>
  </property>
  <property fmtid="{D5CDD505-2E9C-101B-9397-08002B2CF9AE}" pid="3" name="MediaServiceImageTags">
    <vt:lpwstr/>
  </property>
</Properties>
</file>